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handoutMasterIdLst>
    <p:handoutMasterId r:id="rId41"/>
  </p:handoutMasterIdLst>
  <p:sldIdLst>
    <p:sldId id="333" r:id="rId5"/>
    <p:sldId id="362" r:id="rId6"/>
    <p:sldId id="363" r:id="rId7"/>
    <p:sldId id="260" r:id="rId8"/>
    <p:sldId id="336" r:id="rId9"/>
    <p:sldId id="345" r:id="rId10"/>
    <p:sldId id="372" r:id="rId11"/>
    <p:sldId id="335" r:id="rId12"/>
    <p:sldId id="353" r:id="rId13"/>
    <p:sldId id="340" r:id="rId14"/>
    <p:sldId id="354" r:id="rId15"/>
    <p:sldId id="341" r:id="rId16"/>
    <p:sldId id="343" r:id="rId17"/>
    <p:sldId id="346" r:id="rId18"/>
    <p:sldId id="385" r:id="rId19"/>
    <p:sldId id="347" r:id="rId20"/>
    <p:sldId id="355" r:id="rId21"/>
    <p:sldId id="344" r:id="rId22"/>
    <p:sldId id="364" r:id="rId23"/>
    <p:sldId id="350" r:id="rId24"/>
    <p:sldId id="366" r:id="rId25"/>
    <p:sldId id="368" r:id="rId26"/>
    <p:sldId id="373" r:id="rId27"/>
    <p:sldId id="374" r:id="rId28"/>
    <p:sldId id="376" r:id="rId29"/>
    <p:sldId id="378" r:id="rId30"/>
    <p:sldId id="379" r:id="rId31"/>
    <p:sldId id="386" r:id="rId32"/>
    <p:sldId id="387" r:id="rId33"/>
    <p:sldId id="357" r:id="rId34"/>
    <p:sldId id="383" r:id="rId35"/>
    <p:sldId id="384" r:id="rId36"/>
    <p:sldId id="382" r:id="rId37"/>
    <p:sldId id="380"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lines" id="{8FE05E47-78CA-4253-9AAC-CAB0BFEFBE19}">
          <p14:sldIdLst/>
        </p14:section>
        <p14:section name="Title" id="{1F70F5D0-BDD1-45BE-8A10-758D1D33A4EF}">
          <p14:sldIdLst>
            <p14:sldId id="333"/>
            <p14:sldId id="362"/>
          </p14:sldIdLst>
        </p14:section>
        <p14:section name="Agenda" id="{DD1E6BD8-4B6C-428F-90D9-DC8675EBFEC8}">
          <p14:sldIdLst>
            <p14:sldId id="363"/>
            <p14:sldId id="260"/>
            <p14:sldId id="336"/>
            <p14:sldId id="345"/>
            <p14:sldId id="372"/>
            <p14:sldId id="335"/>
            <p14:sldId id="353"/>
            <p14:sldId id="340"/>
            <p14:sldId id="354"/>
            <p14:sldId id="341"/>
            <p14:sldId id="343"/>
            <p14:sldId id="346"/>
            <p14:sldId id="385"/>
            <p14:sldId id="347"/>
            <p14:sldId id="355"/>
            <p14:sldId id="344"/>
            <p14:sldId id="364"/>
            <p14:sldId id="350"/>
            <p14:sldId id="366"/>
            <p14:sldId id="368"/>
            <p14:sldId id="373"/>
            <p14:sldId id="374"/>
            <p14:sldId id="376"/>
            <p14:sldId id="378"/>
            <p14:sldId id="379"/>
            <p14:sldId id="386"/>
            <p14:sldId id="387"/>
            <p14:sldId id="357"/>
            <p14:sldId id="383"/>
            <p14:sldId id="384"/>
            <p14:sldId id="382"/>
            <p14:sldId id="380"/>
            <p14:sldId id="311"/>
          </p14:sldIdLst>
        </p14:section>
      </p14:sectionLst>
    </p:ext>
    <p:ext uri="{EFAFB233-063F-42B5-8137-9DF3F51BA10A}">
      <p15:sldGuideLst xmlns:p15="http://schemas.microsoft.com/office/powerpoint/2012/main">
        <p15:guide id="1" orient="horz" pos="3600" userDrawn="1">
          <p15:clr>
            <a:srgbClr val="A4A3A4"/>
          </p15:clr>
        </p15:guide>
        <p15:guide id="2" pos="384" userDrawn="1">
          <p15:clr>
            <a:srgbClr val="A4A3A4"/>
          </p15:clr>
        </p15:guide>
        <p15:guide id="3" pos="845" userDrawn="1">
          <p15:clr>
            <a:srgbClr val="A4A3A4"/>
          </p15:clr>
        </p15:guide>
        <p15:guide id="4" pos="1421" userDrawn="1">
          <p15:clr>
            <a:srgbClr val="A4A3A4"/>
          </p15:clr>
        </p15:guide>
        <p15:guide id="5" pos="1896" userDrawn="1">
          <p15:clr>
            <a:srgbClr val="A4A3A4"/>
          </p15:clr>
        </p15:guide>
        <p15:guide id="6" pos="2400" userDrawn="1">
          <p15:clr>
            <a:srgbClr val="A4A3A4"/>
          </p15:clr>
        </p15:guide>
        <p15:guide id="7" pos="2918" userDrawn="1">
          <p15:clr>
            <a:srgbClr val="A4A3A4"/>
          </p15:clr>
        </p15:guide>
        <p15:guide id="8" pos="34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6BB0"/>
    <a:srgbClr val="C74F4C"/>
    <a:srgbClr val="FFC000"/>
    <a:srgbClr val="B0E6FA"/>
    <a:srgbClr val="FF3399"/>
    <a:srgbClr val="C53045"/>
    <a:srgbClr val="387537"/>
    <a:srgbClr val="6B85B7"/>
    <a:srgbClr val="6A84BF"/>
    <a:srgbClr val="8698D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9" autoAdjust="0"/>
    <p:restoredTop sz="69392" autoAdjust="0"/>
  </p:normalViewPr>
  <p:slideViewPr>
    <p:cSldViewPr>
      <p:cViewPr>
        <p:scale>
          <a:sx n="150" d="100"/>
          <a:sy n="150" d="100"/>
        </p:scale>
        <p:origin x="168" y="-1360"/>
      </p:cViewPr>
      <p:guideLst>
        <p:guide orient="horz" pos="3600"/>
        <p:guide pos="384"/>
        <p:guide pos="845"/>
        <p:guide pos="1421"/>
        <p:guide pos="1896"/>
        <p:guide pos="2400"/>
        <p:guide pos="2918"/>
        <p:guide pos="3432"/>
      </p:guideLst>
    </p:cSldViewPr>
  </p:slideViewPr>
  <p:notesTextViewPr>
    <p:cViewPr>
      <p:scale>
        <a:sx n="3" d="2"/>
        <a:sy n="3" d="2"/>
      </p:scale>
      <p:origin x="0" y="0"/>
    </p:cViewPr>
  </p:notesTextViewPr>
  <p:sorterViewPr>
    <p:cViewPr>
      <p:scale>
        <a:sx n="200" d="100"/>
        <a:sy n="200" d="100"/>
      </p:scale>
      <p:origin x="0" y="0"/>
    </p:cViewPr>
  </p:sorterViewPr>
  <p:notesViewPr>
    <p:cSldViewPr>
      <p:cViewPr varScale="1">
        <p:scale>
          <a:sx n="121" d="100"/>
          <a:sy n="121" d="100"/>
        </p:scale>
        <p:origin x="5022" y="114"/>
      </p:cViewPr>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5E53D4-7386-B056-22F8-92A09E50D8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9A1F7E-412F-E05A-A401-AD57C7938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CD520-F560-40CB-9B2B-5EA09C41A801}" type="datetimeFigureOut">
              <a:rPr lang="en-US" smtClean="0"/>
              <a:t>9/26/2024</a:t>
            </a:fld>
            <a:endParaRPr lang="en-US"/>
          </a:p>
        </p:txBody>
      </p:sp>
      <p:sp>
        <p:nvSpPr>
          <p:cNvPr id="4" name="Footer Placeholder 3">
            <a:extLst>
              <a:ext uri="{FF2B5EF4-FFF2-40B4-BE49-F238E27FC236}">
                <a16:creationId xmlns:a16="http://schemas.microsoft.com/office/drawing/2014/main" id="{F8F68101-D04C-C495-40F7-C40D1FC368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4E4AC5-F515-6851-E84A-5D28F4A303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2C0445-3D62-437B-8CA5-2C69DA30A29F}" type="slidenum">
              <a:rPr lang="en-US" smtClean="0"/>
              <a:t>‹#›</a:t>
            </a:fld>
            <a:endParaRPr lang="en-US"/>
          </a:p>
        </p:txBody>
      </p:sp>
    </p:spTree>
    <p:extLst>
      <p:ext uri="{BB962C8B-B14F-4D97-AF65-F5344CB8AC3E}">
        <p14:creationId xmlns:p14="http://schemas.microsoft.com/office/powerpoint/2010/main" val="1999234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AB457-B6BE-42FB-8025-DA38D26D1BDE}"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7D310-7AD3-435E-8E46-0EC8B3C669DB}" type="slidenum">
              <a:rPr lang="en-US" smtClean="0"/>
              <a:t>‹#›</a:t>
            </a:fld>
            <a:endParaRPr lang="en-US"/>
          </a:p>
        </p:txBody>
      </p:sp>
    </p:spTree>
    <p:extLst>
      <p:ext uri="{BB962C8B-B14F-4D97-AF65-F5344CB8AC3E}">
        <p14:creationId xmlns:p14="http://schemas.microsoft.com/office/powerpoint/2010/main" val="271550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a:t>
            </a:fld>
            <a:endParaRPr lang="en-US"/>
          </a:p>
        </p:txBody>
      </p:sp>
    </p:spTree>
    <p:extLst>
      <p:ext uri="{BB962C8B-B14F-4D97-AF65-F5344CB8AC3E}">
        <p14:creationId xmlns:p14="http://schemas.microsoft.com/office/powerpoint/2010/main" val="66762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div=0 implies that, flow that goes in is equal </a:t>
                </a:r>
                <a:r>
                  <a:rPr lang="en-US" sz="1200" dirty="0" err="1">
                    <a:effectLst/>
                    <a:latin typeface="Segoe UI" panose="020B0502040204020203" pitchFamily="34" charset="0"/>
                  </a:rPr>
                  <a:t>ot</a:t>
                </a:r>
                <a:r>
                  <a:rPr lang="en-US" sz="1200" dirty="0">
                    <a:effectLst/>
                    <a:latin typeface="Segoe UI" panose="020B0502040204020203" pitchFamily="34" charset="0"/>
                  </a:rPr>
                  <a:t> flow that goes out.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From the Navier Stokes Equation:  </a:t>
                </a:r>
                <a:r>
                  <a:rPr lang="en-US" sz="1200" dirty="0">
                    <a:latin typeface="Ubisoft Sans" panose="02000504030000020004" pitchFamily="2" charset="-78"/>
                    <a:cs typeface="Ubisoft Sans" panose="02000504030000020004" pitchFamily="2" charset="-78"/>
                  </a:rPr>
                  <a:t>∇ · </a:t>
                </a:r>
                <a14:m>
                  <m:oMath xmlns:m="http://schemas.openxmlformats.org/officeDocument/2006/math">
                    <m:acc>
                      <m:accPr>
                        <m:chr m:val="⃗"/>
                        <m:ctrlPr>
                          <a:rPr lang="en-US" sz="1200" i="1" dirty="0" smtClean="0">
                            <a:latin typeface="Cambria Math" panose="02040503050406030204" pitchFamily="18" charset="0"/>
                            <a:cs typeface="Ubisoft Sans" panose="02000504030000020004" pitchFamily="2" charset="-78"/>
                          </a:rPr>
                        </m:ctrlPr>
                      </m:accPr>
                      <m:e>
                        <m:r>
                          <a:rPr lang="en-US" sz="1200" i="1" dirty="0">
                            <a:latin typeface="Cambria Math" panose="02040503050406030204" pitchFamily="18" charset="0"/>
                            <a:cs typeface="Ubisoft Sans" panose="02000504030000020004" pitchFamily="2" charset="-78"/>
                          </a:rPr>
                          <m:t>𝑉</m:t>
                        </m:r>
                      </m:e>
                    </m:acc>
                    <m:r>
                      <a:rPr lang="en-US" sz="1200" b="0" i="0" dirty="0" smtClean="0">
                        <a:latin typeface="Cambria Math" panose="02040503050406030204" pitchFamily="18" charset="0"/>
                        <a:cs typeface="Ubisoft Sans" panose="02000504030000020004" pitchFamily="2" charset="-78"/>
                      </a:rPr>
                      <m:t>=0</m:t>
                    </m:r>
                  </m:oMath>
                </a14:m>
                <a:r>
                  <a:rPr lang="en-US" sz="1200" b="0" dirty="0">
                    <a:latin typeface="Ubisoft Sans" panose="02000504030000020004" pitchFamily="2" charset="-78"/>
                    <a:cs typeface="Ubisoft Sans" panose="02000504030000020004" pitchFamily="2" charset="-78"/>
                  </a:rPr>
                  <a:t>     ||</a:t>
                </a:r>
                <a:r>
                  <a:rPr lang="en-US" sz="1200" b="0" baseline="0" dirty="0">
                    <a:latin typeface="Ubisoft Sans" panose="02000504030000020004" pitchFamily="2" charset="-78"/>
                    <a:cs typeface="Ubisoft Sans" panose="02000504030000020004" pitchFamily="2" charset="-78"/>
                  </a:rPr>
                  <a:t>    </a:t>
                </a:r>
                <a:r>
                  <a:rPr lang="en-US" sz="1200" dirty="0">
                    <a:latin typeface="Ubisoft Sans" panose="02000504030000020004" pitchFamily="2" charset="-78"/>
                    <a:cs typeface="Ubisoft Sans" panose="02000504030000020004" pitchFamily="2" charset="-78"/>
                  </a:rPr>
                  <a:t>∇ · u</a:t>
                </a:r>
                <a:r>
                  <a:rPr lang="en-US" sz="1200" baseline="0" dirty="0">
                    <a:latin typeface="Ubisoft Sans" panose="02000504030000020004" pitchFamily="2" charset="-78"/>
                    <a:cs typeface="Ubisoft Sans" panose="02000504030000020004" pitchFamily="2" charset="-78"/>
                  </a:rPr>
                  <a:t> </a:t>
                </a:r>
                <a14:m>
                  <m:oMath xmlns:m="http://schemas.openxmlformats.org/officeDocument/2006/math">
                    <m:r>
                      <a:rPr lang="en-US" sz="1200" b="0" i="0" dirty="0" smtClean="0">
                        <a:latin typeface="Cambria Math" panose="02040503050406030204" pitchFamily="18" charset="0"/>
                        <a:cs typeface="Ubisoft Sans" panose="02000504030000020004" pitchFamily="2" charset="-78"/>
                      </a:rPr>
                      <m:t>=0</m:t>
                    </m:r>
                  </m:oMath>
                </a14:m>
                <a:endParaRPr lang="en-US" sz="1200" b="0" dirty="0">
                  <a:latin typeface="Ubisoft Sans" panose="02000504030000020004" pitchFamily="2" charset="-78"/>
                  <a:cs typeface="Ubisoft Sans" panose="02000504030000020004" pitchFamily="2" charset="-78"/>
                </a:endParaRPr>
              </a:p>
              <a:p>
                <a:r>
                  <a:rPr lang="en-US" b="0" i="0" dirty="0">
                    <a:solidFill>
                      <a:srgbClr val="040C28"/>
                    </a:solidFill>
                    <a:effectLst/>
                    <a:latin typeface="Google Sans"/>
                  </a:rPr>
                  <a:t>This equation represents the conservation of mass, it says that the divergence of the velocity vector field is zero.</a:t>
                </a:r>
              </a:p>
              <a:p>
                <a:endParaRPr lang="de-D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div=0 implies that, flow that goes in is equal </a:t>
                </a:r>
                <a:r>
                  <a:rPr lang="en-US" sz="1200" dirty="0" err="1">
                    <a:effectLst/>
                    <a:latin typeface="Segoe UI" panose="020B0502040204020203" pitchFamily="34" charset="0"/>
                  </a:rPr>
                  <a:t>ot</a:t>
                </a:r>
                <a:r>
                  <a:rPr lang="en-US" sz="1200" dirty="0">
                    <a:effectLst/>
                    <a:latin typeface="Segoe UI" panose="020B0502040204020203" pitchFamily="34" charset="0"/>
                  </a:rPr>
                  <a:t> flow that goes out.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From the Navier Stokes Equation:  </a:t>
                </a:r>
                <a:r>
                  <a:rPr lang="en-US" sz="1200" dirty="0">
                    <a:latin typeface="Ubisoft Sans" panose="02000504030000020004" pitchFamily="2" charset="-78"/>
                    <a:cs typeface="Ubisoft Sans" panose="02000504030000020004" pitchFamily="2" charset="-78"/>
                  </a:rPr>
                  <a:t>∇ · </a:t>
                </a:r>
                <a:r>
                  <a:rPr lang="en-US" sz="1200" i="0" dirty="0">
                    <a:latin typeface="Cambria Math" panose="02040503050406030204" pitchFamily="18" charset="0"/>
                    <a:cs typeface="Ubisoft Sans" panose="02000504030000020004" pitchFamily="2" charset="-78"/>
                  </a:rPr>
                  <a:t>𝑉 ⃗</a:t>
                </a:r>
                <a:r>
                  <a:rPr lang="en-US" sz="1200" b="0" i="0" dirty="0">
                    <a:latin typeface="Cambria Math" panose="02040503050406030204" pitchFamily="18" charset="0"/>
                    <a:cs typeface="Ubisoft Sans" panose="02000504030000020004" pitchFamily="2" charset="-78"/>
                  </a:rPr>
                  <a:t>=0</a:t>
                </a:r>
                <a:r>
                  <a:rPr lang="en-US" sz="1200" b="0" dirty="0">
                    <a:latin typeface="Ubisoft Sans" panose="02000504030000020004" pitchFamily="2" charset="-78"/>
                    <a:cs typeface="Ubisoft Sans" panose="02000504030000020004" pitchFamily="2" charset="-78"/>
                  </a:rPr>
                  <a:t>     ||</a:t>
                </a:r>
                <a:r>
                  <a:rPr lang="en-US" sz="1200" b="0" baseline="0" dirty="0">
                    <a:latin typeface="Ubisoft Sans" panose="02000504030000020004" pitchFamily="2" charset="-78"/>
                    <a:cs typeface="Ubisoft Sans" panose="02000504030000020004" pitchFamily="2" charset="-78"/>
                  </a:rPr>
                  <a:t>    </a:t>
                </a:r>
                <a:r>
                  <a:rPr lang="en-US" sz="1200" dirty="0">
                    <a:latin typeface="Ubisoft Sans" panose="02000504030000020004" pitchFamily="2" charset="-78"/>
                    <a:cs typeface="Ubisoft Sans" panose="02000504030000020004" pitchFamily="2" charset="-78"/>
                  </a:rPr>
                  <a:t>∇ · u</a:t>
                </a:r>
                <a:r>
                  <a:rPr lang="en-US" sz="1200" baseline="0" dirty="0">
                    <a:latin typeface="Ubisoft Sans" panose="02000504030000020004" pitchFamily="2" charset="-78"/>
                    <a:cs typeface="Ubisoft Sans" panose="02000504030000020004" pitchFamily="2" charset="-78"/>
                  </a:rPr>
                  <a:t> </a:t>
                </a:r>
                <a:r>
                  <a:rPr lang="en-US" sz="1200" b="0" i="0" dirty="0">
                    <a:latin typeface="Cambria Math" panose="02040503050406030204" pitchFamily="18" charset="0"/>
                    <a:cs typeface="Ubisoft Sans" panose="02000504030000020004" pitchFamily="2" charset="-78"/>
                  </a:rPr>
                  <a:t>=0</a:t>
                </a:r>
                <a:endParaRPr lang="en-US" sz="1200" b="0" dirty="0">
                  <a:latin typeface="Ubisoft Sans" panose="02000504030000020004" pitchFamily="2" charset="-78"/>
                  <a:cs typeface="Ubisoft Sans" panose="02000504030000020004" pitchFamily="2" charset="-78"/>
                </a:endParaRPr>
              </a:p>
              <a:p>
                <a:r>
                  <a:rPr lang="en-US" b="0" i="0" dirty="0">
                    <a:solidFill>
                      <a:srgbClr val="040C28"/>
                    </a:solidFill>
                    <a:effectLst/>
                    <a:latin typeface="Google Sans"/>
                  </a:rPr>
                  <a:t>This equation represents the conservation of mass, it says that the divergence of the velocity vector field is zero.</a:t>
                </a:r>
              </a:p>
              <a:p>
                <a:endParaRPr lang="de-DE" dirty="0"/>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10</a:t>
            </a:fld>
            <a:endParaRPr lang="en-US"/>
          </a:p>
        </p:txBody>
      </p:sp>
    </p:spTree>
    <p:extLst>
      <p:ext uri="{BB962C8B-B14F-4D97-AF65-F5344CB8AC3E}">
        <p14:creationId xmlns:p14="http://schemas.microsoft.com/office/powerpoint/2010/main" val="184483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Scalar product between the Nabla operator and the Vector Field.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From the Navier Stokes Equation:  </a:t>
                </a:r>
                <a:r>
                  <a:rPr lang="en-US" sz="1200" dirty="0">
                    <a:latin typeface="Ubisoft Sans" panose="02000504030000020004" pitchFamily="2" charset="-78"/>
                    <a:cs typeface="Ubisoft Sans" panose="02000504030000020004" pitchFamily="2" charset="-78"/>
                  </a:rPr>
                  <a:t>∇ · </a:t>
                </a:r>
                <a:r>
                  <a:rPr lang="en-US" sz="1200" i="0" dirty="0">
                    <a:latin typeface="Cambria Math" panose="02040503050406030204" pitchFamily="18" charset="0"/>
                    <a:cs typeface="Ubisoft Sans" panose="02000504030000020004" pitchFamily="2" charset="-78"/>
                  </a:rPr>
                  <a:t>𝑉 ⃗</a:t>
                </a:r>
                <a:r>
                  <a:rPr lang="en-US" sz="1200" b="0" i="0" dirty="0">
                    <a:latin typeface="Cambria Math" panose="02040503050406030204" pitchFamily="18" charset="0"/>
                    <a:cs typeface="Ubisoft Sans" panose="02000504030000020004" pitchFamily="2" charset="-78"/>
                  </a:rPr>
                  <a:t>=0</a:t>
                </a:r>
                <a:r>
                  <a:rPr lang="en-US" sz="1200" b="0" dirty="0">
                    <a:latin typeface="Ubisoft Sans" panose="02000504030000020004" pitchFamily="2" charset="-78"/>
                    <a:cs typeface="Ubisoft Sans" panose="02000504030000020004" pitchFamily="2" charset="-78"/>
                  </a:rPr>
                  <a:t>     ||</a:t>
                </a:r>
                <a:r>
                  <a:rPr lang="en-US" sz="1200" b="0" baseline="0" dirty="0">
                    <a:latin typeface="Ubisoft Sans" panose="02000504030000020004" pitchFamily="2" charset="-78"/>
                    <a:cs typeface="Ubisoft Sans" panose="02000504030000020004" pitchFamily="2" charset="-78"/>
                  </a:rPr>
                  <a:t>    </a:t>
                </a:r>
                <a:r>
                  <a:rPr lang="en-US" sz="1200" dirty="0">
                    <a:latin typeface="Ubisoft Sans" panose="02000504030000020004" pitchFamily="2" charset="-78"/>
                    <a:cs typeface="Ubisoft Sans" panose="02000504030000020004" pitchFamily="2" charset="-78"/>
                  </a:rPr>
                  <a:t>∇ · u</a:t>
                </a:r>
                <a:r>
                  <a:rPr lang="en-US" sz="1200" baseline="0" dirty="0">
                    <a:latin typeface="Ubisoft Sans" panose="02000504030000020004" pitchFamily="2" charset="-78"/>
                    <a:cs typeface="Ubisoft Sans" panose="02000504030000020004" pitchFamily="2" charset="-78"/>
                  </a:rPr>
                  <a:t> </a:t>
                </a:r>
                <a:r>
                  <a:rPr lang="en-US" sz="1200" b="0" i="0" dirty="0">
                    <a:latin typeface="Cambria Math" panose="02040503050406030204" pitchFamily="18" charset="0"/>
                    <a:cs typeface="Ubisoft Sans" panose="02000504030000020004" pitchFamily="2" charset="-78"/>
                  </a:rPr>
                  <a:t>=0</a:t>
                </a:r>
                <a:endParaRPr lang="en-US" sz="1200" b="0" dirty="0">
                  <a:latin typeface="Ubisoft Sans" panose="02000504030000020004" pitchFamily="2" charset="-78"/>
                  <a:cs typeface="Ubisoft Sans" panose="02000504030000020004" pitchFamily="2" charset="-78"/>
                </a:endParaRPr>
              </a:p>
              <a:p>
                <a:r>
                  <a:rPr lang="en-US" b="0" i="0" dirty="0">
                    <a:solidFill>
                      <a:srgbClr val="040C28"/>
                    </a:solidFill>
                    <a:effectLst/>
                    <a:latin typeface="Google Sans"/>
                  </a:rPr>
                  <a:t>This equation represents the conservation of mass, it says that the divergence of the velocity vector field is zero.</a:t>
                </a:r>
              </a:p>
              <a:p>
                <a:r>
                  <a:rPr lang="en-US" dirty="0"/>
                  <a:t>https://developer.nvidia.com/gpugems/gpugems/part-vi-beyond-triangles/chapter-38-fast-fluid-dynamics-simulation-gpu</a:t>
                </a:r>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11</a:t>
            </a:fld>
            <a:endParaRPr lang="en-US"/>
          </a:p>
        </p:txBody>
      </p:sp>
    </p:spTree>
    <p:extLst>
      <p:ext uri="{BB962C8B-B14F-4D97-AF65-F5344CB8AC3E}">
        <p14:creationId xmlns:p14="http://schemas.microsoft.com/office/powerpoint/2010/main" val="340865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It prescribes the summation of the second partial derivatives </a:t>
                </a:r>
              </a:p>
              <a:p>
                <a:pPr marL="0" indent="0">
                  <a:buNone/>
                </a:pPr>
                <a:r>
                  <a:rPr lang="en-US" sz="1200" dirty="0">
                    <a:latin typeface="Ubisoft Sans" panose="02000504030000020004" pitchFamily="2" charset="-78"/>
                    <a:cs typeface="Ubisoft Sans" panose="02000504030000020004" pitchFamily="2" charset="-78"/>
                  </a:rPr>
                  <a:t>The Laplace operator is not a vector</a:t>
                </a:r>
                <a:endParaRPr lang="en-US" sz="1200" dirty="0">
                  <a:solidFill>
                    <a:schemeClr val="bg1"/>
                  </a:solidFill>
                  <a:latin typeface="Ubisoft Sans" panose="02000504030000020004" pitchFamily="2" charset="-78"/>
                  <a:cs typeface="Ubisoft Sans" panose="02000504030000020004" pitchFamily="2" charset="-78"/>
                </a:endParaRPr>
              </a:p>
              <a:p>
                <a:r>
                  <a:rPr lang="en-US" sz="1200" dirty="0">
                    <a:solidFill>
                      <a:schemeClr val="bg1"/>
                    </a:solidFill>
                    <a:latin typeface="Ubisoft Sans" panose="02000504030000020004" pitchFamily="2" charset="-78"/>
                    <a:cs typeface="Ubisoft Sans" panose="02000504030000020004" pitchFamily="2" charset="-78"/>
                  </a:rPr>
                  <a:t>Invariant: It does not change during translation and/or rotation of the </a:t>
                </a:r>
                <a:r>
                  <a:rPr lang="en-US" dirty="0"/>
                  <a:t>coordinate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Can be applied to scalar functions as well as to vector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Ubisoft Sans" panose="02000504030000020004" pitchFamily="2" charset="-78"/>
                    <a:cs typeface="Ubisoft Sans" panose="02000504030000020004" pitchFamily="2" charset="-78"/>
                  </a:rPr>
                  <a:t>The application to a vector function, component-wise, results in a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Ubisoft Sans" panose="02000504030000020004" pitchFamily="2" charset="-78"/>
                  <a:cs typeface="Ubisoft Sans" panose="02000504030000020004" pitchFamily="2"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Often uses </a:t>
                </a:r>
                <a14:m>
                  <m:oMath xmlns:m="http://schemas.openxmlformats.org/officeDocument/2006/math">
                    <m:sSup>
                      <m:sSupPr>
                        <m:ctrlPr>
                          <a:rPr lang="pt-BR" sz="1200" i="1" smtClean="0">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1200" dirty="0">
                            <a:latin typeface="Cambria Math" panose="02040503050406030204" pitchFamily="18" charset="0"/>
                            <a:ea typeface="Cambria Math" panose="02040503050406030204" pitchFamily="18" charset="0"/>
                            <a:cs typeface="Ubisoft Sans" panose="02000504030000020004" pitchFamily="2" charset="-78"/>
                          </a:rPr>
                          <m:t>∇</m:t>
                        </m:r>
                      </m:e>
                      <m:sup>
                        <m:r>
                          <a:rPr lang="pt-BR" sz="1200" i="1">
                            <a:latin typeface="Cambria Math" panose="02040503050406030204" pitchFamily="18" charset="0"/>
                            <a:ea typeface="Cambria Math" panose="02040503050406030204" pitchFamily="18" charset="0"/>
                            <a:cs typeface="Ubisoft Sans" panose="02000504030000020004" pitchFamily="2" charset="-78"/>
                          </a:rPr>
                          <m:t>2</m:t>
                        </m:r>
                      </m:sup>
                    </m:sSup>
                  </m:oMath>
                </a14:m>
                <a:r>
                  <a:rPr lang="en-US" sz="1200" dirty="0">
                    <a:latin typeface="Ubisoft Sans" panose="02000504030000020004" pitchFamily="2" charset="-78"/>
                    <a:cs typeface="Ubisoft Sans" panose="02000504030000020004" pitchFamily="2" charset="-78"/>
                  </a:rPr>
                  <a:t> notation to avoid confusion with delta.</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It prescribes the summation of the second partial derivatives </a:t>
                </a:r>
              </a:p>
              <a:p>
                <a:pPr marL="0" indent="0">
                  <a:buNone/>
                </a:pPr>
                <a:r>
                  <a:rPr lang="en-US" sz="1200" dirty="0">
                    <a:latin typeface="Ubisoft Sans" panose="02000504030000020004" pitchFamily="2" charset="-78"/>
                    <a:cs typeface="Ubisoft Sans" panose="02000504030000020004" pitchFamily="2" charset="-78"/>
                  </a:rPr>
                  <a:t>The Laplace operator is not a vector</a:t>
                </a:r>
                <a:endParaRPr lang="en-US" sz="1200" dirty="0">
                  <a:solidFill>
                    <a:schemeClr val="bg1"/>
                  </a:solidFill>
                  <a:latin typeface="Ubisoft Sans" panose="02000504030000020004" pitchFamily="2" charset="-78"/>
                  <a:cs typeface="Ubisoft Sans" panose="02000504030000020004" pitchFamily="2" charset="-78"/>
                </a:endParaRPr>
              </a:p>
              <a:p>
                <a:r>
                  <a:rPr lang="en-US" sz="1200" dirty="0">
                    <a:solidFill>
                      <a:schemeClr val="bg1"/>
                    </a:solidFill>
                    <a:latin typeface="Ubisoft Sans" panose="02000504030000020004" pitchFamily="2" charset="-78"/>
                    <a:cs typeface="Ubisoft Sans" panose="02000504030000020004" pitchFamily="2" charset="-78"/>
                  </a:rPr>
                  <a:t>Invariant: It does not change during translation and/or rotation of the </a:t>
                </a:r>
                <a:r>
                  <a:rPr lang="en-US" dirty="0"/>
                  <a:t>coordinate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Can be applied to scalar functions as well as to vector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Ubisoft Sans" panose="02000504030000020004" pitchFamily="2" charset="-78"/>
                    <a:cs typeface="Ubisoft Sans" panose="02000504030000020004" pitchFamily="2" charset="-78"/>
                  </a:rPr>
                  <a:t>The application to a vector function, component-wise, results in a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Ubisoft Sans" panose="02000504030000020004" pitchFamily="2" charset="-78"/>
                  <a:cs typeface="Ubisoft Sans" panose="02000504030000020004" pitchFamily="2"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Often uses </a:t>
                </a:r>
                <a:r>
                  <a:rPr lang="en-US" sz="1200" i="0" dirty="0">
                    <a:latin typeface="Cambria Math" panose="02040503050406030204" pitchFamily="18" charset="0"/>
                    <a:ea typeface="Cambria Math" panose="02040503050406030204" pitchFamily="18" charset="0"/>
                    <a:cs typeface="Ubisoft Sans" panose="02000504030000020004" pitchFamily="2" charset="-78"/>
                  </a:rPr>
                  <a:t>"∇" </a:t>
                </a:r>
                <a:r>
                  <a:rPr lang="pt-BR" sz="1200" i="0">
                    <a:latin typeface="Cambria Math" panose="02040503050406030204" pitchFamily="18" charset="0"/>
                    <a:ea typeface="Cambria Math" panose="02040503050406030204" pitchFamily="18" charset="0"/>
                    <a:cs typeface="Ubisoft Sans" panose="02000504030000020004" pitchFamily="2" charset="-78"/>
                  </a:rPr>
                  <a:t>^2</a:t>
                </a:r>
                <a:r>
                  <a:rPr lang="en-US" sz="1200" dirty="0">
                    <a:latin typeface="Ubisoft Sans" panose="02000504030000020004" pitchFamily="2" charset="-78"/>
                    <a:cs typeface="Ubisoft Sans" panose="02000504030000020004" pitchFamily="2" charset="-78"/>
                  </a:rPr>
                  <a:t> notation to avoid confusion with delta.</a:t>
                </a:r>
              </a:p>
              <a:p>
                <a:endParaRPr lang="en-US" dirty="0"/>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12</a:t>
            </a:fld>
            <a:endParaRPr lang="en-US"/>
          </a:p>
        </p:txBody>
      </p:sp>
    </p:spTree>
    <p:extLst>
      <p:ext uri="{BB962C8B-B14F-4D97-AF65-F5344CB8AC3E}">
        <p14:creationId xmlns:p14="http://schemas.microsoft.com/office/powerpoint/2010/main" val="185586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equation is typically described as having only one space dimension x, because the only other independent variable is the time t. Nevertheless, the dependent variable u may represent a second space dimension, if, for example, the displacement u takes place in y direction, as in the case of a string that is located in the </a:t>
            </a:r>
            <a:r>
              <a:rPr lang="en-US" dirty="0" err="1"/>
              <a:t>xy</a:t>
            </a:r>
            <a:r>
              <a:rPr lang="en-US" dirty="0"/>
              <a:t> plane.</a:t>
            </a:r>
          </a:p>
          <a:p>
            <a:endParaRPr lang="en-US" dirty="0"/>
          </a:p>
          <a:p>
            <a:r>
              <a:rPr lang="en-US" b="0" i="0" dirty="0">
                <a:solidFill>
                  <a:srgbClr val="374151"/>
                </a:solidFill>
                <a:effectLst/>
                <a:latin typeface="Söhne"/>
              </a:rPr>
              <a:t>This equation is a partial differential equation and describes how the wave's displacement changes with both time and position. The wave equation can be adapted to different situations depending on the specific characteristics of the wave and the medium through which it propagates. Geometrically, it describes the curvature or the rate at which the wave is bending at a specific point in space. It tells us how the displacement of the wave changes concerning the position along the medium.</a:t>
            </a:r>
          </a:p>
          <a:p>
            <a:endParaRPr lang="en-US" b="0" i="0" dirty="0">
              <a:solidFill>
                <a:srgbClr val="374151"/>
              </a:solidFill>
              <a:effectLst/>
              <a:latin typeface="Söhne"/>
            </a:endParaRPr>
          </a:p>
          <a:p>
            <a:r>
              <a:rPr lang="en-US" b="0" i="0" dirty="0">
                <a:solidFill>
                  <a:srgbClr val="374151"/>
                </a:solidFill>
                <a:effectLst/>
                <a:latin typeface="Söhne"/>
              </a:rPr>
              <a:t>The wave equation essentially states that the acceleration of the wave at any point in time and space is proportional to the curvature of the wave at that point, with the constant of proportionality being c2. This relationship is fundamental to understanding how waves propagate through different media.</a:t>
            </a:r>
            <a:endParaRPr lang="en-US" dirty="0"/>
          </a:p>
          <a:p>
            <a:pPr marL="0" indent="0">
              <a:buFont typeface="Arial" panose="020B0604020202020204" pitchFamily="34" charset="0"/>
              <a:buNone/>
            </a:pPr>
            <a:endParaRPr lang="en-US" sz="1200" dirty="0">
              <a:latin typeface="Ubisoft Sans" panose="02000504030000020004" pitchFamily="2" charset="-78"/>
              <a:cs typeface="Ubisoft Sans" panose="02000504030000020004" pitchFamily="2" charset="-78"/>
            </a:endParaRPr>
          </a:p>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13</a:t>
            </a:fld>
            <a:endParaRPr lang="en-US"/>
          </a:p>
        </p:txBody>
      </p:sp>
    </p:spTree>
    <p:extLst>
      <p:ext uri="{BB962C8B-B14F-4D97-AF65-F5344CB8AC3E}">
        <p14:creationId xmlns:p14="http://schemas.microsoft.com/office/powerpoint/2010/main" val="52658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other words, the acceleration of the wave is based on the change of change of the wave height.</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14</a:t>
            </a:fld>
            <a:endParaRPr lang="en-US"/>
          </a:p>
        </p:txBody>
      </p:sp>
    </p:spTree>
    <p:extLst>
      <p:ext uri="{BB962C8B-B14F-4D97-AF65-F5344CB8AC3E}">
        <p14:creationId xmlns:p14="http://schemas.microsoft.com/office/powerpoint/2010/main" val="110613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other words, the acceleration of the wave is based on the change of change of the wave height.</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15</a:t>
            </a:fld>
            <a:endParaRPr lang="en-US"/>
          </a:p>
        </p:txBody>
      </p:sp>
    </p:spTree>
    <p:extLst>
      <p:ext uri="{BB962C8B-B14F-4D97-AF65-F5344CB8AC3E}">
        <p14:creationId xmlns:p14="http://schemas.microsoft.com/office/powerpoint/2010/main" val="1429883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16</a:t>
            </a:fld>
            <a:endParaRPr lang="en-US"/>
          </a:p>
        </p:txBody>
      </p:sp>
    </p:spTree>
    <p:extLst>
      <p:ext uri="{BB962C8B-B14F-4D97-AF65-F5344CB8AC3E}">
        <p14:creationId xmlns:p14="http://schemas.microsoft.com/office/powerpoint/2010/main" val="436527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other words, the acceleration of the wave is based on the curvature of the wave.</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17</a:t>
            </a:fld>
            <a:endParaRPr lang="en-US"/>
          </a:p>
        </p:txBody>
      </p:sp>
    </p:spTree>
    <p:extLst>
      <p:ext uri="{BB962C8B-B14F-4D97-AF65-F5344CB8AC3E}">
        <p14:creationId xmlns:p14="http://schemas.microsoft.com/office/powerpoint/2010/main" val="128088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Hybrid methods are also existing. </a:t>
            </a:r>
            <a:r>
              <a:rPr lang="en-US" b="0" i="0" dirty="0">
                <a:solidFill>
                  <a:srgbClr val="202122"/>
                </a:solidFill>
                <a:effectLst/>
                <a:latin typeface="Arial" panose="020B0604020202020204" pitchFamily="34" charset="0"/>
              </a:rPr>
              <a:t>Semi-</a:t>
            </a:r>
            <a:r>
              <a:rPr lang="en-US" b="0" i="0" dirty="0" err="1">
                <a:solidFill>
                  <a:srgbClr val="202122"/>
                </a:solidFill>
                <a:effectLst/>
                <a:latin typeface="Arial" panose="020B0604020202020204" pitchFamily="34" charset="0"/>
              </a:rPr>
              <a:t>Lagrangian</a:t>
            </a:r>
            <a:r>
              <a:rPr lang="en-US" b="0" i="0" dirty="0">
                <a:solidFill>
                  <a:srgbClr val="202122"/>
                </a:solidFill>
                <a:effectLst/>
                <a:latin typeface="Arial" panose="020B0604020202020204" pitchFamily="34" charset="0"/>
              </a:rPr>
              <a:t> schemes use a regular (Eulerian) grid, just like finite difference methods. The idea is this: at every time step the point where a parcel originated from is calculated. An interpolation scheme is then utilized to estimate the value of the dependent variable at the grid points surrounding the point where the particle originated from. Famous example is the so called FLIP solver.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https://mechcontent.com/lagrangian-vs-eulerian-difference/</a:t>
            </a:r>
          </a:p>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18</a:t>
            </a:fld>
            <a:endParaRPr lang="en-US"/>
          </a:p>
        </p:txBody>
      </p:sp>
    </p:spTree>
    <p:extLst>
      <p:ext uri="{BB962C8B-B14F-4D97-AF65-F5344CB8AC3E}">
        <p14:creationId xmlns:p14="http://schemas.microsoft.com/office/powerpoint/2010/main" val="893740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we will use a Eulerian approach. In other words, in our case a scalar field is be represented by an heightmap.</a:t>
            </a:r>
          </a:p>
        </p:txBody>
      </p:sp>
      <p:sp>
        <p:nvSpPr>
          <p:cNvPr id="4" name="Slide Number Placeholder 3"/>
          <p:cNvSpPr>
            <a:spLocks noGrp="1"/>
          </p:cNvSpPr>
          <p:nvPr>
            <p:ph type="sldNum" sz="quarter" idx="5"/>
          </p:nvPr>
        </p:nvSpPr>
        <p:spPr/>
        <p:txBody>
          <a:bodyPr/>
          <a:lstStyle/>
          <a:p>
            <a:fld id="{0B97D310-7AD3-435E-8E46-0EC8B3C669DB}" type="slidenum">
              <a:rPr lang="en-US" smtClean="0"/>
              <a:t>19</a:t>
            </a:fld>
            <a:endParaRPr lang="en-US"/>
          </a:p>
        </p:txBody>
      </p:sp>
    </p:spTree>
    <p:extLst>
      <p:ext uri="{BB962C8B-B14F-4D97-AF65-F5344CB8AC3E}">
        <p14:creationId xmlns:p14="http://schemas.microsoft.com/office/powerpoint/2010/main" val="121606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Before I show the Agenda, let‘s have a breakdown of water rendering in games.</a:t>
            </a:r>
          </a:p>
          <a:p>
            <a:r>
              <a:rPr lang="de-DE" dirty="0"/>
              <a:t>Fill focus on physical simulation, interaction with the environment and blending.</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2</a:t>
            </a:fld>
            <a:endParaRPr lang="en-US"/>
          </a:p>
        </p:txBody>
      </p:sp>
    </p:spTree>
    <p:extLst>
      <p:ext uri="{BB962C8B-B14F-4D97-AF65-F5344CB8AC3E}">
        <p14:creationId xmlns:p14="http://schemas.microsoft.com/office/powerpoint/2010/main" val="357185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i="0" dirty="0">
                    <a:solidFill>
                      <a:srgbClr val="0D0D0D"/>
                    </a:solidFill>
                    <a:effectLst/>
                    <a:latin typeface="Söhne"/>
                  </a:rPr>
                  <a:t>Reminder we need to find the acceleration, which is based on </a:t>
                </a:r>
                <a14:m>
                  <m:oMath xmlns:m="http://schemas.openxmlformats.org/officeDocument/2006/math">
                    <m:sSup>
                      <m:sSupPr>
                        <m:ctrlPr>
                          <a:rPr lang="pt-BR" sz="1200" i="1" smtClean="0">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1200" b="0" i="0" smtClean="0">
                            <a:latin typeface="Cambria Math" panose="02040503050406030204" pitchFamily="18" charset="0"/>
                            <a:ea typeface="Cambria Math" panose="02040503050406030204" pitchFamily="18" charset="0"/>
                            <a:cs typeface="Ubisoft Sans" panose="02000504030000020004" pitchFamily="2" charset="-78"/>
                          </a:rPr>
                          <m:t> </m:t>
                        </m:r>
                        <m:r>
                          <m:rPr>
                            <m:nor/>
                          </m:rPr>
                          <a:rPr lang="en-US" sz="1200" dirty="0">
                            <a:latin typeface="Cambria" panose="02040503050406030204" pitchFamily="18" charset="0"/>
                            <a:ea typeface="Cambria" panose="02040503050406030204" pitchFamily="18" charset="0"/>
                            <a:cs typeface="Ubisoft Sans" panose="02000504030000020004" pitchFamily="2" charset="-78"/>
                          </a:rPr>
                          <m:t>∇</m:t>
                        </m:r>
                      </m:e>
                      <m:sup>
                        <m:r>
                          <a:rPr lang="pt-BR" sz="1200">
                            <a:latin typeface="Cambria Math" panose="02040503050406030204" pitchFamily="18" charset="0"/>
                            <a:ea typeface="Cambria Math" panose="02040503050406030204" pitchFamily="18" charset="0"/>
                            <a:cs typeface="Ubisoft Sans" panose="02000504030000020004" pitchFamily="2" charset="-78"/>
                          </a:rPr>
                          <m:t>2</m:t>
                        </m:r>
                      </m:sup>
                    </m:sSup>
                    <m:r>
                      <a:rPr lang="de-DE" sz="1200" i="1">
                        <a:latin typeface="Cambria Math" panose="02040503050406030204" pitchFamily="18" charset="0"/>
                        <a:ea typeface="Cambria Math" panose="02040503050406030204" pitchFamily="18" charset="0"/>
                        <a:cs typeface="Ubisoft Sans" panose="02000504030000020004" pitchFamily="2" charset="-78"/>
                      </a:rPr>
                      <m:t>𝑢</m:t>
                    </m:r>
                    <m:r>
                      <a:rPr lang="de-DE" sz="1200" i="1">
                        <a:latin typeface="Cambria Math" panose="02040503050406030204" pitchFamily="18" charset="0"/>
                        <a:ea typeface="Cambria Math" panose="02040503050406030204" pitchFamily="18" charset="0"/>
                        <a:cs typeface="Ubisoft Sans" panose="02000504030000020004" pitchFamily="2" charset="-78"/>
                      </a:rPr>
                      <m:t> </m:t>
                    </m:r>
                  </m:oMath>
                </a14:m>
                <a:r>
                  <a:rPr lang="en-US" b="0" i="0" dirty="0">
                    <a:solidFill>
                      <a:srgbClr val="0D0D0D"/>
                    </a:solidFill>
                    <a:effectLst/>
                    <a:latin typeface="Söhne"/>
                  </a:rPr>
                  <a:t> </a:t>
                </a:r>
              </a:p>
              <a:p>
                <a:endParaRPr lang="en-US" b="0" i="0" dirty="0">
                  <a:solidFill>
                    <a:srgbClr val="0D0D0D"/>
                  </a:solidFill>
                  <a:effectLst/>
                  <a:latin typeface="Söhne"/>
                </a:endParaRPr>
              </a:p>
              <a:p>
                <a:r>
                  <a:rPr lang="en-US" b="0" i="0" dirty="0">
                    <a:solidFill>
                      <a:srgbClr val="0D0D0D"/>
                    </a:solidFill>
                    <a:effectLst/>
                    <a:latin typeface="Söhne"/>
                  </a:rPr>
                  <a:t>The finite difference form is a numerical approximation method used to solve differential equations by discretizing them into finite intervals. It involves replacing derivatives with finite difference approximations, making the equations solvable using simple algorithms.</a:t>
                </a:r>
              </a:p>
              <a:p>
                <a:endParaRPr lang="en-US" b="0" i="0" dirty="0">
                  <a:solidFill>
                    <a:srgbClr val="0D0D0D"/>
                  </a:solidFill>
                  <a:effectLst/>
                  <a:latin typeface="Söhne"/>
                </a:endParaRPr>
              </a:p>
              <a:p>
                <a:r>
                  <a:rPr lang="en-US" b="0" i="0" dirty="0">
                    <a:solidFill>
                      <a:srgbClr val="0D0D0D"/>
                    </a:solidFill>
                    <a:effectLst/>
                    <a:latin typeface="Söhne"/>
                  </a:rPr>
                  <a:t>Three basic types for </a:t>
                </a:r>
                <a:r>
                  <a:rPr lang="en-US" b="0" i="0" dirty="0" err="1">
                    <a:solidFill>
                      <a:srgbClr val="0D0D0D"/>
                    </a:solidFill>
                    <a:effectLst/>
                    <a:latin typeface="Söhne"/>
                  </a:rPr>
                  <a:t>finit</a:t>
                </a:r>
                <a:r>
                  <a:rPr lang="en-US" b="0" i="0" dirty="0">
                    <a:solidFill>
                      <a:srgbClr val="0D0D0D"/>
                    </a:solidFill>
                    <a:effectLst/>
                    <a:latin typeface="Söhne"/>
                  </a:rPr>
                  <a:t> difference form.</a:t>
                </a:r>
                <a:endParaRPr lang="en-US" dirty="0"/>
              </a:p>
            </p:txBody>
          </p:sp>
        </mc:Choice>
        <mc:Fallback xmlns="">
          <p:sp>
            <p:nvSpPr>
              <p:cNvPr id="3" name="Notes Placeholder 2"/>
              <p:cNvSpPr>
                <a:spLocks noGrp="1"/>
              </p:cNvSpPr>
              <p:nvPr>
                <p:ph type="body" idx="1"/>
              </p:nvPr>
            </p:nvSpPr>
            <p:spPr/>
            <p:txBody>
              <a:bodyPr/>
              <a:lstStyle/>
              <a:p>
                <a:r>
                  <a:rPr lang="en-US" b="0" i="0" dirty="0">
                    <a:solidFill>
                      <a:srgbClr val="0D0D0D"/>
                    </a:solidFill>
                    <a:effectLst/>
                    <a:latin typeface="Söhne"/>
                  </a:rPr>
                  <a:t>Reminder we need to find the acceleration, which is based on </a:t>
                </a:r>
                <a:r>
                  <a:rPr lang="pt-BR" sz="1200" i="0">
                    <a:latin typeface="Cambria Math" panose="02040503050406030204" pitchFamily="18" charset="0"/>
                    <a:ea typeface="Cambria Math" panose="02040503050406030204" pitchFamily="18" charset="0"/>
                    <a:cs typeface="Ubisoft Sans" panose="02000504030000020004" pitchFamily="2" charset="-78"/>
                  </a:rPr>
                  <a:t>〖</a:t>
                </a:r>
                <a:r>
                  <a:rPr lang="en-US" sz="1200" b="0" i="0">
                    <a:latin typeface="Cambria Math" panose="02040503050406030204" pitchFamily="18" charset="0"/>
                    <a:ea typeface="Cambria Math" panose="02040503050406030204" pitchFamily="18" charset="0"/>
                    <a:cs typeface="Ubisoft Sans" panose="02000504030000020004" pitchFamily="2" charset="-78"/>
                  </a:rPr>
                  <a:t>" </a:t>
                </a:r>
                <a:r>
                  <a:rPr lang="en-US" sz="1200" i="0" dirty="0">
                    <a:latin typeface="Cambria" panose="02040503050406030204" pitchFamily="18" charset="0"/>
                    <a:ea typeface="Cambria" panose="02040503050406030204" pitchFamily="18" charset="0"/>
                    <a:cs typeface="Ubisoft Sans" panose="02000504030000020004" pitchFamily="2" charset="-78"/>
                  </a:rPr>
                  <a:t>∇</a:t>
                </a:r>
                <a:r>
                  <a:rPr lang="en-US" sz="1200" i="0" dirty="0">
                    <a:latin typeface="Cambria Math" panose="02040503050406030204" pitchFamily="18" charset="0"/>
                    <a:ea typeface="Cambria" panose="02040503050406030204" pitchFamily="18" charset="0"/>
                    <a:cs typeface="Ubisoft Sans" panose="02000504030000020004" pitchFamily="2" charset="-78"/>
                  </a:rPr>
                  <a:t>" </a:t>
                </a:r>
                <a:r>
                  <a:rPr lang="pt-BR" sz="1200" i="0">
                    <a:latin typeface="Cambria Math" panose="02040503050406030204" pitchFamily="18" charset="0"/>
                    <a:ea typeface="Cambria Math" panose="02040503050406030204" pitchFamily="18" charset="0"/>
                    <a:cs typeface="Ubisoft Sans" panose="02000504030000020004" pitchFamily="2" charset="-78"/>
                  </a:rPr>
                  <a:t>〗^2</a:t>
                </a:r>
                <a:r>
                  <a:rPr lang="de-DE" sz="1200" i="0">
                    <a:latin typeface="Cambria Math" panose="02040503050406030204" pitchFamily="18" charset="0"/>
                    <a:ea typeface="Cambria Math" panose="02040503050406030204" pitchFamily="18" charset="0"/>
                    <a:cs typeface="Ubisoft Sans" panose="02000504030000020004" pitchFamily="2" charset="-78"/>
                  </a:rPr>
                  <a:t> 𝑢 </a:t>
                </a:r>
                <a:r>
                  <a:rPr lang="en-US" b="0" i="0" dirty="0">
                    <a:solidFill>
                      <a:srgbClr val="0D0D0D"/>
                    </a:solidFill>
                    <a:effectLst/>
                    <a:latin typeface="Söhne"/>
                  </a:rPr>
                  <a:t> </a:t>
                </a:r>
              </a:p>
              <a:p>
                <a:endParaRPr lang="en-US" b="0" i="0" dirty="0">
                  <a:solidFill>
                    <a:srgbClr val="0D0D0D"/>
                  </a:solidFill>
                  <a:effectLst/>
                  <a:latin typeface="Söhne"/>
                </a:endParaRPr>
              </a:p>
              <a:p>
                <a:r>
                  <a:rPr lang="en-US" b="0" i="0" dirty="0">
                    <a:solidFill>
                      <a:srgbClr val="0D0D0D"/>
                    </a:solidFill>
                    <a:effectLst/>
                    <a:latin typeface="Söhne"/>
                  </a:rPr>
                  <a:t>The finite difference form is a numerical approximation method used to solve differential equations by discretizing them into finite intervals. It involves replacing derivatives with finite difference approximations, making the equations solvable using simple algorithms.</a:t>
                </a:r>
              </a:p>
              <a:p>
                <a:endParaRPr lang="en-US" b="0" i="0" dirty="0">
                  <a:solidFill>
                    <a:srgbClr val="0D0D0D"/>
                  </a:solidFill>
                  <a:effectLst/>
                  <a:latin typeface="Söhne"/>
                </a:endParaRPr>
              </a:p>
              <a:p>
                <a:r>
                  <a:rPr lang="en-US" b="0" i="0" dirty="0">
                    <a:solidFill>
                      <a:srgbClr val="0D0D0D"/>
                    </a:solidFill>
                    <a:effectLst/>
                    <a:latin typeface="Söhne"/>
                  </a:rPr>
                  <a:t>Three basic types for </a:t>
                </a:r>
                <a:r>
                  <a:rPr lang="en-US" b="0" i="0" dirty="0" err="1">
                    <a:solidFill>
                      <a:srgbClr val="0D0D0D"/>
                    </a:solidFill>
                    <a:effectLst/>
                    <a:latin typeface="Söhne"/>
                  </a:rPr>
                  <a:t>finit</a:t>
                </a:r>
                <a:r>
                  <a:rPr lang="en-US" b="0" i="0" dirty="0">
                    <a:solidFill>
                      <a:srgbClr val="0D0D0D"/>
                    </a:solidFill>
                    <a:effectLst/>
                    <a:latin typeface="Söhne"/>
                  </a:rPr>
                  <a:t> difference form.</a:t>
                </a:r>
                <a:endParaRPr lang="en-US" dirty="0"/>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20</a:t>
            </a:fld>
            <a:endParaRPr lang="en-US"/>
          </a:p>
        </p:txBody>
      </p:sp>
    </p:spTree>
    <p:extLst>
      <p:ext uri="{BB962C8B-B14F-4D97-AF65-F5344CB8AC3E}">
        <p14:creationId xmlns:p14="http://schemas.microsoft.com/office/powerpoint/2010/main" val="563269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Important to mention is that the central difference approach</a:t>
                </a:r>
                <a:r>
                  <a:rPr lang="en-US" sz="1200" baseline="0" dirty="0">
                    <a:effectLst/>
                    <a:latin typeface="Segoe UI" panose="020B0502040204020203" pitchFamily="34" charset="0"/>
                  </a:rPr>
                  <a:t> does not consider</a:t>
                </a:r>
                <a:r>
                  <a:rPr lang="en-US" sz="1200" dirty="0">
                    <a:effectLst/>
                    <a:latin typeface="Segoe UI" panose="020B0502040204020203" pitchFamily="34" charset="0"/>
                  </a:rPr>
                  <a:t>  </a:t>
                </a:r>
                <a14:m>
                  <m:oMath xmlns:m="http://schemas.openxmlformats.org/officeDocument/2006/math">
                    <m:sSub>
                      <m:sSubPr>
                        <m:ctrlPr>
                          <a:rPr lang="de-DE" sz="1200" i="1" smtClean="0">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𝑢</m:t>
                        </m:r>
                      </m:e>
                      <m:sub>
                        <m:r>
                          <a:rPr lang="de-DE" sz="1200" i="1">
                            <a:latin typeface="Cambria Math" panose="02040503050406030204" pitchFamily="18" charset="0"/>
                            <a:ea typeface="Cambria Math" panose="02040503050406030204" pitchFamily="18" charset="0"/>
                          </a:rPr>
                          <m:t>𝑥</m:t>
                        </m:r>
                        <m:r>
                          <a:rPr lang="de-DE" sz="1200" b="0" i="1" smtClean="0">
                            <a:latin typeface="Cambria Math" panose="02040503050406030204" pitchFamily="18" charset="0"/>
                            <a:ea typeface="Cambria Math" panose="02040503050406030204" pitchFamily="18" charset="0"/>
                          </a:rPr>
                          <m:t>,   </m:t>
                        </m:r>
                        <m:r>
                          <a:rPr lang="de-DE" sz="1200" i="1">
                            <a:latin typeface="Cambria Math" panose="02040503050406030204" pitchFamily="18" charset="0"/>
                            <a:ea typeface="Cambria Math" panose="02040503050406030204" pitchFamily="18" charset="0"/>
                          </a:rPr>
                          <m:t>𝑦</m:t>
                        </m:r>
                      </m:sub>
                    </m:sSub>
                    <m:r>
                      <a:rPr lang="de-DE" sz="1200">
                        <a:latin typeface="Cambria Math" panose="02040503050406030204" pitchFamily="18" charset="0"/>
                        <a:ea typeface="Cambria Math" panose="02040503050406030204" pitchFamily="18" charset="0"/>
                      </a:rPr>
                      <m:t> </m:t>
                    </m:r>
                  </m:oMath>
                </a14:m>
                <a:r>
                  <a:rPr lang="en-US" sz="1200" dirty="0">
                    <a:effectLst/>
                    <a:latin typeface="Segoe UI" panose="020B0502040204020203" pitchFamily="34" charset="0"/>
                  </a:rPr>
                  <a:t>the</a:t>
                </a:r>
                <a:r>
                  <a:rPr lang="en-US" sz="1200" baseline="0" dirty="0">
                    <a:effectLst/>
                    <a:latin typeface="Segoe UI" panose="020B0502040204020203" pitchFamily="34" charset="0"/>
                  </a:rPr>
                  <a:t> height of the point itself, which can be </a:t>
                </a:r>
                <a:r>
                  <a:rPr lang="en-US" sz="1200" dirty="0">
                    <a:effectLst/>
                    <a:latin typeface="Segoe UI" panose="020B0502040204020203" pitchFamily="34" charset="0"/>
                  </a:rPr>
                  <a:t>problematic</a:t>
                </a:r>
                <a:r>
                  <a:rPr lang="en-US" sz="1200" baseline="0" dirty="0">
                    <a:effectLst/>
                    <a:latin typeface="Segoe UI" panose="020B0502040204020203" pitchFamily="34" charset="0"/>
                  </a:rPr>
                  <a:t> in some</a:t>
                </a:r>
                <a:r>
                  <a:rPr lang="en-US" sz="1200" dirty="0">
                    <a:effectLst/>
                    <a:latin typeface="Segoe UI" panose="020B0502040204020203" pitchFamily="34" charset="0"/>
                  </a:rPr>
                  <a:t> the scenarios, e.g. a high frequency change at</a:t>
                </a:r>
                <a:r>
                  <a:rPr lang="en-US" sz="1200" baseline="0" dirty="0">
                    <a:effectLst/>
                    <a:latin typeface="Segoe UI" panose="020B0502040204020203" pitchFamily="34" charset="0"/>
                  </a:rPr>
                  <a:t> </a:t>
                </a:r>
                <a:r>
                  <a:rPr lang="en-US" sz="1200" dirty="0">
                    <a:effectLst/>
                    <a:latin typeface="Segoe UI" panose="020B0502040204020203" pitchFamily="34" charset="0"/>
                  </a:rPr>
                  <a:t>one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Despite this fact, central difference has usually the lowest error values.</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Important to mention is that the central difference approach</a:t>
                </a:r>
                <a:r>
                  <a:rPr lang="en-US" sz="1200" baseline="0" dirty="0">
                    <a:effectLst/>
                    <a:latin typeface="Segoe UI" panose="020B0502040204020203" pitchFamily="34" charset="0"/>
                  </a:rPr>
                  <a:t> does not consider</a:t>
                </a:r>
                <a:r>
                  <a:rPr lang="en-US" sz="1200" dirty="0">
                    <a:effectLst/>
                    <a:latin typeface="Segoe UI" panose="020B0502040204020203" pitchFamily="34" charset="0"/>
                  </a:rPr>
                  <a:t>  </a:t>
                </a:r>
                <a:r>
                  <a:rPr lang="de-DE" sz="1200" i="0">
                    <a:latin typeface="Cambria Math" panose="02040503050406030204" pitchFamily="18" charset="0"/>
                    <a:ea typeface="Cambria Math" panose="02040503050406030204" pitchFamily="18" charset="0"/>
                  </a:rPr>
                  <a:t>𝑢_(𝑥</a:t>
                </a:r>
                <a:r>
                  <a:rPr lang="de-DE" sz="1200" b="0" i="0">
                    <a:latin typeface="Cambria Math" panose="02040503050406030204" pitchFamily="18" charset="0"/>
                    <a:ea typeface="Cambria Math" panose="02040503050406030204" pitchFamily="18" charset="0"/>
                  </a:rPr>
                  <a:t>,   </a:t>
                </a:r>
                <a:r>
                  <a:rPr lang="de-DE" sz="1200" i="0">
                    <a:latin typeface="Cambria Math" panose="02040503050406030204" pitchFamily="18" charset="0"/>
                    <a:ea typeface="Cambria Math" panose="02040503050406030204" pitchFamily="18" charset="0"/>
                  </a:rPr>
                  <a:t>𝑦)  </a:t>
                </a:r>
                <a:r>
                  <a:rPr lang="en-US" sz="1200" dirty="0">
                    <a:effectLst/>
                    <a:latin typeface="Segoe UI" panose="020B0502040204020203" pitchFamily="34" charset="0"/>
                  </a:rPr>
                  <a:t>the</a:t>
                </a:r>
                <a:r>
                  <a:rPr lang="en-US" sz="1200" baseline="0" dirty="0">
                    <a:effectLst/>
                    <a:latin typeface="Segoe UI" panose="020B0502040204020203" pitchFamily="34" charset="0"/>
                  </a:rPr>
                  <a:t> height of the point itself, which can be </a:t>
                </a:r>
                <a:r>
                  <a:rPr lang="en-US" sz="1200" dirty="0">
                    <a:effectLst/>
                    <a:latin typeface="Segoe UI" panose="020B0502040204020203" pitchFamily="34" charset="0"/>
                  </a:rPr>
                  <a:t>problematic</a:t>
                </a:r>
                <a:r>
                  <a:rPr lang="en-US" sz="1200" baseline="0" dirty="0">
                    <a:effectLst/>
                    <a:latin typeface="Segoe UI" panose="020B0502040204020203" pitchFamily="34" charset="0"/>
                  </a:rPr>
                  <a:t> in some</a:t>
                </a:r>
                <a:r>
                  <a:rPr lang="en-US" sz="1200" dirty="0">
                    <a:effectLst/>
                    <a:latin typeface="Segoe UI" panose="020B0502040204020203" pitchFamily="34" charset="0"/>
                  </a:rPr>
                  <a:t> the scenarios, e.g. a high frequency change at</a:t>
                </a:r>
                <a:r>
                  <a:rPr lang="en-US" sz="1200" baseline="0" dirty="0">
                    <a:effectLst/>
                    <a:latin typeface="Segoe UI" panose="020B0502040204020203" pitchFamily="34" charset="0"/>
                  </a:rPr>
                  <a:t> </a:t>
                </a:r>
                <a:r>
                  <a:rPr lang="en-US" sz="1200" dirty="0">
                    <a:effectLst/>
                    <a:latin typeface="Segoe UI" panose="020B0502040204020203" pitchFamily="34" charset="0"/>
                  </a:rPr>
                  <a:t>one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Despite this fact, central difference has usually the lowest error values.</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21</a:t>
            </a:fld>
            <a:endParaRPr lang="en-US"/>
          </a:p>
        </p:txBody>
      </p:sp>
    </p:spTree>
    <p:extLst>
      <p:ext uri="{BB962C8B-B14F-4D97-AF65-F5344CB8AC3E}">
        <p14:creationId xmlns:p14="http://schemas.microsoft.com/office/powerpoint/2010/main" val="424675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approximations require only the sampling of the N4 </a:t>
            </a:r>
            <a:r>
              <a:rPr lang="en-US"/>
              <a:t>neighbor pixels and the center pixels.</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22</a:t>
            </a:fld>
            <a:endParaRPr lang="en-US"/>
          </a:p>
        </p:txBody>
      </p:sp>
    </p:spTree>
    <p:extLst>
      <p:ext uri="{BB962C8B-B14F-4D97-AF65-F5344CB8AC3E}">
        <p14:creationId xmlns:p14="http://schemas.microsoft.com/office/powerpoint/2010/main" val="323642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All the methods have different advantages/disadvantages: Performance, Stability, Error, Preservation/C</a:t>
            </a:r>
            <a:r>
              <a:rPr lang="en-US" b="0" i="0" dirty="0" err="1">
                <a:solidFill>
                  <a:srgbClr val="0D0D0D"/>
                </a:solidFill>
                <a:effectLst/>
                <a:latin typeface="Söhne"/>
              </a:rPr>
              <a:t>onservation</a:t>
            </a:r>
            <a:r>
              <a:rPr lang="de-DE" dirty="0"/>
              <a:t> of Energy...</a:t>
            </a:r>
          </a:p>
          <a:p>
            <a:r>
              <a:rPr lang="en-US" sz="1200" dirty="0">
                <a:latin typeface="Ubisoft Sans" panose="02000504030000020004" pitchFamily="2" charset="-78"/>
                <a:cs typeface="Ubisoft Sans" panose="02000504030000020004" pitchFamily="2" charset="-78"/>
              </a:rPr>
              <a:t>Jean Baptiste </a:t>
            </a:r>
            <a:r>
              <a:rPr lang="en-US" sz="1200" dirty="0">
                <a:solidFill>
                  <a:schemeClr val="accent1">
                    <a:lumMod val="60000"/>
                    <a:lumOff val="40000"/>
                  </a:schemeClr>
                </a:solidFill>
                <a:latin typeface="Ubisoft Sans" panose="02000504030000020004" pitchFamily="2" charset="-78"/>
                <a:cs typeface="Ubisoft Sans" panose="02000504030000020004" pitchFamily="2" charset="-78"/>
              </a:rPr>
              <a:t>Joseph</a:t>
            </a:r>
            <a:r>
              <a:rPr lang="en-US" sz="1200" dirty="0">
                <a:latin typeface="Ubisoft Sans" panose="02000504030000020004" pitchFamily="2" charset="-78"/>
                <a:cs typeface="Ubisoft Sans" panose="02000504030000020004" pitchFamily="2" charset="-78"/>
              </a:rPr>
              <a:t> </a:t>
            </a:r>
            <a:r>
              <a:rPr lang="en-US" sz="1200" dirty="0" err="1">
                <a:latin typeface="Ubisoft Sans" panose="02000504030000020004" pitchFamily="2" charset="-78"/>
                <a:cs typeface="Ubisoft Sans" panose="02000504030000020004" pitchFamily="2" charset="-78"/>
              </a:rPr>
              <a:t>Delambre</a:t>
            </a:r>
            <a:r>
              <a:rPr lang="en-US" sz="1200" dirty="0">
                <a:latin typeface="Ubisoft Sans" panose="02000504030000020004" pitchFamily="2" charset="-78"/>
                <a:cs typeface="Ubisoft Sans" panose="02000504030000020004" pitchFamily="2" charset="-78"/>
              </a:rPr>
              <a:t> </a:t>
            </a:r>
            <a:r>
              <a:rPr lang="de-DE" sz="1200" dirty="0">
                <a:latin typeface="Ubisoft Sans" panose="02000504030000020004" pitchFamily="2" charset="-78"/>
                <a:cs typeface="Ubisoft Sans" panose="02000504030000020004" pitchFamily="2" charset="-78"/>
              </a:rPr>
              <a:t>can be easily misunderstood with </a:t>
            </a:r>
            <a:r>
              <a:rPr lang="en-US" sz="1200" dirty="0">
                <a:latin typeface="Ubisoft Sans" panose="02000504030000020004" pitchFamily="2" charset="-78"/>
                <a:cs typeface="Ubisoft Sans" panose="02000504030000020004" pitchFamily="2" charset="-78"/>
              </a:rPr>
              <a:t>Jean-Baptiste le </a:t>
            </a:r>
            <a:r>
              <a:rPr lang="en-US" sz="1200" dirty="0" err="1">
                <a:latin typeface="Ubisoft Sans" panose="02000504030000020004" pitchFamily="2" charset="-78"/>
                <a:cs typeface="Ubisoft Sans" panose="02000504030000020004" pitchFamily="2" charset="-78"/>
              </a:rPr>
              <a:t>Rond</a:t>
            </a:r>
            <a:r>
              <a:rPr lang="en-US" sz="1200" dirty="0">
                <a:latin typeface="Ubisoft Sans" panose="02000504030000020004" pitchFamily="2" charset="-78"/>
                <a:cs typeface="Ubisoft Sans" panose="02000504030000020004" pitchFamily="2" charset="-78"/>
              </a:rPr>
              <a:t> d'Alembert </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23</a:t>
            </a:fld>
            <a:endParaRPr lang="en-US"/>
          </a:p>
        </p:txBody>
      </p:sp>
    </p:spTree>
    <p:extLst>
      <p:ext uri="{BB962C8B-B14F-4D97-AF65-F5344CB8AC3E}">
        <p14:creationId xmlns:p14="http://schemas.microsoft.com/office/powerpoint/2010/main" val="406405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Discovered by Leonhard Euler (1707 ~ 1783).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Important: velocity in u direction, not </a:t>
            </a:r>
            <a:r>
              <a:rPr lang="en-US" sz="1200" dirty="0" err="1">
                <a:latin typeface="Ubisoft Sans" panose="02000504030000020004" pitchFamily="2" charset="-78"/>
                <a:cs typeface="Ubisoft Sans" panose="02000504030000020004" pitchFamily="2" charset="-78"/>
              </a:rPr>
              <a:t>xy</a:t>
            </a:r>
            <a:r>
              <a:rPr lang="en-US" sz="1200" dirty="0">
                <a:latin typeface="Ubisoft Sans" panose="02000504030000020004" pitchFamily="2" charset="-78"/>
                <a:cs typeface="Ubisoft Sans" panose="02000504030000020004" pitchFamily="2" charset="-7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The bigger the time step the bigger the error.</a:t>
            </a:r>
            <a:endParaRPr lang="en-US" i="1" dirty="0"/>
          </a:p>
        </p:txBody>
      </p:sp>
      <p:sp>
        <p:nvSpPr>
          <p:cNvPr id="4" name="Slide Number Placeholder 3"/>
          <p:cNvSpPr>
            <a:spLocks noGrp="1"/>
          </p:cNvSpPr>
          <p:nvPr>
            <p:ph type="sldNum" sz="quarter" idx="5"/>
          </p:nvPr>
        </p:nvSpPr>
        <p:spPr/>
        <p:txBody>
          <a:bodyPr/>
          <a:lstStyle/>
          <a:p>
            <a:fld id="{0B97D310-7AD3-435E-8E46-0EC8B3C669DB}" type="slidenum">
              <a:rPr lang="en-US" smtClean="0"/>
              <a:t>24</a:t>
            </a:fld>
            <a:endParaRPr lang="en-US"/>
          </a:p>
        </p:txBody>
      </p:sp>
    </p:spTree>
    <p:extLst>
      <p:ext uri="{BB962C8B-B14F-4D97-AF65-F5344CB8AC3E}">
        <p14:creationId xmlns:p14="http://schemas.microsoft.com/office/powerpoint/2010/main" val="85228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dirty="0">
                    <a:latin typeface="Ubisoft Sans" panose="02000504030000020004" pitchFamily="2" charset="-78"/>
                    <a:cs typeface="Ubisoft Sans" panose="02000504030000020004" pitchFamily="2" charset="-78"/>
                  </a:rPr>
                  <a:t>Discovered by Jean Baptiste Joseph </a:t>
                </a:r>
                <a:r>
                  <a:rPr lang="en-US" sz="1200" dirty="0" err="1">
                    <a:latin typeface="Ubisoft Sans" panose="02000504030000020004" pitchFamily="2" charset="-78"/>
                    <a:cs typeface="Ubisoft Sans" panose="02000504030000020004" pitchFamily="2" charset="-78"/>
                  </a:rPr>
                  <a:t>Delambre</a:t>
                </a:r>
                <a:r>
                  <a:rPr lang="en-US" sz="1200" dirty="0">
                    <a:latin typeface="Ubisoft Sans" panose="02000504030000020004" pitchFamily="2" charset="-78"/>
                    <a:cs typeface="Ubisoft Sans" panose="02000504030000020004" pitchFamily="2" charset="-78"/>
                  </a:rPr>
                  <a:t>  (1749 ~ 1822)</a:t>
                </a:r>
              </a:p>
              <a:p>
                <a:pPr marL="0" indent="0">
                  <a:buNone/>
                </a:pPr>
                <a:r>
                  <a:rPr lang="en-US" sz="1200" dirty="0">
                    <a:latin typeface="Ubisoft Sans" panose="02000504030000020004" pitchFamily="2" charset="-78"/>
                    <a:cs typeface="Ubisoft Sans" panose="02000504030000020004" pitchFamily="2" charset="-78"/>
                  </a:rPr>
                  <a:t>Rediscovered amongst others by Loup </a:t>
                </a:r>
                <a:r>
                  <a:rPr lang="en-US" sz="1200" dirty="0" err="1">
                    <a:latin typeface="Ubisoft Sans" panose="02000504030000020004" pitchFamily="2" charset="-78"/>
                    <a:cs typeface="Ubisoft Sans" panose="02000504030000020004" pitchFamily="2" charset="-78"/>
                  </a:rPr>
                  <a:t>Verlet</a:t>
                </a:r>
                <a:r>
                  <a:rPr lang="en-US" sz="1200" dirty="0">
                    <a:latin typeface="Ubisoft Sans" panose="02000504030000020004" pitchFamily="2" charset="-78"/>
                    <a:cs typeface="Ubisoft Sans" panose="02000504030000020004" pitchFamily="2" charset="-78"/>
                  </a:rPr>
                  <a:t> (1931  ~ 2019)</a:t>
                </a:r>
              </a:p>
              <a:p>
                <a:endParaRPr lang="en-US" sz="1200" i="1" dirty="0">
                  <a:latin typeface="Cambria Math" panose="02040503050406030204" pitchFamily="18" charset="0"/>
                  <a:cs typeface="Ubisoft Sans" panose="02000504030000020004" pitchFamily="2" charset="-78"/>
                </a:endParaRPr>
              </a:p>
              <a:p>
                <a14:m>
                  <m:oMath xmlns:m="http://schemas.openxmlformats.org/officeDocument/2006/math">
                    <m:sSub>
                      <m:sSubPr>
                        <m:ctrlPr>
                          <a:rPr lang="en-US" sz="1200" i="1" dirty="0" smtClean="0">
                            <a:latin typeface="Cambria Math" panose="02040503050406030204" pitchFamily="18" charset="0"/>
                            <a:cs typeface="Ubisoft Sans" panose="02000504030000020004" pitchFamily="2" charset="-78"/>
                          </a:rPr>
                        </m:ctrlPr>
                      </m:sSubPr>
                      <m:e>
                        <m:r>
                          <a:rPr lang="de-DE" sz="1200" i="1">
                            <a:latin typeface="Cambria Math" panose="02040503050406030204" pitchFamily="18" charset="0"/>
                            <a:ea typeface="Cambria Math" panose="02040503050406030204" pitchFamily="18" charset="0"/>
                            <a:cs typeface="Ubisoft Sans" panose="02000504030000020004" pitchFamily="2" charset="-78"/>
                          </a:rPr>
                          <m:t>𝑢</m:t>
                        </m:r>
                      </m:e>
                      <m:sub>
                        <m:r>
                          <a:rPr lang="en-US" sz="1200" i="1" dirty="0">
                            <a:latin typeface="Cambria Math" panose="02040503050406030204" pitchFamily="18" charset="0"/>
                            <a:cs typeface="Ubisoft Sans" panose="02000504030000020004" pitchFamily="2" charset="-78"/>
                          </a:rPr>
                          <m:t>𝑡</m:t>
                        </m:r>
                      </m:sub>
                    </m:sSub>
                    <m:r>
                      <a:rPr lang="de-DE" sz="1200" b="0" i="1" dirty="0" smtClean="0">
                        <a:latin typeface="Cambria Math" panose="02040503050406030204" pitchFamily="18" charset="0"/>
                        <a:cs typeface="Ubisoft Sans" panose="02000504030000020004" pitchFamily="2" charset="-78"/>
                      </a:rPr>
                      <m:t>=</m:t>
                    </m:r>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r>
                          <a:rPr lang="en-US" b="0" i="1" dirty="0" smtClean="0">
                            <a:latin typeface="Cambria Math" panose="02040503050406030204" pitchFamily="18" charset="0"/>
                            <a:cs typeface="Ubisoft Sans" panose="02000504030000020004" pitchFamily="2" charset="-78"/>
                          </a:rPr>
                          <m:t>−1</m:t>
                        </m:r>
                      </m:sub>
                    </m:sSub>
                  </m:oMath>
                </a14:m>
                <a:r>
                  <a:rPr lang="en-US" sz="1200"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i="1" dirty="0">
                            <a:latin typeface="Cambria Math" panose="02040503050406030204" pitchFamily="18" charset="0"/>
                            <a:cs typeface="Ubisoft Sans" panose="02000504030000020004" pitchFamily="2" charset="-78"/>
                          </a:rPr>
                        </m:ctrlPr>
                      </m:sSubPr>
                      <m:e>
                        <m:r>
                          <a:rPr lang="de-DE" b="0" i="1" dirty="0" smtClean="0">
                            <a:latin typeface="Cambria Math" panose="02040503050406030204" pitchFamily="18" charset="0"/>
                            <a:cs typeface="Ubisoft Sans" panose="02000504030000020004" pitchFamily="2" charset="-78"/>
                          </a:rPr>
                          <m:t>𝑣</m:t>
                        </m:r>
                      </m:e>
                      <m:sub>
                        <m:r>
                          <a:rPr lang="en-US" i="1" dirty="0" smtClean="0">
                            <a:latin typeface="Cambria Math" panose="02040503050406030204" pitchFamily="18" charset="0"/>
                            <a:cs typeface="Ubisoft Sans" panose="02000504030000020004" pitchFamily="2" charset="-78"/>
                          </a:rPr>
                          <m:t>𝑡</m:t>
                        </m:r>
                      </m:sub>
                    </m:sSub>
                    <m:r>
                      <a:rPr lang="de-DE" b="0" i="1" dirty="0" smtClean="0">
                        <a:latin typeface="Cambria Math" panose="02040503050406030204" pitchFamily="18" charset="0"/>
                        <a:cs typeface="Ubisoft Sans" panose="02000504030000020004" pitchFamily="2" charset="-78"/>
                      </a:rPr>
                      <m:t> </m:t>
                    </m:r>
                    <m:r>
                      <a:rPr lang="de-DE" b="0" i="1" dirty="0" smtClean="0">
                        <a:latin typeface="Cambria Math" panose="02040503050406030204" pitchFamily="18" charset="0"/>
                        <a:cs typeface="Ubisoft Sans" panose="02000504030000020004" pitchFamily="2" charset="-78"/>
                      </a:rPr>
                      <m:t>𝑑𝑡</m:t>
                    </m:r>
                  </m:oMath>
                </a14:m>
                <a:r>
                  <a:rPr lang="de-DE" i="1" dirty="0">
                    <a:solidFill>
                      <a:schemeClr val="tx1"/>
                    </a:solidFill>
                    <a:latin typeface="Cambria Math" panose="02040503050406030204" pitchFamily="18" charset="0"/>
                    <a:cs typeface="Ubisoft Sans" panose="02000504030000020004" pitchFamily="2" charset="-78"/>
                  </a:rPr>
                  <a:t>         rearranging</a:t>
                </a:r>
                <a:r>
                  <a:rPr lang="de-DE" i="1" baseline="0" dirty="0">
                    <a:solidFill>
                      <a:schemeClr val="tx1"/>
                    </a:solidFill>
                    <a:latin typeface="Cambria Math" panose="02040503050406030204" pitchFamily="18" charset="0"/>
                    <a:cs typeface="Ubisoft Sans" panose="02000504030000020004" pitchFamily="2" charset="-78"/>
                  </a:rPr>
                  <a:t> to </a:t>
                </a:r>
                <a14:m>
                  <m:oMath xmlns:m="http://schemas.openxmlformats.org/officeDocument/2006/math">
                    <m:sSub>
                      <m:sSubPr>
                        <m:ctrlPr>
                          <a:rPr lang="en-US" i="1" dirty="0" smtClean="0">
                            <a:solidFill>
                              <a:schemeClr val="accent6">
                                <a:lumMod val="75000"/>
                              </a:schemeClr>
                            </a:solidFill>
                            <a:latin typeface="Cambria Math" panose="02040503050406030204" pitchFamily="18" charset="0"/>
                            <a:cs typeface="Ubisoft Sans" panose="02000504030000020004" pitchFamily="2" charset="-78"/>
                          </a:rPr>
                        </m:ctrlPr>
                      </m:sSubPr>
                      <m:e>
                        <m:r>
                          <a:rPr lang="de-DE" i="1">
                            <a:solidFill>
                              <a:schemeClr val="accent6">
                                <a:lumMod val="75000"/>
                              </a:schemeClr>
                            </a:solidFill>
                            <a:latin typeface="Cambria Math" panose="02040503050406030204" pitchFamily="18" charset="0"/>
                            <a:ea typeface="Cambria Math" panose="02040503050406030204" pitchFamily="18" charset="0"/>
                            <a:cs typeface="Ubisoft Sans" panose="02000504030000020004" pitchFamily="2" charset="-78"/>
                          </a:rPr>
                          <m:t>𝑣</m:t>
                        </m:r>
                      </m:e>
                      <m:sub>
                        <m:r>
                          <a:rPr lang="en-US" i="1" dirty="0">
                            <a:solidFill>
                              <a:schemeClr val="accent6">
                                <a:lumMod val="75000"/>
                              </a:schemeClr>
                            </a:solidFill>
                            <a:latin typeface="Cambria Math" panose="02040503050406030204" pitchFamily="18" charset="0"/>
                            <a:cs typeface="Ubisoft Sans" panose="02000504030000020004" pitchFamily="2" charset="-78"/>
                          </a:rPr>
                          <m:t>𝑡</m:t>
                        </m:r>
                        <m:r>
                          <a:rPr lang="en-US" i="1" dirty="0">
                            <a:solidFill>
                              <a:schemeClr val="accent6">
                                <a:lumMod val="75000"/>
                              </a:schemeClr>
                            </a:solidFill>
                            <a:latin typeface="Cambria Math" panose="02040503050406030204" pitchFamily="18" charset="0"/>
                            <a:cs typeface="Ubisoft Sans" panose="02000504030000020004" pitchFamily="2" charset="-78"/>
                          </a:rPr>
                          <m:t>+1</m:t>
                        </m:r>
                      </m:sub>
                    </m:sSub>
                  </m:oMath>
                </a14:m>
                <a:r>
                  <a:rPr lang="de-DE" i="1" dirty="0">
                    <a:solidFill>
                      <a:schemeClr val="tx1"/>
                    </a:solidFill>
                    <a:latin typeface="Cambria Math" panose="02040503050406030204" pitchFamily="18" charset="0"/>
                    <a:cs typeface="Ubisoft Sans" panose="02000504030000020004" pitchFamily="2" charset="-78"/>
                  </a:rPr>
                  <a:t> </a:t>
                </a:r>
                <a:r>
                  <a:rPr lang="en-US" i="1" dirty="0">
                    <a:solidFill>
                      <a:schemeClr val="tx1"/>
                    </a:solidFill>
                    <a:latin typeface="Cambria Math" panose="02040503050406030204" pitchFamily="18" charset="0"/>
                    <a:cs typeface="Ubisoft Sans" panose="02000504030000020004" pitchFamily="2" charset="-78"/>
                  </a:rPr>
                  <a:t>=&gt;</a:t>
                </a:r>
                <a:endParaRPr lang="de-DE" i="1" dirty="0">
                  <a:solidFill>
                    <a:schemeClr val="tx1"/>
                  </a:solidFill>
                  <a:latin typeface="Cambria Math" panose="02040503050406030204" pitchFamily="18" charset="0"/>
                  <a:cs typeface="Ubisoft Sans" panose="02000504030000020004" pitchFamily="2"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i="1" dirty="0" smtClean="0">
                            <a:solidFill>
                              <a:srgbClr val="7030A0"/>
                            </a:solidFill>
                            <a:latin typeface="Cambria Math" panose="02040503050406030204" pitchFamily="18" charset="0"/>
                            <a:cs typeface="Ubisoft Sans" panose="02000504030000020004" pitchFamily="2" charset="-78"/>
                          </a:rPr>
                        </m:ctrlPr>
                      </m:sSubPr>
                      <m:e>
                        <m:r>
                          <a:rPr lang="de-DE" i="1">
                            <a:solidFill>
                              <a:srgbClr val="7030A0"/>
                            </a:solidFill>
                            <a:latin typeface="Cambria Math" panose="02040503050406030204" pitchFamily="18" charset="0"/>
                            <a:ea typeface="Cambria Math" panose="02040503050406030204" pitchFamily="18" charset="0"/>
                            <a:cs typeface="Ubisoft Sans" panose="02000504030000020004" pitchFamily="2" charset="-78"/>
                          </a:rPr>
                          <m:t>𝑣</m:t>
                        </m:r>
                      </m:e>
                      <m:sub>
                        <m:r>
                          <a:rPr lang="en-US" i="1" dirty="0">
                            <a:solidFill>
                              <a:srgbClr val="7030A0"/>
                            </a:solidFill>
                            <a:latin typeface="Cambria Math" panose="02040503050406030204" pitchFamily="18" charset="0"/>
                            <a:cs typeface="Ubisoft Sans" panose="02000504030000020004" pitchFamily="2" charset="-78"/>
                          </a:rPr>
                          <m:t>𝑡</m:t>
                        </m:r>
                      </m:sub>
                    </m:sSub>
                    <m:r>
                      <a:rPr lang="de-DE" i="1" dirty="0">
                        <a:solidFill>
                          <a:schemeClr val="tx1"/>
                        </a:solidFill>
                        <a:latin typeface="Cambria Math" panose="02040503050406030204" pitchFamily="18" charset="0"/>
                        <a:cs typeface="Ubisoft Sans" panose="02000504030000020004" pitchFamily="2" charset="-78"/>
                      </a:rPr>
                      <m:t>=</m:t>
                    </m:r>
                    <m:box>
                      <m:boxPr>
                        <m:ctrlPr>
                          <a:rPr lang="en-US" i="1" dirty="0">
                            <a:solidFill>
                              <a:schemeClr val="tx1"/>
                            </a:solidFill>
                            <a:latin typeface="Cambria Math" panose="02040503050406030204" pitchFamily="18" charset="0"/>
                            <a:cs typeface="Ubisoft Sans" panose="02000504030000020004" pitchFamily="2" charset="-78"/>
                          </a:rPr>
                        </m:ctrlPr>
                      </m:boxPr>
                      <m:e>
                        <m:argPr>
                          <m:argSz m:val="-1"/>
                        </m:argPr>
                        <m:f>
                          <m:fPr>
                            <m:ctrlPr>
                              <a:rPr lang="en-US" i="1" dirty="0">
                                <a:solidFill>
                                  <a:schemeClr val="tx1"/>
                                </a:solidFill>
                                <a:latin typeface="Cambria Math" panose="02040503050406030204" pitchFamily="18" charset="0"/>
                                <a:cs typeface="Ubisoft Sans" panose="02000504030000020004" pitchFamily="2" charset="-78"/>
                              </a:rPr>
                            </m:ctrlPr>
                          </m:fPr>
                          <m:num>
                            <m:sSub>
                              <m:sSubPr>
                                <m:ctrlPr>
                                  <a:rPr lang="en-US" i="1" dirty="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sub>
                            </m:sSub>
                            <m:r>
                              <m:rPr>
                                <m:nor/>
                              </m:rPr>
                              <a:rPr lang="en-US" dirty="0">
                                <a:solidFill>
                                  <a:schemeClr val="tx1"/>
                                </a:solidFill>
                                <a:latin typeface="Ubisoft Sans" panose="02000504030000020004" pitchFamily="2" charset="-78"/>
                                <a:cs typeface="Ubisoft Sans" panose="02000504030000020004" pitchFamily="2" charset="-78"/>
                              </a:rPr>
                              <m:t> − </m:t>
                            </m:r>
                            <m:sSub>
                              <m:sSubPr>
                                <m:ctrlPr>
                                  <a:rPr lang="en-US" i="1" dirty="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r>
                                  <a:rPr lang="en-US" i="1" dirty="0">
                                    <a:solidFill>
                                      <a:schemeClr val="tx1"/>
                                    </a:solidFill>
                                    <a:latin typeface="Cambria Math" panose="02040503050406030204" pitchFamily="18" charset="0"/>
                                    <a:cs typeface="Ubisoft Sans" panose="02000504030000020004" pitchFamily="2" charset="-78"/>
                                  </a:rPr>
                                  <m:t>−1</m:t>
                                </m:r>
                              </m:sub>
                            </m:sSub>
                          </m:num>
                          <m:den>
                            <m:r>
                              <a:rPr lang="de-DE" i="1" dirty="0">
                                <a:solidFill>
                                  <a:schemeClr val="tx1"/>
                                </a:solidFill>
                                <a:latin typeface="Cambria Math" panose="02040503050406030204" pitchFamily="18" charset="0"/>
                                <a:cs typeface="Ubisoft Sans" panose="02000504030000020004" pitchFamily="2" charset="-78"/>
                              </a:rPr>
                              <m:t>𝑑𝑡</m:t>
                            </m:r>
                          </m:den>
                        </m:f>
                      </m:e>
                    </m:box>
                  </m:oMath>
                </a14:m>
                <a:r>
                  <a:rPr lang="de-DE" i="1" dirty="0">
                    <a:solidFill>
                      <a:schemeClr val="tx1"/>
                    </a:solidFill>
                    <a:latin typeface="Cambria Math" panose="02040503050406030204" pitchFamily="18" charset="0"/>
                    <a:cs typeface="Ubisoft Sans" panose="02000504030000020004" pitchFamily="2" charset="-7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solidFill>
                    <a:schemeClr val="tx1"/>
                  </a:solidFill>
                  <a:latin typeface="Cambria Math" panose="02040503050406030204" pitchFamily="18" charset="0"/>
                  <a:cs typeface="Ubisoft Sans" panose="02000504030000020004" pitchFamily="2" charset="-78"/>
                </a:endParaRPr>
              </a:p>
              <a:p>
                <a:r>
                  <a:rPr lang="de-DE" i="1" dirty="0">
                    <a:solidFill>
                      <a:schemeClr val="tx1"/>
                    </a:solidFill>
                    <a:latin typeface="Cambria Math" panose="02040503050406030204" pitchFamily="18" charset="0"/>
                    <a:cs typeface="Ubisoft Sans" panose="02000504030000020004" pitchFamily="2" charset="-78"/>
                  </a:rPr>
                  <a:t>Compute velocity for point t+5 in the diagramm.</a:t>
                </a:r>
              </a:p>
              <a:p>
                <a14:m>
                  <m:oMath xmlns:m="http://schemas.openxmlformats.org/officeDocument/2006/math">
                    <m:sSub>
                      <m:sSubPr>
                        <m:ctrlPr>
                          <a:rPr lang="en-US" i="1" dirty="0" smtClean="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𝑣</m:t>
                        </m:r>
                      </m:e>
                      <m:sub>
                        <m:r>
                          <a:rPr lang="en-US" i="1" dirty="0">
                            <a:solidFill>
                              <a:schemeClr val="tx1"/>
                            </a:solidFill>
                            <a:latin typeface="Cambria Math" panose="02040503050406030204" pitchFamily="18" charset="0"/>
                            <a:cs typeface="Ubisoft Sans" panose="02000504030000020004" pitchFamily="2" charset="-78"/>
                          </a:rPr>
                          <m:t>𝑡</m:t>
                        </m:r>
                      </m:sub>
                    </m:sSub>
                  </m:oMath>
                </a14:m>
                <a:r>
                  <a:rPr lang="de-DE" i="1" dirty="0"/>
                  <a:t> in the diagram</a:t>
                </a:r>
                <a:r>
                  <a:rPr lang="de-DE" i="1" baseline="0" dirty="0"/>
                  <a:t> has exactly that size, because dt is in our sample 1!</a:t>
                </a:r>
                <a:endParaRPr lang="en-US" i="1" dirty="0"/>
              </a:p>
            </p:txBody>
          </p:sp>
        </mc:Choice>
        <mc:Fallback xmlns="">
          <p:sp>
            <p:nvSpPr>
              <p:cNvPr id="3" name="Notes Placeholder 2"/>
              <p:cNvSpPr>
                <a:spLocks noGrp="1"/>
              </p:cNvSpPr>
              <p:nvPr>
                <p:ph type="body" idx="1"/>
              </p:nvPr>
            </p:nvSpPr>
            <p:spPr/>
            <p:txBody>
              <a:bodyPr/>
              <a:lstStyle/>
              <a:p>
                <a:r>
                  <a:rPr lang="de-DE" i="1" dirty="0">
                    <a:solidFill>
                      <a:schemeClr val="tx1"/>
                    </a:solidFill>
                    <a:latin typeface="Cambria Math" panose="02040503050406030204" pitchFamily="18" charset="0"/>
                    <a:cs typeface="Ubisoft Sans" panose="02000504030000020004" pitchFamily="2" charset="-78"/>
                  </a:rPr>
                  <a:t>Compute velocity for point t+5 in the diagramm.</a:t>
                </a:r>
              </a:p>
              <a:p>
                <a:r>
                  <a:rPr lang="de-DE" i="0">
                    <a:solidFill>
                      <a:schemeClr val="tx1"/>
                    </a:solidFill>
                    <a:latin typeface="Cambria Math" panose="02040503050406030204" pitchFamily="18" charset="0"/>
                    <a:ea typeface="Cambria Math" panose="02040503050406030204" pitchFamily="18" charset="0"/>
                    <a:cs typeface="Ubisoft Sans" panose="02000504030000020004" pitchFamily="2" charset="-78"/>
                  </a:rPr>
                  <a:t>𝑣</a:t>
                </a:r>
                <a:r>
                  <a:rPr lang="en-US" i="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_</a:t>
                </a:r>
                <a:r>
                  <a:rPr lang="en-US" i="0" dirty="0">
                    <a:solidFill>
                      <a:schemeClr val="tx1"/>
                    </a:solidFill>
                    <a:latin typeface="Cambria Math" panose="02040503050406030204" pitchFamily="18" charset="0"/>
                    <a:cs typeface="Ubisoft Sans" panose="02000504030000020004" pitchFamily="2" charset="-78"/>
                  </a:rPr>
                  <a:t>𝑡</a:t>
                </a:r>
                <a:r>
                  <a:rPr lang="de-DE" i="1" dirty="0"/>
                  <a:t> in the diagram</a:t>
                </a:r>
                <a:r>
                  <a:rPr lang="de-DE" i="1" baseline="0" dirty="0"/>
                  <a:t> has exactly that size, because dt is in our sample 1!</a:t>
                </a:r>
                <a:endParaRPr lang="en-US" i="1" dirty="0"/>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25</a:t>
            </a:fld>
            <a:endParaRPr lang="en-US"/>
          </a:p>
        </p:txBody>
      </p:sp>
    </p:spTree>
    <p:extLst>
      <p:ext uri="{BB962C8B-B14F-4D97-AF65-F5344CB8AC3E}">
        <p14:creationId xmlns:p14="http://schemas.microsoft.com/office/powerpoint/2010/main" val="3793825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Can read/write to same texture in case a Compute Shader (CS) is used.</a:t>
            </a:r>
          </a:p>
          <a:p>
            <a:r>
              <a:rPr lang="de-DE" dirty="0"/>
              <a:t>Euler would require 1 texture to store the velocity and 2 textures to store the current and new water height. Can‘t use same water height texture, because it has to read the neighbors.</a:t>
            </a:r>
          </a:p>
          <a:p>
            <a:r>
              <a:rPr lang="de-DE" dirty="0"/>
              <a:t>Might be possible to optimize by using group shared memory, but this has restrictions and makes the shader slower.</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26</a:t>
            </a:fld>
            <a:endParaRPr lang="en-US"/>
          </a:p>
        </p:txBody>
      </p:sp>
    </p:spTree>
    <p:extLst>
      <p:ext uri="{BB962C8B-B14F-4D97-AF65-F5344CB8AC3E}">
        <p14:creationId xmlns:p14="http://schemas.microsoft.com/office/powerpoint/2010/main" val="63009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ourier New" panose="02070309020205020404" pitchFamily="49" charset="0"/>
                <a:cs typeface="Courier New" panose="02070309020205020404" pitchFamily="49" charset="0"/>
              </a:rPr>
              <a:t>(c * c) / (dx * dx) can be precomputed on the </a:t>
            </a:r>
            <a:r>
              <a:rPr lang="en-US" sz="1200" dirty="0" err="1">
                <a:latin typeface="Courier New" panose="02070309020205020404" pitchFamily="49" charset="0"/>
                <a:cs typeface="Courier New" panose="02070309020205020404" pitchFamily="49" charset="0"/>
              </a:rPr>
              <a:t>cpu</a:t>
            </a:r>
            <a:r>
              <a:rPr lang="en-US" sz="1200" dirty="0">
                <a:latin typeface="Courier New" panose="02070309020205020404" pitchFamily="49" charset="0"/>
                <a:cs typeface="Courier New" panose="02070309020205020404" pitchFamily="49" charset="0"/>
              </a:rPr>
              <a:t> and replaced by one shader constant.</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27</a:t>
            </a:fld>
            <a:endParaRPr lang="en-US"/>
          </a:p>
        </p:txBody>
      </p:sp>
    </p:spTree>
    <p:extLst>
      <p:ext uri="{BB962C8B-B14F-4D97-AF65-F5344CB8AC3E}">
        <p14:creationId xmlns:p14="http://schemas.microsoft.com/office/powerpoint/2010/main" val="2929186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1BBD8-9396-D374-1787-2098C5982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4BA02-3218-4CFA-423A-5A28348C0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C26C4-B58B-89EE-4CE6-FB07220AAA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terrain/ground heightmap available but does not contain dynamic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Multiply</a:t>
            </a:r>
            <a:r>
              <a:rPr lang="de-DE" sz="1200" dirty="0">
                <a:latin typeface="Ubisoft Sans" panose="02000504030000020004" pitchFamily="2" charset="-78"/>
                <a:cs typeface="Ubisoft Sans" panose="02000504030000020004" pitchFamily="2" charset="-78"/>
              </a:rPr>
              <a:t> </a:t>
            </a:r>
            <a:r>
              <a:rPr lang="de-DE" sz="1200" dirty="0">
                <a:solidFill>
                  <a:srgbClr val="00B0F0"/>
                </a:solidFill>
                <a:latin typeface="Ubisoft Sans" panose="02000504030000020004" pitchFamily="2" charset="-78"/>
                <a:cs typeface="Ubisoft Sans" panose="02000504030000020004" pitchFamily="2" charset="-78"/>
              </a:rPr>
              <a:t>water point </a:t>
            </a:r>
            <a:r>
              <a:rPr lang="de-DE" sz="1200" dirty="0">
                <a:latin typeface="Ubisoft Sans" panose="02000504030000020004" pitchFamily="2" charset="-78"/>
                <a:cs typeface="Ubisoft Sans" panose="02000504030000020004" pitchFamily="2" charset="-78"/>
              </a:rPr>
              <a:t>with VPT and divide by w‘</a:t>
            </a:r>
            <a:br>
              <a:rPr lang="de-DE" sz="1200" dirty="0">
                <a:latin typeface="Ubisoft Sans" panose="02000504030000020004" pitchFamily="2" charset="-78"/>
                <a:cs typeface="Ubisoft Sans" panose="02000504030000020004" pitchFamily="2" charset="-78"/>
              </a:rPr>
            </a:br>
            <a:r>
              <a:rPr lang="de-DE" sz="1200" dirty="0">
                <a:latin typeface="Ubisoft Sans" panose="02000504030000020004" pitchFamily="2" charset="-78"/>
                <a:cs typeface="Ubisoft Sans" panose="02000504030000020004" pitchFamily="2" charset="-78"/>
              </a:rPr>
              <a:t>=&gt; Result is the water point in View-Projection- Texture Space</a:t>
            </a:r>
          </a:p>
          <a:p>
            <a:endParaRPr lang="en-US" dirty="0"/>
          </a:p>
        </p:txBody>
      </p:sp>
      <p:sp>
        <p:nvSpPr>
          <p:cNvPr id="4" name="Slide Number Placeholder 3">
            <a:extLst>
              <a:ext uri="{FF2B5EF4-FFF2-40B4-BE49-F238E27FC236}">
                <a16:creationId xmlns:a16="http://schemas.microsoft.com/office/drawing/2014/main" id="{1ED211AD-378C-F25E-A833-C915B9BC5687}"/>
              </a:ext>
            </a:extLst>
          </p:cNvPr>
          <p:cNvSpPr>
            <a:spLocks noGrp="1"/>
          </p:cNvSpPr>
          <p:nvPr>
            <p:ph type="sldNum" sz="quarter" idx="5"/>
          </p:nvPr>
        </p:nvSpPr>
        <p:spPr/>
        <p:txBody>
          <a:bodyPr/>
          <a:lstStyle/>
          <a:p>
            <a:fld id="{0B97D310-7AD3-435E-8E46-0EC8B3C669DB}" type="slidenum">
              <a:rPr lang="en-US" smtClean="0"/>
              <a:t>28</a:t>
            </a:fld>
            <a:endParaRPr lang="en-US"/>
          </a:p>
        </p:txBody>
      </p:sp>
    </p:spTree>
    <p:extLst>
      <p:ext uri="{BB962C8B-B14F-4D97-AF65-F5344CB8AC3E}">
        <p14:creationId xmlns:p14="http://schemas.microsoft.com/office/powerpoint/2010/main" val="3035280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1BBD8-9396-D374-1787-2098C5982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4BA02-3218-4CFA-423A-5A28348C0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C26C4-B58B-89EE-4CE6-FB07220AAA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terrain/ground heightmap available but does not contain dynamic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Multiply</a:t>
            </a:r>
            <a:r>
              <a:rPr lang="de-DE" sz="1200" dirty="0">
                <a:latin typeface="Ubisoft Sans" panose="02000504030000020004" pitchFamily="2" charset="-78"/>
                <a:cs typeface="Ubisoft Sans" panose="02000504030000020004" pitchFamily="2" charset="-78"/>
              </a:rPr>
              <a:t> </a:t>
            </a:r>
            <a:r>
              <a:rPr lang="de-DE" sz="1200" dirty="0">
                <a:solidFill>
                  <a:srgbClr val="00B0F0"/>
                </a:solidFill>
                <a:latin typeface="Ubisoft Sans" panose="02000504030000020004" pitchFamily="2" charset="-78"/>
                <a:cs typeface="Ubisoft Sans" panose="02000504030000020004" pitchFamily="2" charset="-78"/>
              </a:rPr>
              <a:t>water point </a:t>
            </a:r>
            <a:r>
              <a:rPr lang="de-DE" sz="1200" dirty="0">
                <a:latin typeface="Ubisoft Sans" panose="02000504030000020004" pitchFamily="2" charset="-78"/>
                <a:cs typeface="Ubisoft Sans" panose="02000504030000020004" pitchFamily="2" charset="-78"/>
              </a:rPr>
              <a:t>with VPT and divide by w‘</a:t>
            </a:r>
            <a:br>
              <a:rPr lang="de-DE" sz="1200" dirty="0">
                <a:latin typeface="Ubisoft Sans" panose="02000504030000020004" pitchFamily="2" charset="-78"/>
                <a:cs typeface="Ubisoft Sans" panose="02000504030000020004" pitchFamily="2" charset="-78"/>
              </a:rPr>
            </a:br>
            <a:r>
              <a:rPr lang="de-DE" sz="1200" dirty="0">
                <a:latin typeface="Ubisoft Sans" panose="02000504030000020004" pitchFamily="2" charset="-78"/>
                <a:cs typeface="Ubisoft Sans" panose="02000504030000020004" pitchFamily="2" charset="-78"/>
              </a:rPr>
              <a:t>=&gt; Result is the water point in View-Projection- Texture Space</a:t>
            </a:r>
          </a:p>
          <a:p>
            <a:endParaRPr lang="en-US" dirty="0"/>
          </a:p>
        </p:txBody>
      </p:sp>
      <p:sp>
        <p:nvSpPr>
          <p:cNvPr id="4" name="Slide Number Placeholder 3">
            <a:extLst>
              <a:ext uri="{FF2B5EF4-FFF2-40B4-BE49-F238E27FC236}">
                <a16:creationId xmlns:a16="http://schemas.microsoft.com/office/drawing/2014/main" id="{1ED211AD-378C-F25E-A833-C915B9BC5687}"/>
              </a:ext>
            </a:extLst>
          </p:cNvPr>
          <p:cNvSpPr>
            <a:spLocks noGrp="1"/>
          </p:cNvSpPr>
          <p:nvPr>
            <p:ph type="sldNum" sz="quarter" idx="5"/>
          </p:nvPr>
        </p:nvSpPr>
        <p:spPr/>
        <p:txBody>
          <a:bodyPr/>
          <a:lstStyle/>
          <a:p>
            <a:fld id="{0B97D310-7AD3-435E-8E46-0EC8B3C669DB}" type="slidenum">
              <a:rPr lang="en-US" smtClean="0"/>
              <a:t>29</a:t>
            </a:fld>
            <a:endParaRPr lang="en-US"/>
          </a:p>
        </p:txBody>
      </p:sp>
    </p:spTree>
    <p:extLst>
      <p:ext uri="{BB962C8B-B14F-4D97-AF65-F5344CB8AC3E}">
        <p14:creationId xmlns:p14="http://schemas.microsoft.com/office/powerpoint/2010/main" val="419091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0D0D0D"/>
                    </a:solidFill>
                    <a:effectLst/>
                    <a:latin typeface="Söhne"/>
                  </a:rPr>
                  <a:t>The Navier-Stokes equation is a fundamental partial differential equation in fluid dynamics, expressing the conservation of momentum for a fluid, including the effects of viscosity and external forces. </a:t>
                </a:r>
                <a:r>
                  <a:rPr lang="en-US" sz="1800" dirty="0">
                    <a:effectLst/>
                    <a:latin typeface="Segoe UI" panose="020B0502040204020203" pitchFamily="34" charset="0"/>
                  </a:rPr>
                  <a:t>It expresses the conservation of momentum + mass for the second equation</a:t>
                </a:r>
                <a:br>
                  <a:rPr lang="en-US" sz="1800" dirty="0">
                    <a:effectLst/>
                    <a:latin typeface="Segoe UI" panose="020B0502040204020203" pitchFamily="34" charset="0"/>
                  </a:rPr>
                </a:br>
                <a:endParaRPr lang="en-US" sz="1800" dirty="0">
                  <a:effectLst/>
                  <a:latin typeface="Segoe UI" panose="020B0502040204020203" pitchFamily="34" charset="0"/>
                </a:endParaRPr>
              </a:p>
              <a:p>
                <a:pPr algn="l">
                  <a:buFont typeface="Arial" panose="020B0604020202020204" pitchFamily="34" charset="0"/>
                  <a:buNone/>
                </a:pPr>
                <a14:m>
                  <m:oMath xmlns:m="http://schemas.openxmlformats.org/officeDocument/2006/math">
                    <m:acc>
                      <m:accPr>
                        <m:chr m:val="⃗"/>
                        <m:ctrlPr>
                          <a:rPr lang="en-US" sz="1200" i="1" dirty="0" smtClean="0">
                            <a:latin typeface="Cambria Math" panose="02040503050406030204" pitchFamily="18" charset="0"/>
                            <a:cs typeface="Ubisoft Sans" panose="02000504030000020004" pitchFamily="2" charset="-78"/>
                          </a:rPr>
                        </m:ctrlPr>
                      </m:accPr>
                      <m:e>
                        <m:r>
                          <a:rPr lang="en-US" sz="1200" i="1" dirty="0">
                            <a:latin typeface="Cambria Math" panose="02040503050406030204" pitchFamily="18" charset="0"/>
                            <a:cs typeface="Ubisoft Sans" panose="02000504030000020004" pitchFamily="2" charset="-78"/>
                          </a:rPr>
                          <m:t>𝑉</m:t>
                        </m:r>
                      </m:e>
                    </m:acc>
                  </m:oMath>
                </a14:m>
                <a:r>
                  <a:rPr lang="en-US" b="0" i="0" dirty="0">
                    <a:solidFill>
                      <a:srgbClr val="0D0D0D"/>
                    </a:solidFill>
                    <a:effectLst/>
                    <a:latin typeface="Söhne"/>
                  </a:rPr>
                  <a:t> is the velocity vector field</a:t>
                </a:r>
              </a:p>
              <a:p>
                <a:pPr algn="l">
                  <a:buFont typeface="Arial" panose="020B0604020202020204" pitchFamily="34" charset="0"/>
                  <a:buNone/>
                </a:pPr>
                <a:r>
                  <a:rPr lang="en-US" b="0" i="1" dirty="0">
                    <a:solidFill>
                      <a:srgbClr val="0D0D0D"/>
                    </a:solidFill>
                    <a:effectLst/>
                    <a:latin typeface="KaTeX_Math"/>
                  </a:rPr>
                  <a:t>ρ</a:t>
                </a:r>
                <a:r>
                  <a:rPr lang="en-US" b="0" i="0" dirty="0">
                    <a:solidFill>
                      <a:srgbClr val="0D0D0D"/>
                    </a:solidFill>
                    <a:effectLst/>
                    <a:latin typeface="Söhne"/>
                  </a:rPr>
                  <a:t> is the fluid density</a:t>
                </a:r>
              </a:p>
              <a:p>
                <a:pPr algn="l">
                  <a:buFont typeface="Arial" panose="020B0604020202020204" pitchFamily="34" charset="0"/>
                  <a:buNone/>
                </a:pPr>
                <a:r>
                  <a:rPr lang="en-US" b="0" i="1" dirty="0">
                    <a:solidFill>
                      <a:srgbClr val="0D0D0D"/>
                    </a:solidFill>
                    <a:effectLst/>
                    <a:latin typeface="KaTeX_Math"/>
                  </a:rPr>
                  <a:t>p</a:t>
                </a:r>
                <a:r>
                  <a:rPr lang="en-US" b="0" i="0" dirty="0">
                    <a:solidFill>
                      <a:srgbClr val="0D0D0D"/>
                    </a:solidFill>
                    <a:effectLst/>
                    <a:latin typeface="Söhne"/>
                  </a:rPr>
                  <a:t> is the pressure field</a:t>
                </a:r>
              </a:p>
              <a:p>
                <a:pPr algn="l">
                  <a:buFont typeface="Arial" panose="020B0604020202020204" pitchFamily="34" charset="0"/>
                  <a:buNone/>
                </a:pPr>
                <a:r>
                  <a:rPr lang="en-US" b="0" i="1" dirty="0">
                    <a:solidFill>
                      <a:srgbClr val="0D0D0D"/>
                    </a:solidFill>
                    <a:effectLst/>
                    <a:latin typeface="KaTeX_Math"/>
                  </a:rPr>
                  <a:t>ν</a:t>
                </a:r>
                <a:r>
                  <a:rPr lang="en-US" b="0" i="0" dirty="0">
                    <a:solidFill>
                      <a:srgbClr val="0D0D0D"/>
                    </a:solidFill>
                    <a:effectLst/>
                    <a:latin typeface="Söhne"/>
                  </a:rPr>
                  <a:t> is the kinematic viscosity of the fluid</a:t>
                </a:r>
              </a:p>
              <a:p>
                <a:pPr marL="0" indent="0">
                  <a:buFont typeface="Arial" panose="020B0604020202020204" pitchFamily="34" charset="0"/>
                  <a:buNone/>
                </a:pPr>
                <a:r>
                  <a:rPr lang="en-US" sz="1800" b="0" i="0" dirty="0">
                    <a:solidFill>
                      <a:srgbClr val="0D0D0D"/>
                    </a:solidFill>
                    <a:effectLst/>
                    <a:latin typeface="Segoe UI" panose="020B0502040204020203" pitchFamily="34" charset="0"/>
                  </a:rPr>
                  <a:t>g is gravity</a:t>
                </a:r>
              </a:p>
              <a:p>
                <a:pPr marL="0" indent="0">
                  <a:buFont typeface="Arial" panose="020B0604020202020204" pitchFamily="34" charset="0"/>
                  <a:buNone/>
                </a:pPr>
                <a:endParaRPr lang="en-US" b="0" i="0" dirty="0">
                  <a:solidFill>
                    <a:srgbClr val="0D0D0D"/>
                  </a:solidFill>
                  <a:effectLst/>
                  <a:latin typeface="Söhne"/>
                </a:endParaRPr>
              </a:p>
              <a:p>
                <a:pPr marL="0" indent="0">
                  <a:buFont typeface="Arial" panose="020B0604020202020204" pitchFamily="34" charset="0"/>
                  <a:buNone/>
                </a:pPr>
                <a:r>
                  <a:rPr lang="en-US" b="0" i="0" dirty="0">
                    <a:solidFill>
                      <a:srgbClr val="0D0D0D"/>
                    </a:solidFill>
                    <a:effectLst/>
                    <a:latin typeface="Söhne"/>
                  </a:rPr>
                  <a:t>The shallow water equations are derived from the Navier-Stokes equations under assumptions of negligible vertical motion and hydrostatic pressure. Describe the dynamics of shallow water waves, comprising a continuity equation for water depth conservation and a momentum equation governing water flow velocity.</a:t>
                </a:r>
              </a:p>
              <a:p>
                <a:pPr marL="0" indent="0">
                  <a:buFont typeface="Arial" panose="020B0604020202020204" pitchFamily="34" charset="0"/>
                  <a:buNone/>
                </a:pPr>
                <a:r>
                  <a:rPr lang="de-DE" sz="1200" dirty="0"/>
                  <a:t>Wave Equation can be derived from the Navier Stokes Equation</a:t>
                </a:r>
              </a:p>
              <a:p>
                <a:pPr marL="0" indent="0">
                  <a:buFont typeface="Arial" panose="020B0604020202020204" pitchFamily="34" charset="0"/>
                  <a:buNone/>
                </a:pPr>
                <a:endParaRPr lang="de-DE" sz="1200" dirty="0"/>
              </a:p>
              <a:p>
                <a:pPr marL="0" indent="0">
                  <a:buFont typeface="Arial" panose="020B0604020202020204" pitchFamily="34" charset="0"/>
                  <a:buNone/>
                </a:pPr>
                <a:r>
                  <a:rPr lang="en-US" sz="1200" dirty="0">
                    <a:effectLst/>
                    <a:latin typeface="Segoe UI" panose="020B0502040204020203" pitchFamily="34" charset="0"/>
                  </a:rPr>
                  <a:t>Shallow water can drastically affect the boundaries of a liquid while wave equation will "just" propagate some waves on the surface. </a:t>
                </a:r>
                <a:endParaRPr lang="en-US" sz="1200" dirty="0">
                  <a:effectLst/>
                  <a:latin typeface="Arial" panose="020B0604020202020204" pitchFamily="34" charset="0"/>
                </a:endParaRPr>
              </a:p>
              <a:p>
                <a:pPr marL="0" indent="0">
                  <a:buFont typeface="Arial" panose="020B0604020202020204" pitchFamily="34" charset="0"/>
                  <a:buNone/>
                </a:pPr>
                <a:endParaRPr lang="de-DE" sz="1200" dirty="0"/>
              </a:p>
              <a:p>
                <a:pPr marL="0" indent="0">
                  <a:buFont typeface="Arial" panose="020B0604020202020204" pitchFamily="34" charset="0"/>
                  <a:buNone/>
                </a:pPr>
                <a:r>
                  <a:rPr lang="de-DE" sz="1200" dirty="0"/>
                  <a:t>Goal of this presentation is that everyone can understand these equations.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a:t>Today we will just focus on the Wave Equation.</a:t>
                </a:r>
                <a:endParaRPr lang="en-US" dirty="0"/>
              </a:p>
              <a:p>
                <a:pPr marL="0" indent="0">
                  <a:buFont typeface="Arial" panose="020B0604020202020204" pitchFamily="34" charset="0"/>
                  <a:buNone/>
                </a:pPr>
                <a:r>
                  <a:rPr lang="de-DE" sz="1200" dirty="0"/>
                  <a:t>But we will learn to read and understand this equations and after that we will learn how to approximate the wave equation.</a:t>
                </a:r>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0D0D0D"/>
                    </a:solidFill>
                    <a:effectLst/>
                    <a:latin typeface="Söhne"/>
                  </a:rPr>
                  <a:t>The Navier-Stokes equation is a fundamental partial differential equation in fluid dynamics, expressing the conservation of momentum for a fluid, including the effects of viscosity and external forces. </a:t>
                </a:r>
                <a:r>
                  <a:rPr lang="en-US" sz="1800" dirty="0">
                    <a:effectLst/>
                    <a:latin typeface="Segoe UI" panose="020B0502040204020203" pitchFamily="34" charset="0"/>
                  </a:rPr>
                  <a:t>It expresses the </a:t>
                </a:r>
                <a:r>
                  <a:rPr lang="en-US" sz="1800" dirty="0" err="1">
                    <a:effectLst/>
                    <a:latin typeface="Segoe UI" panose="020B0502040204020203" pitchFamily="34" charset="0"/>
                  </a:rPr>
                  <a:t>convservation</a:t>
                </a:r>
                <a:r>
                  <a:rPr lang="en-US" sz="1800" dirty="0">
                    <a:effectLst/>
                    <a:latin typeface="Segoe UI" panose="020B0502040204020203" pitchFamily="34" charset="0"/>
                  </a:rPr>
                  <a:t> of momentum + mass for the second equation</a:t>
                </a:r>
                <a:br>
                  <a:rPr lang="en-US" sz="1800" dirty="0">
                    <a:effectLst/>
                    <a:latin typeface="Segoe UI" panose="020B0502040204020203" pitchFamily="34" charset="0"/>
                  </a:rPr>
                </a:br>
                <a:endParaRPr lang="en-US" sz="1800" dirty="0">
                  <a:effectLst/>
                  <a:latin typeface="Segoe UI" panose="020B0502040204020203" pitchFamily="34" charset="0"/>
                </a:endParaRPr>
              </a:p>
              <a:p>
                <a:pPr algn="l">
                  <a:buFont typeface="Arial" panose="020B0604020202020204" pitchFamily="34" charset="0"/>
                  <a:buNone/>
                </a:pPr>
                <a:r>
                  <a:rPr lang="en-US" sz="1200" i="0" dirty="0">
                    <a:latin typeface="Cambria Math" panose="02040503050406030204" pitchFamily="18" charset="0"/>
                    <a:cs typeface="Ubisoft Sans" panose="02000504030000020004" pitchFamily="2" charset="-78"/>
                  </a:rPr>
                  <a:t>𝑉 ⃗</a:t>
                </a:r>
                <a:r>
                  <a:rPr lang="en-US" b="0" i="0" dirty="0">
                    <a:solidFill>
                      <a:srgbClr val="0D0D0D"/>
                    </a:solidFill>
                    <a:effectLst/>
                    <a:latin typeface="Söhne"/>
                  </a:rPr>
                  <a:t> is the velocity vector field</a:t>
                </a:r>
              </a:p>
              <a:p>
                <a:pPr algn="l">
                  <a:buFont typeface="Arial" panose="020B0604020202020204" pitchFamily="34" charset="0"/>
                  <a:buNone/>
                </a:pPr>
                <a:r>
                  <a:rPr lang="en-US" b="0" i="1" dirty="0">
                    <a:solidFill>
                      <a:srgbClr val="0D0D0D"/>
                    </a:solidFill>
                    <a:effectLst/>
                    <a:latin typeface="KaTeX_Math"/>
                  </a:rPr>
                  <a:t>ρ</a:t>
                </a:r>
                <a:r>
                  <a:rPr lang="en-US" b="0" i="0" dirty="0">
                    <a:solidFill>
                      <a:srgbClr val="0D0D0D"/>
                    </a:solidFill>
                    <a:effectLst/>
                    <a:latin typeface="Söhne"/>
                  </a:rPr>
                  <a:t> is the fluid density</a:t>
                </a:r>
              </a:p>
              <a:p>
                <a:pPr algn="l">
                  <a:buFont typeface="Arial" panose="020B0604020202020204" pitchFamily="34" charset="0"/>
                  <a:buNone/>
                </a:pPr>
                <a:r>
                  <a:rPr lang="en-US" b="0" i="1" dirty="0">
                    <a:solidFill>
                      <a:srgbClr val="0D0D0D"/>
                    </a:solidFill>
                    <a:effectLst/>
                    <a:latin typeface="KaTeX_Math"/>
                  </a:rPr>
                  <a:t>p</a:t>
                </a:r>
                <a:r>
                  <a:rPr lang="en-US" b="0" i="0" dirty="0">
                    <a:solidFill>
                      <a:srgbClr val="0D0D0D"/>
                    </a:solidFill>
                    <a:effectLst/>
                    <a:latin typeface="Söhne"/>
                  </a:rPr>
                  <a:t> is the pressure field</a:t>
                </a:r>
              </a:p>
              <a:p>
                <a:pPr algn="l">
                  <a:buFont typeface="Arial" panose="020B0604020202020204" pitchFamily="34" charset="0"/>
                  <a:buNone/>
                </a:pPr>
                <a:r>
                  <a:rPr lang="en-US" b="0" i="1" dirty="0">
                    <a:solidFill>
                      <a:srgbClr val="0D0D0D"/>
                    </a:solidFill>
                    <a:effectLst/>
                    <a:latin typeface="KaTeX_Math"/>
                  </a:rPr>
                  <a:t>ν</a:t>
                </a:r>
                <a:r>
                  <a:rPr lang="en-US" b="0" i="0" dirty="0">
                    <a:solidFill>
                      <a:srgbClr val="0D0D0D"/>
                    </a:solidFill>
                    <a:effectLst/>
                    <a:latin typeface="Söhne"/>
                  </a:rPr>
                  <a:t> is the kinematic viscosity of the fluid</a:t>
                </a:r>
              </a:p>
              <a:p>
                <a:pPr marL="0" indent="0">
                  <a:buFont typeface="Arial" panose="020B0604020202020204" pitchFamily="34" charset="0"/>
                  <a:buNone/>
                </a:pPr>
                <a:r>
                  <a:rPr lang="en-US" sz="1800" b="0" i="0" dirty="0">
                    <a:solidFill>
                      <a:srgbClr val="0D0D0D"/>
                    </a:solidFill>
                    <a:effectLst/>
                    <a:latin typeface="Segoe UI" panose="020B0502040204020203" pitchFamily="34" charset="0"/>
                  </a:rPr>
                  <a:t>g is gravity</a:t>
                </a:r>
              </a:p>
              <a:p>
                <a:pPr marL="0" indent="0">
                  <a:buFont typeface="Arial" panose="020B0604020202020204" pitchFamily="34" charset="0"/>
                  <a:buNone/>
                </a:pPr>
                <a:endParaRPr lang="en-US" b="0" i="0" dirty="0">
                  <a:solidFill>
                    <a:srgbClr val="0D0D0D"/>
                  </a:solidFill>
                  <a:effectLst/>
                  <a:latin typeface="Söhne"/>
                </a:endParaRPr>
              </a:p>
              <a:p>
                <a:pPr marL="0" indent="0">
                  <a:buFont typeface="Arial" panose="020B0604020202020204" pitchFamily="34" charset="0"/>
                  <a:buNone/>
                </a:pPr>
                <a:r>
                  <a:rPr lang="en-US" b="0" i="0" dirty="0">
                    <a:solidFill>
                      <a:srgbClr val="0D0D0D"/>
                    </a:solidFill>
                    <a:effectLst/>
                    <a:latin typeface="Söhne"/>
                  </a:rPr>
                  <a:t>The shallow water equations are derived from the Navier-Stokes equations under assumptions of negligible vertical motion and hydrostatic pressure. Describe the dynamics of shallow water waves, comprising a continuity equation for water depth conservation and a momentum equation governing water flow velocity.</a:t>
                </a:r>
              </a:p>
              <a:p>
                <a:pPr marL="0" indent="0">
                  <a:buFont typeface="Arial" panose="020B0604020202020204" pitchFamily="34" charset="0"/>
                  <a:buNone/>
                </a:pPr>
                <a:r>
                  <a:rPr lang="de-DE" sz="1200" dirty="0"/>
                  <a:t>Wave Equation can be derived from the Navier Stokes Equation</a:t>
                </a:r>
              </a:p>
              <a:p>
                <a:pPr marL="0" indent="0">
                  <a:buFont typeface="Arial" panose="020B0604020202020204" pitchFamily="34" charset="0"/>
                  <a:buNone/>
                </a:pPr>
                <a:endParaRPr lang="de-DE" sz="1200" dirty="0"/>
              </a:p>
              <a:p>
                <a:pPr marL="0" indent="0">
                  <a:buFont typeface="Arial" panose="020B0604020202020204" pitchFamily="34" charset="0"/>
                  <a:buNone/>
                </a:pPr>
                <a:r>
                  <a:rPr lang="en-US" sz="1200" dirty="0">
                    <a:effectLst/>
                    <a:latin typeface="Segoe UI" panose="020B0502040204020203" pitchFamily="34" charset="0"/>
                  </a:rPr>
                  <a:t>Shallow water can drastically affect the boundaries of a liquid while wave equation will "just" propagate some waves on the surface. </a:t>
                </a:r>
                <a:endParaRPr lang="en-US" sz="1200" dirty="0">
                  <a:effectLst/>
                  <a:latin typeface="Arial" panose="020B0604020202020204" pitchFamily="34" charset="0"/>
                </a:endParaRPr>
              </a:p>
              <a:p>
                <a:pPr marL="0" indent="0">
                  <a:buFont typeface="Arial" panose="020B0604020202020204" pitchFamily="34" charset="0"/>
                  <a:buNone/>
                </a:pPr>
                <a:endParaRPr lang="de-DE" sz="1200" dirty="0"/>
              </a:p>
              <a:p>
                <a:pPr marL="0" indent="0">
                  <a:buFont typeface="Arial" panose="020B0604020202020204" pitchFamily="34" charset="0"/>
                  <a:buNone/>
                </a:pPr>
                <a:r>
                  <a:rPr lang="de-DE" sz="1200" dirty="0"/>
                  <a:t>Goal of this presentation is that everyone can understand these equations.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a:t>Today we will just focus on the Wave Equation.</a:t>
                </a:r>
                <a:endParaRPr lang="en-US" dirty="0"/>
              </a:p>
              <a:p>
                <a:pPr marL="0" indent="0">
                  <a:buFont typeface="Arial" panose="020B0604020202020204" pitchFamily="34" charset="0"/>
                  <a:buNone/>
                </a:pPr>
                <a:r>
                  <a:rPr lang="de-DE" sz="1200" dirty="0"/>
                  <a:t>But we will learn to read and understand this equations and after that we will learn how to approximate the wave equation.</a:t>
                </a:r>
              </a:p>
            </p:txBody>
          </p:sp>
        </mc:Fallback>
      </mc:AlternateContent>
      <p:sp>
        <p:nvSpPr>
          <p:cNvPr id="4" name="Slide Number Placeholder 3"/>
          <p:cNvSpPr>
            <a:spLocks noGrp="1"/>
          </p:cNvSpPr>
          <p:nvPr>
            <p:ph type="sldNum" sz="quarter" idx="5"/>
          </p:nvPr>
        </p:nvSpPr>
        <p:spPr/>
        <p:txBody>
          <a:bodyPr/>
          <a:lstStyle/>
          <a:p>
            <a:fld id="{0B97D310-7AD3-435E-8E46-0EC8B3C669DB}" type="slidenum">
              <a:rPr lang="en-US" smtClean="0"/>
              <a:t>3</a:t>
            </a:fld>
            <a:endParaRPr lang="en-US"/>
          </a:p>
        </p:txBody>
      </p:sp>
    </p:spTree>
    <p:extLst>
      <p:ext uri="{BB962C8B-B14F-4D97-AF65-F5344CB8AC3E}">
        <p14:creationId xmlns:p14="http://schemas.microsoft.com/office/powerpoint/2010/main" val="3554865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of water with the scene/objects in old Anno games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big production like Assassins Creed.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time to add collision info to all objects interacting with the water</a:t>
            </a:r>
          </a:p>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30</a:t>
            </a:fld>
            <a:endParaRPr lang="en-US"/>
          </a:p>
        </p:txBody>
      </p:sp>
    </p:spTree>
    <p:extLst>
      <p:ext uri="{BB962C8B-B14F-4D97-AF65-F5344CB8AC3E}">
        <p14:creationId xmlns:p14="http://schemas.microsoft.com/office/powerpoint/2010/main" val="538689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terrain/ground heightmap available but does not contain dynamic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Multiply</a:t>
            </a:r>
            <a:r>
              <a:rPr lang="de-DE" sz="1200" dirty="0">
                <a:latin typeface="Ubisoft Sans" panose="02000504030000020004" pitchFamily="2" charset="-78"/>
                <a:cs typeface="Ubisoft Sans" panose="02000504030000020004" pitchFamily="2" charset="-78"/>
              </a:rPr>
              <a:t> </a:t>
            </a:r>
            <a:r>
              <a:rPr lang="de-DE" sz="1200" dirty="0">
                <a:solidFill>
                  <a:srgbClr val="00B0F0"/>
                </a:solidFill>
                <a:latin typeface="Ubisoft Sans" panose="02000504030000020004" pitchFamily="2" charset="-78"/>
                <a:cs typeface="Ubisoft Sans" panose="02000504030000020004" pitchFamily="2" charset="-78"/>
              </a:rPr>
              <a:t>water point </a:t>
            </a:r>
            <a:r>
              <a:rPr lang="de-DE" sz="1200" dirty="0">
                <a:latin typeface="Ubisoft Sans" panose="02000504030000020004" pitchFamily="2" charset="-78"/>
                <a:cs typeface="Ubisoft Sans" panose="02000504030000020004" pitchFamily="2" charset="-78"/>
              </a:rPr>
              <a:t>with VPT and divide by w‘</a:t>
            </a:r>
            <a:br>
              <a:rPr lang="de-DE" sz="1200" dirty="0">
                <a:latin typeface="Ubisoft Sans" panose="02000504030000020004" pitchFamily="2" charset="-78"/>
                <a:cs typeface="Ubisoft Sans" panose="02000504030000020004" pitchFamily="2" charset="-78"/>
              </a:rPr>
            </a:br>
            <a:r>
              <a:rPr lang="de-DE" sz="1200" dirty="0">
                <a:latin typeface="Ubisoft Sans" panose="02000504030000020004" pitchFamily="2" charset="-78"/>
                <a:cs typeface="Ubisoft Sans" panose="02000504030000020004" pitchFamily="2" charset="-78"/>
              </a:rPr>
              <a:t>=&gt; Result is the water point in View-Projection- Texture Space</a:t>
            </a:r>
          </a:p>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31</a:t>
            </a:fld>
            <a:endParaRPr lang="en-US"/>
          </a:p>
        </p:txBody>
      </p:sp>
    </p:spTree>
    <p:extLst>
      <p:ext uri="{BB962C8B-B14F-4D97-AF65-F5344CB8AC3E}">
        <p14:creationId xmlns:p14="http://schemas.microsoft.com/office/powerpoint/2010/main" val="1148606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1BBD8-9396-D374-1787-2098C5982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4BA02-3218-4CFA-423A-5A28348C0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C26C4-B58B-89EE-4CE6-FB07220AAA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terrain/ground heightmap available but does not contain dynamic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Ubisoft Sans" panose="02000504030000020004" pitchFamily="2" charset="-78"/>
                <a:cs typeface="Ubisoft Sans" panose="02000504030000020004" pitchFamily="2" charset="-78"/>
              </a:rPr>
              <a:t>Multiply</a:t>
            </a:r>
            <a:r>
              <a:rPr lang="de-DE" sz="1200" dirty="0">
                <a:latin typeface="Ubisoft Sans" panose="02000504030000020004" pitchFamily="2" charset="-78"/>
                <a:cs typeface="Ubisoft Sans" panose="02000504030000020004" pitchFamily="2" charset="-78"/>
              </a:rPr>
              <a:t> </a:t>
            </a:r>
            <a:r>
              <a:rPr lang="de-DE" sz="1200" dirty="0">
                <a:solidFill>
                  <a:srgbClr val="00B0F0"/>
                </a:solidFill>
                <a:latin typeface="Ubisoft Sans" panose="02000504030000020004" pitchFamily="2" charset="-78"/>
                <a:cs typeface="Ubisoft Sans" panose="02000504030000020004" pitchFamily="2" charset="-78"/>
              </a:rPr>
              <a:t>water point </a:t>
            </a:r>
            <a:r>
              <a:rPr lang="de-DE" sz="1200" dirty="0">
                <a:latin typeface="Ubisoft Sans" panose="02000504030000020004" pitchFamily="2" charset="-78"/>
                <a:cs typeface="Ubisoft Sans" panose="02000504030000020004" pitchFamily="2" charset="-78"/>
              </a:rPr>
              <a:t>with VPT and divide by w‘</a:t>
            </a:r>
            <a:br>
              <a:rPr lang="de-DE" sz="1200" dirty="0">
                <a:latin typeface="Ubisoft Sans" panose="02000504030000020004" pitchFamily="2" charset="-78"/>
                <a:cs typeface="Ubisoft Sans" panose="02000504030000020004" pitchFamily="2" charset="-78"/>
              </a:rPr>
            </a:br>
            <a:r>
              <a:rPr lang="de-DE" sz="1200" dirty="0">
                <a:latin typeface="Ubisoft Sans" panose="02000504030000020004" pitchFamily="2" charset="-78"/>
                <a:cs typeface="Ubisoft Sans" panose="02000504030000020004" pitchFamily="2" charset="-78"/>
              </a:rPr>
              <a:t>=&gt; Result is the water point in View-Projection- Texture Space</a:t>
            </a:r>
          </a:p>
          <a:p>
            <a:endParaRPr lang="en-US" dirty="0"/>
          </a:p>
        </p:txBody>
      </p:sp>
      <p:sp>
        <p:nvSpPr>
          <p:cNvPr id="4" name="Slide Number Placeholder 3">
            <a:extLst>
              <a:ext uri="{FF2B5EF4-FFF2-40B4-BE49-F238E27FC236}">
                <a16:creationId xmlns:a16="http://schemas.microsoft.com/office/drawing/2014/main" id="{1ED211AD-378C-F25E-A833-C915B9BC5687}"/>
              </a:ext>
            </a:extLst>
          </p:cNvPr>
          <p:cNvSpPr>
            <a:spLocks noGrp="1"/>
          </p:cNvSpPr>
          <p:nvPr>
            <p:ph type="sldNum" sz="quarter" idx="5"/>
          </p:nvPr>
        </p:nvSpPr>
        <p:spPr/>
        <p:txBody>
          <a:bodyPr/>
          <a:lstStyle/>
          <a:p>
            <a:fld id="{0B97D310-7AD3-435E-8E46-0EC8B3C669DB}" type="slidenum">
              <a:rPr lang="en-US" smtClean="0"/>
              <a:t>32</a:t>
            </a:fld>
            <a:endParaRPr lang="en-US"/>
          </a:p>
        </p:txBody>
      </p:sp>
    </p:spTree>
    <p:extLst>
      <p:ext uri="{BB962C8B-B14F-4D97-AF65-F5344CB8AC3E}">
        <p14:creationId xmlns:p14="http://schemas.microsoft.com/office/powerpoint/2010/main" val="1345927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the beginning, usually we can not have a full-scale simulation of the whole world. So we need to blend 1+ simulations and deterministic approaches. </a:t>
            </a:r>
          </a:p>
          <a:p>
            <a:r>
              <a:rPr lang="en-US" dirty="0"/>
              <a:t>Here is an example how the Ubisoft Mainz Team solved the problem in Anno 1800.</a:t>
            </a:r>
          </a:p>
          <a:p>
            <a:r>
              <a:rPr lang="en-US" dirty="0"/>
              <a:t>Thanks to Frank Hoffmann</a:t>
            </a:r>
          </a:p>
          <a:p>
            <a:endParaRPr lang="en-US" dirty="0"/>
          </a:p>
          <a:p>
            <a:r>
              <a:rPr lang="en-US" dirty="0"/>
              <a:t>1. Using FFT to create realistic looking deep ocean waves. Quite slow to compute.</a:t>
            </a:r>
          </a:p>
          <a:p>
            <a:r>
              <a:rPr lang="en-US" dirty="0"/>
              <a:t>2. Pseudo-noise waves. Fast to compute large areas. Blend based on distance.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Using the wave equation to simulate objects interacting with the water. Simply added to the result of 1. and 2. </a:t>
            </a:r>
          </a:p>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33</a:t>
            </a:fld>
            <a:endParaRPr lang="en-US"/>
          </a:p>
        </p:txBody>
      </p:sp>
    </p:spTree>
    <p:extLst>
      <p:ext uri="{BB962C8B-B14F-4D97-AF65-F5344CB8AC3E}">
        <p14:creationId xmlns:p14="http://schemas.microsoft.com/office/powerpoint/2010/main" val="56877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35</a:t>
            </a:fld>
            <a:endParaRPr lang="en-US"/>
          </a:p>
        </p:txBody>
      </p:sp>
    </p:spTree>
    <p:extLst>
      <p:ext uri="{BB962C8B-B14F-4D97-AF65-F5344CB8AC3E}">
        <p14:creationId xmlns:p14="http://schemas.microsoft.com/office/powerpoint/2010/main" val="30903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presentation is split in two parts:</a:t>
            </a:r>
          </a:p>
          <a:p>
            <a:r>
              <a:rPr lang="de-DE" dirty="0"/>
              <a:t>1st part is teaching the math fundamentals to understand the wave equation</a:t>
            </a:r>
          </a:p>
          <a:p>
            <a:r>
              <a:rPr lang="de-DE"/>
              <a:t>2nd part is teaching how to approximate these to be able to execute it in real-time</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4</a:t>
            </a:fld>
            <a:endParaRPr lang="en-US"/>
          </a:p>
        </p:txBody>
      </p:sp>
    </p:spTree>
    <p:extLst>
      <p:ext uri="{BB962C8B-B14F-4D97-AF65-F5344CB8AC3E}">
        <p14:creationId xmlns:p14="http://schemas.microsoft.com/office/powerpoint/2010/main" val="240772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Scalar &amp; vector fields are also called scalar functions and vector functions</a:t>
            </a:r>
          </a:p>
          <a:p>
            <a:pPr marL="171450" indent="-171450">
              <a:buFont typeface="Arial" panose="020B0604020202020204" pitchFamily="34" charset="0"/>
              <a:buChar char="•"/>
            </a:pPr>
            <a:r>
              <a:rPr lang="en-US" sz="1200" dirty="0">
                <a:solidFill>
                  <a:schemeClr val="bg1"/>
                </a:solidFill>
                <a:latin typeface="Ubisoft Sans" panose="02000504030000020004" pitchFamily="2" charset="-78"/>
                <a:cs typeface="Ubisoft Sans" panose="02000504030000020004" pitchFamily="2" charset="-78"/>
              </a:rPr>
              <a:t>Discretize by arrays, textures, …</a:t>
            </a:r>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5</a:t>
            </a:fld>
            <a:endParaRPr lang="en-US"/>
          </a:p>
        </p:txBody>
      </p:sp>
    </p:spTree>
    <p:extLst>
      <p:ext uri="{BB962C8B-B14F-4D97-AF65-F5344CB8AC3E}">
        <p14:creationId xmlns:p14="http://schemas.microsoft.com/office/powerpoint/2010/main" val="424638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11111"/>
                </a:solidFill>
                <a:effectLst/>
                <a:latin typeface="-apple-system"/>
              </a:rPr>
              <a:t>Small reminder.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11111"/>
                </a:solidFill>
                <a:effectLst/>
                <a:latin typeface="-apple-system"/>
              </a:rPr>
              <a:t>Leibniz notation: Represented as the ratio of two differentials (</a:t>
            </a:r>
            <a:r>
              <a:rPr lang="en-US" sz="1200" b="0" i="0" dirty="0" err="1">
                <a:solidFill>
                  <a:srgbClr val="111111"/>
                </a:solidFill>
                <a:effectLst/>
                <a:latin typeface="-apple-system"/>
              </a:rPr>
              <a:t>dy</a:t>
            </a:r>
            <a:r>
              <a:rPr lang="en-US" sz="1200" b="0" i="0" dirty="0">
                <a:solidFill>
                  <a:srgbClr val="111111"/>
                </a:solidFill>
                <a:effectLst/>
                <a:latin typeface="-apple-system"/>
              </a:rPr>
              <a:t>/dx).</a:t>
            </a:r>
          </a:p>
        </p:txBody>
      </p:sp>
      <p:sp>
        <p:nvSpPr>
          <p:cNvPr id="4" name="Slide Number Placeholder 3"/>
          <p:cNvSpPr>
            <a:spLocks noGrp="1"/>
          </p:cNvSpPr>
          <p:nvPr>
            <p:ph type="sldNum" sz="quarter" idx="5"/>
          </p:nvPr>
        </p:nvSpPr>
        <p:spPr/>
        <p:txBody>
          <a:bodyPr/>
          <a:lstStyle/>
          <a:p>
            <a:fld id="{0B97D310-7AD3-435E-8E46-0EC8B3C669DB}" type="slidenum">
              <a:rPr lang="en-US" smtClean="0"/>
              <a:t>6</a:t>
            </a:fld>
            <a:endParaRPr lang="en-US"/>
          </a:p>
        </p:txBody>
      </p:sp>
    </p:spTree>
    <p:extLst>
      <p:ext uri="{BB962C8B-B14F-4D97-AF65-F5344CB8AC3E}">
        <p14:creationId xmlns:p14="http://schemas.microsoft.com/office/powerpoint/2010/main" val="367031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t>Image: </a:t>
            </a:r>
          </a:p>
          <a:p>
            <a:pPr marL="0" indent="0">
              <a:buFont typeface="Arial" panose="020B0604020202020204" pitchFamily="34" charset="0"/>
              <a:buNone/>
            </a:pPr>
            <a:r>
              <a:rPr lang="en-US" sz="1200" b="0" i="0" dirty="0">
                <a:solidFill>
                  <a:srgbClr val="202122"/>
                </a:solidFill>
                <a:effectLst/>
                <a:latin typeface="Arial" panose="020B0604020202020204" pitchFamily="34" charset="0"/>
              </a:rPr>
              <a:t>A graph of </a:t>
            </a:r>
            <a:r>
              <a:rPr lang="en-US" sz="1200" b="0" i="1" dirty="0">
                <a:solidFill>
                  <a:srgbClr val="202122"/>
                </a:solidFill>
                <a:effectLst/>
                <a:latin typeface="Nimbus Roman No9 L"/>
              </a:rPr>
              <a:t>z</a:t>
            </a:r>
            <a:r>
              <a:rPr lang="en-US" sz="1200" b="0" i="0" dirty="0">
                <a:solidFill>
                  <a:srgbClr val="202122"/>
                </a:solidFill>
                <a:effectLst/>
                <a:latin typeface="Nimbus Roman No9 L"/>
              </a:rPr>
              <a:t> = </a:t>
            </a:r>
            <a:r>
              <a:rPr lang="en-US" sz="1200" b="0" i="1" dirty="0">
                <a:solidFill>
                  <a:srgbClr val="202122"/>
                </a:solidFill>
                <a:effectLst/>
                <a:latin typeface="Nimbus Roman No9 L"/>
              </a:rPr>
              <a:t>x</a:t>
            </a:r>
            <a:r>
              <a:rPr lang="en-US" sz="1200" b="0" i="0" baseline="30000" dirty="0">
                <a:solidFill>
                  <a:srgbClr val="202122"/>
                </a:solidFill>
                <a:effectLst/>
                <a:latin typeface="Nimbus Roman No9 L"/>
              </a:rPr>
              <a:t>2</a:t>
            </a:r>
            <a:r>
              <a:rPr lang="en-US" sz="1200" b="0" i="0" dirty="0">
                <a:solidFill>
                  <a:srgbClr val="202122"/>
                </a:solidFill>
                <a:effectLst/>
                <a:latin typeface="Nimbus Roman No9 L"/>
              </a:rPr>
              <a:t> + </a:t>
            </a:r>
            <a:r>
              <a:rPr lang="en-US" sz="1200" b="0" i="1" dirty="0" err="1">
                <a:solidFill>
                  <a:srgbClr val="202122"/>
                </a:solidFill>
                <a:effectLst/>
                <a:latin typeface="Nimbus Roman No9 L"/>
              </a:rPr>
              <a:t>xy</a:t>
            </a:r>
            <a:r>
              <a:rPr lang="en-US" sz="1200" b="0" i="0" dirty="0">
                <a:solidFill>
                  <a:srgbClr val="202122"/>
                </a:solidFill>
                <a:effectLst/>
                <a:latin typeface="Nimbus Roman No9 L"/>
              </a:rPr>
              <a:t> + </a:t>
            </a:r>
            <a:r>
              <a:rPr lang="en-US" sz="1200" b="0" i="1" dirty="0">
                <a:solidFill>
                  <a:srgbClr val="202122"/>
                </a:solidFill>
                <a:effectLst/>
                <a:latin typeface="Nimbus Roman No9 L"/>
              </a:rPr>
              <a:t>y</a:t>
            </a:r>
            <a:r>
              <a:rPr lang="en-US" sz="1200" b="0" i="0" baseline="30000" dirty="0">
                <a:solidFill>
                  <a:srgbClr val="202122"/>
                </a:solidFill>
                <a:effectLst/>
                <a:latin typeface="Nimbus Roman No9 L"/>
              </a:rPr>
              <a:t>2</a:t>
            </a:r>
            <a:r>
              <a:rPr lang="en-US" sz="1200" b="0" i="0" dirty="0">
                <a:solidFill>
                  <a:srgbClr val="202122"/>
                </a:solidFill>
                <a:effectLst/>
                <a:latin typeface="Arial" panose="020B0604020202020204" pitchFamily="34" charset="0"/>
              </a:rPr>
              <a:t>. </a:t>
            </a:r>
          </a:p>
          <a:p>
            <a:pPr marL="0" indent="0">
              <a:buFont typeface="Arial" panose="020B0604020202020204" pitchFamily="34" charset="0"/>
              <a:buNone/>
            </a:pPr>
            <a:r>
              <a:rPr lang="en-US" sz="1200" b="0" i="0" dirty="0">
                <a:solidFill>
                  <a:srgbClr val="202122"/>
                </a:solidFill>
                <a:effectLst/>
                <a:latin typeface="Arial" panose="020B0604020202020204" pitchFamily="34" charset="0"/>
              </a:rPr>
              <a:t>For the partial derivative at (1, 1) that leaves </a:t>
            </a:r>
            <a:r>
              <a:rPr lang="en-US" sz="1200" b="0" i="1" dirty="0">
                <a:solidFill>
                  <a:srgbClr val="202122"/>
                </a:solidFill>
                <a:effectLst/>
                <a:latin typeface="Nimbus Roman No9 L"/>
              </a:rPr>
              <a:t>y</a:t>
            </a:r>
            <a:r>
              <a:rPr lang="en-US" sz="1200" b="0" i="0" dirty="0">
                <a:solidFill>
                  <a:srgbClr val="202122"/>
                </a:solidFill>
                <a:effectLst/>
                <a:latin typeface="Arial" panose="020B0604020202020204" pitchFamily="34" charset="0"/>
              </a:rPr>
              <a:t> constant, the corresponding tangent line is parallel to the </a:t>
            </a:r>
            <a:r>
              <a:rPr lang="en-US" sz="1200" b="0" i="1" dirty="0" err="1">
                <a:solidFill>
                  <a:srgbClr val="202122"/>
                </a:solidFill>
                <a:effectLst/>
                <a:latin typeface="Nimbus Roman No9 L"/>
              </a:rPr>
              <a:t>xz</a:t>
            </a:r>
            <a:r>
              <a:rPr lang="en-US" sz="1200" b="0" i="0" dirty="0">
                <a:solidFill>
                  <a:srgbClr val="202122"/>
                </a:solidFill>
                <a:effectLst/>
                <a:latin typeface="Arial" panose="020B0604020202020204" pitchFamily="34" charset="0"/>
              </a:rPr>
              <a:t>-plane.</a:t>
            </a:r>
          </a:p>
          <a:p>
            <a:pPr marL="0" indent="0">
              <a:buFont typeface="Arial" panose="020B0604020202020204" pitchFamily="34" charset="0"/>
              <a:buNone/>
            </a:pPr>
            <a:r>
              <a:rPr lang="en-US" sz="1200" b="0" i="0" dirty="0">
                <a:solidFill>
                  <a:srgbClr val="202122"/>
                </a:solidFill>
                <a:effectLst/>
                <a:latin typeface="Arial" panose="020B0604020202020204" pitchFamily="34" charset="0"/>
              </a:rPr>
              <a:t>The slope is </a:t>
            </a:r>
            <a:r>
              <a:rPr lang="en-US" sz="1200" b="0" i="0" dirty="0">
                <a:solidFill>
                  <a:srgbClr val="202122"/>
                </a:solidFill>
                <a:effectLst/>
                <a:latin typeface="Nimbus Roman No9 L"/>
              </a:rPr>
              <a:t>3</a:t>
            </a:r>
            <a:r>
              <a:rPr lang="en-US" sz="1200" b="0" i="0" dirty="0">
                <a:solidFill>
                  <a:srgbClr val="202122"/>
                </a:solidFill>
                <a:effectLst/>
                <a:latin typeface="Arial" panose="020B0604020202020204" pitchFamily="34" charset="0"/>
              </a:rPr>
              <a:t> at (1, 1).</a:t>
            </a:r>
            <a:endParaRPr lang="en-US" sz="1000" dirty="0"/>
          </a:p>
        </p:txBody>
      </p:sp>
      <p:sp>
        <p:nvSpPr>
          <p:cNvPr id="4" name="Slide Number Placeholder 3"/>
          <p:cNvSpPr>
            <a:spLocks noGrp="1"/>
          </p:cNvSpPr>
          <p:nvPr>
            <p:ph type="sldNum" sz="quarter" idx="5"/>
          </p:nvPr>
        </p:nvSpPr>
        <p:spPr/>
        <p:txBody>
          <a:bodyPr/>
          <a:lstStyle/>
          <a:p>
            <a:fld id="{0B97D310-7AD3-435E-8E46-0EC8B3C669DB}" type="slidenum">
              <a:rPr lang="en-US" smtClean="0"/>
              <a:t>7</a:t>
            </a:fld>
            <a:endParaRPr lang="en-US"/>
          </a:p>
        </p:txBody>
      </p:sp>
    </p:spTree>
    <p:extLst>
      <p:ext uri="{BB962C8B-B14F-4D97-AF65-F5344CB8AC3E}">
        <p14:creationId xmlns:p14="http://schemas.microsoft.com/office/powerpoint/2010/main" val="2901411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7D310-7AD3-435E-8E46-0EC8B3C669DB}" type="slidenum">
              <a:rPr lang="en-US" smtClean="0"/>
              <a:t>8</a:t>
            </a:fld>
            <a:endParaRPr lang="en-US"/>
          </a:p>
        </p:txBody>
      </p:sp>
    </p:spTree>
    <p:extLst>
      <p:ext uri="{BB962C8B-B14F-4D97-AF65-F5344CB8AC3E}">
        <p14:creationId xmlns:p14="http://schemas.microsoft.com/office/powerpoint/2010/main" val="76233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the symbol ∂/∂x means partial differentiation with respect to 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Ubisoft Sans" panose="02000504030000020004" pitchFamily="2" charset="-78"/>
                <a:cs typeface="Ubisoft Sans" panose="02000504030000020004" pitchFamily="2" charset="-78"/>
              </a:rPr>
              <a:t>Vector Gradient exist, result is a matrix	</a:t>
            </a:r>
          </a:p>
          <a:p>
            <a:r>
              <a:rPr lang="en-US" dirty="0" err="1"/>
              <a:t>Nabla</a:t>
            </a:r>
            <a:r>
              <a:rPr lang="en-US" dirty="0"/>
              <a:t> Operator is not equal to the gradient! </a:t>
            </a:r>
            <a:r>
              <a:rPr lang="en-US" dirty="0" err="1"/>
              <a:t>Nable</a:t>
            </a:r>
            <a:r>
              <a:rPr lang="en-US" dirty="0"/>
              <a:t> operator is a symbolic vector.</a:t>
            </a:r>
          </a:p>
        </p:txBody>
      </p:sp>
      <p:sp>
        <p:nvSpPr>
          <p:cNvPr id="4" name="Slide Number Placeholder 3"/>
          <p:cNvSpPr>
            <a:spLocks noGrp="1"/>
          </p:cNvSpPr>
          <p:nvPr>
            <p:ph type="sldNum" sz="quarter" idx="5"/>
          </p:nvPr>
        </p:nvSpPr>
        <p:spPr/>
        <p:txBody>
          <a:bodyPr/>
          <a:lstStyle/>
          <a:p>
            <a:fld id="{0B97D310-7AD3-435E-8E46-0EC8B3C669DB}" type="slidenum">
              <a:rPr lang="en-US" smtClean="0"/>
              <a:t>9</a:t>
            </a:fld>
            <a:endParaRPr lang="en-US"/>
          </a:p>
        </p:txBody>
      </p:sp>
    </p:spTree>
    <p:extLst>
      <p:ext uri="{BB962C8B-B14F-4D97-AF65-F5344CB8AC3E}">
        <p14:creationId xmlns:p14="http://schemas.microsoft.com/office/powerpoint/2010/main" val="68556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7_Title Slide">
    <p:bg>
      <p:bgRef idx="1001">
        <a:schemeClr val="bg1"/>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808AB33-ACB6-2993-62E4-D5CDC3071D3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2206294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bg>
      <p:bgRef idx="1001">
        <a:schemeClr val="bg1"/>
      </p:bgRef>
    </p:bg>
    <p:spTree>
      <p:nvGrpSpPr>
        <p:cNvPr id="1" name=""/>
        <p:cNvGrpSpPr/>
        <p:nvPr/>
      </p:nvGrpSpPr>
      <p:grpSpPr>
        <a:xfrm>
          <a:off x="0" y="0"/>
          <a:ext cx="0" cy="0"/>
          <a:chOff x="0" y="0"/>
          <a:chExt cx="0" cy="0"/>
        </a:xfrm>
      </p:grpSpPr>
      <p:pic>
        <p:nvPicPr>
          <p:cNvPr id="7" name="Picture 6" descr="A person wearing headphones and sitting at a computer&#10;&#10;Description automatically generated">
            <a:extLst>
              <a:ext uri="{FF2B5EF4-FFF2-40B4-BE49-F238E27FC236}">
                <a16:creationId xmlns:a16="http://schemas.microsoft.com/office/drawing/2014/main" id="{6532DE7B-311F-76EC-11CE-B65CB1C40E2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9" y="0"/>
            <a:ext cx="12190911" cy="6858000"/>
          </a:xfrm>
          <a:prstGeom prst="rect">
            <a:avLst/>
          </a:prstGeom>
        </p:spPr>
      </p:pic>
      <p:sp>
        <p:nvSpPr>
          <p:cNvPr id="3" name="Slide Number Placeholder 5">
            <a:extLst>
              <a:ext uri="{FF2B5EF4-FFF2-40B4-BE49-F238E27FC236}">
                <a16:creationId xmlns:a16="http://schemas.microsoft.com/office/drawing/2014/main" id="{D34D4D83-71FA-F8E8-7124-4FC9C572BAA9}"/>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
        <p:nvSpPr>
          <p:cNvPr id="4" name="Text Placeholder 7">
            <a:extLst>
              <a:ext uri="{FF2B5EF4-FFF2-40B4-BE49-F238E27FC236}">
                <a16:creationId xmlns:a16="http://schemas.microsoft.com/office/drawing/2014/main" id="{F6A69EE9-F0CE-5E36-FF42-CDB20F72338A}"/>
              </a:ext>
            </a:extLst>
          </p:cNvPr>
          <p:cNvSpPr>
            <a:spLocks noGrp="1"/>
          </p:cNvSpPr>
          <p:nvPr>
            <p:ph type="body" sz="quarter" idx="10" hasCustomPrompt="1"/>
          </p:nvPr>
        </p:nvSpPr>
        <p:spPr>
          <a:xfrm>
            <a:off x="7705408" y="3429000"/>
            <a:ext cx="4263072" cy="3119438"/>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
        <p:nvSpPr>
          <p:cNvPr id="5" name="Text Placeholder 9">
            <a:extLst>
              <a:ext uri="{FF2B5EF4-FFF2-40B4-BE49-F238E27FC236}">
                <a16:creationId xmlns:a16="http://schemas.microsoft.com/office/drawing/2014/main" id="{1CDAAF50-B7D5-EEF3-B095-EB62C88ACFBF}"/>
              </a:ext>
            </a:extLst>
          </p:cNvPr>
          <p:cNvSpPr>
            <a:spLocks noGrp="1"/>
          </p:cNvSpPr>
          <p:nvPr>
            <p:ph type="body" sz="quarter" idx="12" hasCustomPrompt="1"/>
          </p:nvPr>
        </p:nvSpPr>
        <p:spPr>
          <a:xfrm>
            <a:off x="7589520" y="723424"/>
            <a:ext cx="4378960"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6" name="Text Placeholder 9">
            <a:extLst>
              <a:ext uri="{FF2B5EF4-FFF2-40B4-BE49-F238E27FC236}">
                <a16:creationId xmlns:a16="http://schemas.microsoft.com/office/drawing/2014/main" id="{F2FF2C58-CDFB-32CB-2881-3E7EEF05D17D}"/>
              </a:ext>
            </a:extLst>
          </p:cNvPr>
          <p:cNvSpPr>
            <a:spLocks noGrp="1"/>
          </p:cNvSpPr>
          <p:nvPr>
            <p:ph type="body" sz="quarter" idx="11" hasCustomPrompt="1"/>
          </p:nvPr>
        </p:nvSpPr>
        <p:spPr>
          <a:xfrm>
            <a:off x="7718165" y="2647712"/>
            <a:ext cx="4250315"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Tree>
    <p:extLst>
      <p:ext uri="{BB962C8B-B14F-4D97-AF65-F5344CB8AC3E}">
        <p14:creationId xmlns:p14="http://schemas.microsoft.com/office/powerpoint/2010/main" val="44581958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Title Slide">
    <p:bg>
      <p:bgRef idx="1001">
        <a:schemeClr val="bg1"/>
      </p:bgRef>
    </p:bg>
    <p:spTree>
      <p:nvGrpSpPr>
        <p:cNvPr id="1" name=""/>
        <p:cNvGrpSpPr/>
        <p:nvPr/>
      </p:nvGrpSpPr>
      <p:grpSpPr>
        <a:xfrm>
          <a:off x="0" y="0"/>
          <a:ext cx="0" cy="0"/>
          <a:chOff x="0" y="0"/>
          <a:chExt cx="0" cy="0"/>
        </a:xfrm>
      </p:grpSpPr>
      <p:pic>
        <p:nvPicPr>
          <p:cNvPr id="4" name="Picture 3" descr="A group of men playing foosball&#10;&#10;Description automatically generated">
            <a:extLst>
              <a:ext uri="{FF2B5EF4-FFF2-40B4-BE49-F238E27FC236}">
                <a16:creationId xmlns:a16="http://schemas.microsoft.com/office/drawing/2014/main" id="{79305A91-A58A-FA8E-724C-9BFCB3AB022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A5F3C8DD-96BD-8EE1-0F1A-789CA2E27FCC}"/>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
        <p:nvSpPr>
          <p:cNvPr id="5" name="Text Placeholder 7">
            <a:extLst>
              <a:ext uri="{FF2B5EF4-FFF2-40B4-BE49-F238E27FC236}">
                <a16:creationId xmlns:a16="http://schemas.microsoft.com/office/drawing/2014/main" id="{3BB460C7-E6DE-B0F1-F13E-2F3432E0D4C4}"/>
              </a:ext>
            </a:extLst>
          </p:cNvPr>
          <p:cNvSpPr>
            <a:spLocks noGrp="1"/>
          </p:cNvSpPr>
          <p:nvPr>
            <p:ph type="body" sz="quarter" idx="10" hasCustomPrompt="1"/>
          </p:nvPr>
        </p:nvSpPr>
        <p:spPr>
          <a:xfrm>
            <a:off x="229343" y="4428066"/>
            <a:ext cx="3572192" cy="2226734"/>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
        <p:nvSpPr>
          <p:cNvPr id="7" name="Text Placeholder 9">
            <a:extLst>
              <a:ext uri="{FF2B5EF4-FFF2-40B4-BE49-F238E27FC236}">
                <a16:creationId xmlns:a16="http://schemas.microsoft.com/office/drawing/2014/main" id="{EFFF30F1-C6E6-1A78-50D3-7ECF66556551}"/>
              </a:ext>
            </a:extLst>
          </p:cNvPr>
          <p:cNvSpPr>
            <a:spLocks noGrp="1"/>
          </p:cNvSpPr>
          <p:nvPr>
            <p:ph type="body" sz="quarter" idx="12" hasCustomPrompt="1"/>
          </p:nvPr>
        </p:nvSpPr>
        <p:spPr>
          <a:xfrm>
            <a:off x="113455" y="1722490"/>
            <a:ext cx="4378960"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8" name="Text Placeholder 9">
            <a:extLst>
              <a:ext uri="{FF2B5EF4-FFF2-40B4-BE49-F238E27FC236}">
                <a16:creationId xmlns:a16="http://schemas.microsoft.com/office/drawing/2014/main" id="{A611F57A-4D95-B320-36A6-9A79D9477A3B}"/>
              </a:ext>
            </a:extLst>
          </p:cNvPr>
          <p:cNvSpPr>
            <a:spLocks noGrp="1"/>
          </p:cNvSpPr>
          <p:nvPr>
            <p:ph type="body" sz="quarter" idx="11" hasCustomPrompt="1"/>
          </p:nvPr>
        </p:nvSpPr>
        <p:spPr>
          <a:xfrm>
            <a:off x="242100" y="3646778"/>
            <a:ext cx="4250315"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Tree>
    <p:extLst>
      <p:ext uri="{BB962C8B-B14F-4D97-AF65-F5344CB8AC3E}">
        <p14:creationId xmlns:p14="http://schemas.microsoft.com/office/powerpoint/2010/main" val="289643047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Title Slide">
    <p:bg>
      <p:bgRef idx="1001">
        <a:schemeClr val="bg1"/>
      </p:bgRef>
    </p:bg>
    <p:spTree>
      <p:nvGrpSpPr>
        <p:cNvPr id="1" name=""/>
        <p:cNvGrpSpPr/>
        <p:nvPr/>
      </p:nvGrpSpPr>
      <p:grpSpPr>
        <a:xfrm>
          <a:off x="0" y="0"/>
          <a:ext cx="0" cy="0"/>
          <a:chOff x="0" y="0"/>
          <a:chExt cx="0" cy="0"/>
        </a:xfrm>
      </p:grpSpPr>
      <p:pic>
        <p:nvPicPr>
          <p:cNvPr id="4" name="Picture 3" descr="A group of people sitting on a couch playing video games&#10;&#10;Description automatically generated">
            <a:extLst>
              <a:ext uri="{FF2B5EF4-FFF2-40B4-BE49-F238E27FC236}">
                <a16:creationId xmlns:a16="http://schemas.microsoft.com/office/drawing/2014/main" id="{151BD2E3-1695-21B0-895D-4952F25A6B2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463D6FFF-CCA8-D778-C66F-A6A9C4AD9FF2}"/>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
        <p:nvSpPr>
          <p:cNvPr id="9" name="Text Placeholder 7">
            <a:extLst>
              <a:ext uri="{FF2B5EF4-FFF2-40B4-BE49-F238E27FC236}">
                <a16:creationId xmlns:a16="http://schemas.microsoft.com/office/drawing/2014/main" id="{F1662895-0121-504D-4141-E89698ECE0DE}"/>
              </a:ext>
            </a:extLst>
          </p:cNvPr>
          <p:cNvSpPr>
            <a:spLocks noGrp="1"/>
          </p:cNvSpPr>
          <p:nvPr>
            <p:ph type="body" sz="quarter" idx="10" hasCustomPrompt="1"/>
          </p:nvPr>
        </p:nvSpPr>
        <p:spPr>
          <a:xfrm>
            <a:off x="8907676" y="3666066"/>
            <a:ext cx="3140391" cy="2226734"/>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
        <p:nvSpPr>
          <p:cNvPr id="10" name="Text Placeholder 9">
            <a:extLst>
              <a:ext uri="{FF2B5EF4-FFF2-40B4-BE49-F238E27FC236}">
                <a16:creationId xmlns:a16="http://schemas.microsoft.com/office/drawing/2014/main" id="{7AC5E556-63F5-4F2B-242C-91040C381954}"/>
              </a:ext>
            </a:extLst>
          </p:cNvPr>
          <p:cNvSpPr>
            <a:spLocks noGrp="1"/>
          </p:cNvSpPr>
          <p:nvPr>
            <p:ph type="body" sz="quarter" idx="12" hasCustomPrompt="1"/>
          </p:nvPr>
        </p:nvSpPr>
        <p:spPr>
          <a:xfrm>
            <a:off x="8791788" y="960490"/>
            <a:ext cx="4378960"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11" name="Text Placeholder 9">
            <a:extLst>
              <a:ext uri="{FF2B5EF4-FFF2-40B4-BE49-F238E27FC236}">
                <a16:creationId xmlns:a16="http://schemas.microsoft.com/office/drawing/2014/main" id="{25EA73D2-B5BF-5794-BE93-508545D25C0A}"/>
              </a:ext>
            </a:extLst>
          </p:cNvPr>
          <p:cNvSpPr>
            <a:spLocks noGrp="1"/>
          </p:cNvSpPr>
          <p:nvPr>
            <p:ph type="body" sz="quarter" idx="11" hasCustomPrompt="1"/>
          </p:nvPr>
        </p:nvSpPr>
        <p:spPr>
          <a:xfrm>
            <a:off x="8920433" y="2884778"/>
            <a:ext cx="4250315"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Tree>
    <p:extLst>
      <p:ext uri="{BB962C8B-B14F-4D97-AF65-F5344CB8AC3E}">
        <p14:creationId xmlns:p14="http://schemas.microsoft.com/office/powerpoint/2010/main" val="3241397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Slide">
    <p:bg>
      <p:bgRef idx="1001">
        <a:schemeClr val="bg1"/>
      </p:bgRef>
    </p:bg>
    <p:spTree>
      <p:nvGrpSpPr>
        <p:cNvPr id="1" name=""/>
        <p:cNvGrpSpPr/>
        <p:nvPr/>
      </p:nvGrpSpPr>
      <p:grpSpPr>
        <a:xfrm>
          <a:off x="0" y="0"/>
          <a:ext cx="0" cy="0"/>
          <a:chOff x="0" y="0"/>
          <a:chExt cx="0" cy="0"/>
        </a:xfrm>
      </p:grpSpPr>
      <p:pic>
        <p:nvPicPr>
          <p:cNvPr id="7" name="Picture 6" descr="A group of people sitting in chairs&#10;&#10;Description automatically generated">
            <a:extLst>
              <a:ext uri="{FF2B5EF4-FFF2-40B4-BE49-F238E27FC236}">
                <a16:creationId xmlns:a16="http://schemas.microsoft.com/office/drawing/2014/main" id="{1EBC8EED-B033-DC60-0CD7-20F2E2A5DC4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A8821962-13BE-CEB1-B3BF-67E75D0F2DD9}"/>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
        <p:nvSpPr>
          <p:cNvPr id="4" name="Text Placeholder 7">
            <a:extLst>
              <a:ext uri="{FF2B5EF4-FFF2-40B4-BE49-F238E27FC236}">
                <a16:creationId xmlns:a16="http://schemas.microsoft.com/office/drawing/2014/main" id="{F9C0F50A-931F-6F63-3A63-12DF25E8F223}"/>
              </a:ext>
            </a:extLst>
          </p:cNvPr>
          <p:cNvSpPr>
            <a:spLocks noGrp="1"/>
          </p:cNvSpPr>
          <p:nvPr>
            <p:ph type="body" sz="quarter" idx="10" hasCustomPrompt="1"/>
          </p:nvPr>
        </p:nvSpPr>
        <p:spPr>
          <a:xfrm>
            <a:off x="7459876" y="3683000"/>
            <a:ext cx="4378960" cy="2226734"/>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
        <p:nvSpPr>
          <p:cNvPr id="5" name="Text Placeholder 9">
            <a:extLst>
              <a:ext uri="{FF2B5EF4-FFF2-40B4-BE49-F238E27FC236}">
                <a16:creationId xmlns:a16="http://schemas.microsoft.com/office/drawing/2014/main" id="{A52B8020-D689-77C6-FF7D-B7D295BA96EB}"/>
              </a:ext>
            </a:extLst>
          </p:cNvPr>
          <p:cNvSpPr>
            <a:spLocks noGrp="1"/>
          </p:cNvSpPr>
          <p:nvPr>
            <p:ph type="body" sz="quarter" idx="12" hasCustomPrompt="1"/>
          </p:nvPr>
        </p:nvSpPr>
        <p:spPr>
          <a:xfrm>
            <a:off x="7343988" y="977424"/>
            <a:ext cx="4378960"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6" name="Text Placeholder 9">
            <a:extLst>
              <a:ext uri="{FF2B5EF4-FFF2-40B4-BE49-F238E27FC236}">
                <a16:creationId xmlns:a16="http://schemas.microsoft.com/office/drawing/2014/main" id="{36FD3A89-A07A-E19E-8DD3-2629AA0AE765}"/>
              </a:ext>
            </a:extLst>
          </p:cNvPr>
          <p:cNvSpPr>
            <a:spLocks noGrp="1"/>
          </p:cNvSpPr>
          <p:nvPr>
            <p:ph type="body" sz="quarter" idx="11" hasCustomPrompt="1"/>
          </p:nvPr>
        </p:nvSpPr>
        <p:spPr>
          <a:xfrm>
            <a:off x="7472633" y="2901712"/>
            <a:ext cx="4250315"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Tree>
    <p:extLst>
      <p:ext uri="{BB962C8B-B14F-4D97-AF65-F5344CB8AC3E}">
        <p14:creationId xmlns:p14="http://schemas.microsoft.com/office/powerpoint/2010/main" val="151739375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bg>
      <p:bgRef idx="1001">
        <a:schemeClr val="bg1"/>
      </p:bgRef>
    </p:bg>
    <p:spTree>
      <p:nvGrpSpPr>
        <p:cNvPr id="1" name=""/>
        <p:cNvGrpSpPr/>
        <p:nvPr/>
      </p:nvGrpSpPr>
      <p:grpSpPr>
        <a:xfrm>
          <a:off x="0" y="0"/>
          <a:ext cx="0" cy="0"/>
          <a:chOff x="0" y="0"/>
          <a:chExt cx="0" cy="0"/>
        </a:xfrm>
      </p:grpSpPr>
      <p:pic>
        <p:nvPicPr>
          <p:cNvPr id="4" name="Picture 3" descr="A group of people sitting at a table&#10;&#10;Description automatically generated">
            <a:extLst>
              <a:ext uri="{FF2B5EF4-FFF2-40B4-BE49-F238E27FC236}">
                <a16:creationId xmlns:a16="http://schemas.microsoft.com/office/drawing/2014/main" id="{6B3D1969-A2EB-A173-A03E-F1A18165F49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B88CD232-4CF5-43F2-F5A7-BD16125120AE}"/>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276151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bg>
      <p:bgRef idx="1001">
        <a:schemeClr val="bg1"/>
      </p:bgRef>
    </p:bg>
    <p:spTree>
      <p:nvGrpSpPr>
        <p:cNvPr id="1" name=""/>
        <p:cNvGrpSpPr/>
        <p:nvPr/>
      </p:nvGrpSpPr>
      <p:grpSpPr>
        <a:xfrm>
          <a:off x="0" y="0"/>
          <a:ext cx="0" cy="0"/>
          <a:chOff x="0" y="0"/>
          <a:chExt cx="0" cy="0"/>
        </a:xfrm>
      </p:grpSpPr>
      <p:pic>
        <p:nvPicPr>
          <p:cNvPr id="5" name="Picture 4" descr="A blue and green striped object&#10;&#10;Description automatically generated with medium confidence">
            <a:extLst>
              <a:ext uri="{FF2B5EF4-FFF2-40B4-BE49-F238E27FC236}">
                <a16:creationId xmlns:a16="http://schemas.microsoft.com/office/drawing/2014/main" id="{0DB3F43E-BF51-E73D-6FB8-6D5A0844EF2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67F3ACAF-BC12-5971-1180-4CE729245EF6}"/>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167333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3F43E-BF51-E73D-6FB8-6D5A0844EF2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3" name="Slide Number Placeholder 5">
            <a:extLst>
              <a:ext uri="{FF2B5EF4-FFF2-40B4-BE49-F238E27FC236}">
                <a16:creationId xmlns:a16="http://schemas.microsoft.com/office/drawing/2014/main" id="{67F3ACAF-BC12-5971-1180-4CE729245EF6}"/>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1502946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p:bg>
      <p:bgRef idx="1001">
        <a:schemeClr val="bg1"/>
      </p:bgRef>
    </p:bg>
    <p:spTree>
      <p:nvGrpSpPr>
        <p:cNvPr id="1" name=""/>
        <p:cNvGrpSpPr/>
        <p:nvPr/>
      </p:nvGrpSpPr>
      <p:grpSpPr>
        <a:xfrm>
          <a:off x="0" y="0"/>
          <a:ext cx="0" cy="0"/>
          <a:chOff x="0" y="0"/>
          <a:chExt cx="0" cy="0"/>
        </a:xfrm>
      </p:grpSpPr>
      <p:pic>
        <p:nvPicPr>
          <p:cNvPr id="4" name="Picture 3" descr="A person standing on a rock&#10;&#10;Description automatically generated with medium confidence">
            <a:extLst>
              <a:ext uri="{FF2B5EF4-FFF2-40B4-BE49-F238E27FC236}">
                <a16:creationId xmlns:a16="http://schemas.microsoft.com/office/drawing/2014/main" id="{964247DC-602F-1B7D-3091-17FD8ABB7E0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A1AC366C-5A73-01C8-24F9-67F5D7F3599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650179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247DC-602F-1B7D-3091-17FD8ABB7E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3" name="Slide Number Placeholder 5">
            <a:extLst>
              <a:ext uri="{FF2B5EF4-FFF2-40B4-BE49-F238E27FC236}">
                <a16:creationId xmlns:a16="http://schemas.microsoft.com/office/drawing/2014/main" id="{A1AC366C-5A73-01C8-24F9-67F5D7F3599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5356894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bg>
      <p:bgRef idx="1001">
        <a:schemeClr val="bg1"/>
      </p:bgRef>
    </p:bg>
    <p:spTree>
      <p:nvGrpSpPr>
        <p:cNvPr id="1" name=""/>
        <p:cNvGrpSpPr/>
        <p:nvPr/>
      </p:nvGrpSpPr>
      <p:grpSpPr>
        <a:xfrm>
          <a:off x="0" y="0"/>
          <a:ext cx="0" cy="0"/>
          <a:chOff x="0" y="0"/>
          <a:chExt cx="0" cy="0"/>
        </a:xfrm>
      </p:grpSpPr>
      <p:pic>
        <p:nvPicPr>
          <p:cNvPr id="5" name="Picture 4" descr="A blue and orange wavy design&#10;&#10;Description automatically generated with medium confidence">
            <a:extLst>
              <a:ext uri="{FF2B5EF4-FFF2-40B4-BE49-F238E27FC236}">
                <a16:creationId xmlns:a16="http://schemas.microsoft.com/office/drawing/2014/main" id="{023FAD94-7D4D-1A41-7D5B-D36183F0B8F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3B770DB0-CE90-A7E1-2B43-87DE6AFAFEDE}"/>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0341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4_Title Slide">
    <p:bg>
      <p:bgRef idx="1001">
        <a:schemeClr val="bg1"/>
      </p:bgRef>
    </p:bg>
    <p:spTree>
      <p:nvGrpSpPr>
        <p:cNvPr id="1" name=""/>
        <p:cNvGrpSpPr/>
        <p:nvPr/>
      </p:nvGrpSpPr>
      <p:grpSpPr>
        <a:xfrm>
          <a:off x="0" y="0"/>
          <a:ext cx="0" cy="0"/>
          <a:chOff x="0" y="0"/>
          <a:chExt cx="0" cy="0"/>
        </a:xfrm>
      </p:grpSpPr>
      <p:pic>
        <p:nvPicPr>
          <p:cNvPr id="7" name="Picture 6" descr="A blue background with white clouds&#10;&#10;Description automatically generated">
            <a:extLst>
              <a:ext uri="{FF2B5EF4-FFF2-40B4-BE49-F238E27FC236}">
                <a16:creationId xmlns:a16="http://schemas.microsoft.com/office/drawing/2014/main" id="{8E52334D-C328-E092-8E85-E353E15267C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44" y="0"/>
            <a:ext cx="12190911" cy="6858000"/>
          </a:xfrm>
          <a:prstGeom prst="rect">
            <a:avLst/>
          </a:prstGeom>
        </p:spPr>
      </p:pic>
      <p:sp>
        <p:nvSpPr>
          <p:cNvPr id="4" name="Slide Number Placeholder 5">
            <a:extLst>
              <a:ext uri="{FF2B5EF4-FFF2-40B4-BE49-F238E27FC236}">
                <a16:creationId xmlns:a16="http://schemas.microsoft.com/office/drawing/2014/main" id="{DFC82897-F079-9C25-C9FC-6CD9E539CA5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1940397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Title Slide">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FAD94-7D4D-1A41-7D5B-D36183F0B8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3" name="Slide Number Placeholder 5">
            <a:extLst>
              <a:ext uri="{FF2B5EF4-FFF2-40B4-BE49-F238E27FC236}">
                <a16:creationId xmlns:a16="http://schemas.microsoft.com/office/drawing/2014/main" id="{3B770DB0-CE90-A7E1-2B43-87DE6AFAFEDE}"/>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12184207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itle Slide">
    <p:bg>
      <p:bgRef idx="1001">
        <a:schemeClr val="bg1"/>
      </p:bgRef>
    </p:bg>
    <p:spTree>
      <p:nvGrpSpPr>
        <p:cNvPr id="1" name=""/>
        <p:cNvGrpSpPr/>
        <p:nvPr/>
      </p:nvGrpSpPr>
      <p:grpSpPr>
        <a:xfrm>
          <a:off x="0" y="0"/>
          <a:ext cx="0" cy="0"/>
          <a:chOff x="0" y="0"/>
          <a:chExt cx="0" cy="0"/>
        </a:xfrm>
      </p:grpSpPr>
      <p:pic>
        <p:nvPicPr>
          <p:cNvPr id="5" name="Picture 4" descr="A green and orange plant&#10;&#10;Description automatically generated with medium confidence">
            <a:extLst>
              <a:ext uri="{FF2B5EF4-FFF2-40B4-BE49-F238E27FC236}">
                <a16:creationId xmlns:a16="http://schemas.microsoft.com/office/drawing/2014/main" id="{42C832E1-4662-06F2-EEDF-A3E9EE01B45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00BC6319-33D6-54BE-518E-EE20D2EB00FB}"/>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4355757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bg>
      <p:bgRef idx="1001">
        <a:schemeClr val="bg1"/>
      </p:bgRef>
    </p:bg>
    <p:spTree>
      <p:nvGrpSpPr>
        <p:cNvPr id="1" name=""/>
        <p:cNvGrpSpPr/>
        <p:nvPr/>
      </p:nvGrpSpPr>
      <p:grpSpPr>
        <a:xfrm>
          <a:off x="0" y="0"/>
          <a:ext cx="0" cy="0"/>
          <a:chOff x="0" y="0"/>
          <a:chExt cx="0" cy="0"/>
        </a:xfrm>
      </p:grpSpPr>
      <p:pic>
        <p:nvPicPr>
          <p:cNvPr id="5" name="Picture 4" descr="A green and orange plant&#10;&#10;Description automatically generated with medium confidence">
            <a:extLst>
              <a:ext uri="{FF2B5EF4-FFF2-40B4-BE49-F238E27FC236}">
                <a16:creationId xmlns:a16="http://schemas.microsoft.com/office/drawing/2014/main" id="{42C832E1-4662-06F2-EEDF-A3E9EE01B45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868708"/>
            <a:ext cx="12192000" cy="6858000"/>
          </a:xfrm>
          <a:prstGeom prst="rect">
            <a:avLst/>
          </a:prstGeom>
        </p:spPr>
      </p:pic>
      <p:sp>
        <p:nvSpPr>
          <p:cNvPr id="3" name="Slide Number Placeholder 5">
            <a:extLst>
              <a:ext uri="{FF2B5EF4-FFF2-40B4-BE49-F238E27FC236}">
                <a16:creationId xmlns:a16="http://schemas.microsoft.com/office/drawing/2014/main" id="{00BC6319-33D6-54BE-518E-EE20D2EB00FB}"/>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718625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Title Slide">
    <p:bg>
      <p:bgRef idx="1001">
        <a:schemeClr val="bg1"/>
      </p:bgRef>
    </p:bg>
    <p:spTree>
      <p:nvGrpSpPr>
        <p:cNvPr id="1" name=""/>
        <p:cNvGrpSpPr/>
        <p:nvPr/>
      </p:nvGrpSpPr>
      <p:grpSpPr>
        <a:xfrm>
          <a:off x="0" y="0"/>
          <a:ext cx="0" cy="0"/>
          <a:chOff x="0" y="0"/>
          <a:chExt cx="0" cy="0"/>
        </a:xfrm>
      </p:grpSpPr>
      <p:pic>
        <p:nvPicPr>
          <p:cNvPr id="5" name="Picture 4" descr="A blue and orange waves&#10;&#10;Description automatically generated">
            <a:extLst>
              <a:ext uri="{FF2B5EF4-FFF2-40B4-BE49-F238E27FC236}">
                <a16:creationId xmlns:a16="http://schemas.microsoft.com/office/drawing/2014/main" id="{A75D4110-511B-DE1F-FFEC-453FAEFC67E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1497" y="2697488"/>
            <a:ext cx="7390503" cy="4157158"/>
          </a:xfrm>
          <a:prstGeom prst="rect">
            <a:avLst/>
          </a:prstGeom>
        </p:spPr>
      </p:pic>
      <p:sp>
        <p:nvSpPr>
          <p:cNvPr id="3" name="Slide Number Placeholder 5">
            <a:extLst>
              <a:ext uri="{FF2B5EF4-FFF2-40B4-BE49-F238E27FC236}">
                <a16:creationId xmlns:a16="http://schemas.microsoft.com/office/drawing/2014/main" id="{B6A102A3-9B71-338B-A377-14617CEFC1B4}"/>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417228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8C7B0A3-35D2-10A9-94DF-536508E3351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1F50E599-C4C1-EF76-2FA1-87D84715CB0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92809452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Title Slide">
    <p:bg>
      <p:bgRef idx="1001">
        <a:schemeClr val="bg1"/>
      </p:bgRef>
    </p:bg>
    <p:spTree>
      <p:nvGrpSpPr>
        <p:cNvPr id="1" name=""/>
        <p:cNvGrpSpPr/>
        <p:nvPr/>
      </p:nvGrpSpPr>
      <p:grpSpPr>
        <a:xfrm>
          <a:off x="0" y="0"/>
          <a:ext cx="0" cy="0"/>
          <a:chOff x="0" y="0"/>
          <a:chExt cx="0" cy="0"/>
        </a:xfrm>
      </p:grpSpPr>
      <p:pic>
        <p:nvPicPr>
          <p:cNvPr id="5" name="Picture 4" descr="A cartoon of a bird&#10;&#10;Description automatically generated">
            <a:extLst>
              <a:ext uri="{FF2B5EF4-FFF2-40B4-BE49-F238E27FC236}">
                <a16:creationId xmlns:a16="http://schemas.microsoft.com/office/drawing/2014/main" id="{BB78EF5E-29C6-7DA4-FB35-CFBC1738837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5">
            <a:extLst>
              <a:ext uri="{FF2B5EF4-FFF2-40B4-BE49-F238E27FC236}">
                <a16:creationId xmlns:a16="http://schemas.microsoft.com/office/drawing/2014/main" id="{80B7602D-428F-14F3-2D8A-2BA7AC1D8603}"/>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78954399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_Title Slide">
    <p:bg>
      <p:bgRef idx="1001">
        <a:schemeClr val="bg1"/>
      </p:bgRef>
    </p:bg>
    <p:spTree>
      <p:nvGrpSpPr>
        <p:cNvPr id="1" name=""/>
        <p:cNvGrpSpPr/>
        <p:nvPr/>
      </p:nvGrpSpPr>
      <p:grpSpPr>
        <a:xfrm>
          <a:off x="0" y="0"/>
          <a:ext cx="0" cy="0"/>
          <a:chOff x="0" y="0"/>
          <a:chExt cx="0" cy="0"/>
        </a:xfrm>
      </p:grpSpPr>
      <p:pic>
        <p:nvPicPr>
          <p:cNvPr id="5" name="Picture 4" descr="A yellow and blue background&#10;&#10;Description automatically generated">
            <a:extLst>
              <a:ext uri="{FF2B5EF4-FFF2-40B4-BE49-F238E27FC236}">
                <a16:creationId xmlns:a16="http://schemas.microsoft.com/office/drawing/2014/main" id="{FD90B96C-CAFC-C52C-147E-D636967C468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444279BE-F3A6-7ED8-889F-1AD0750FDBF3}"/>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412345856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Title Slide">
    <p:bg>
      <p:bgRef idx="1001">
        <a:schemeClr val="bg1"/>
      </p:bgRef>
    </p:bg>
    <p:spTree>
      <p:nvGrpSpPr>
        <p:cNvPr id="1" name=""/>
        <p:cNvGrpSpPr/>
        <p:nvPr/>
      </p:nvGrpSpPr>
      <p:grpSpPr>
        <a:xfrm>
          <a:off x="0" y="0"/>
          <a:ext cx="0" cy="0"/>
          <a:chOff x="0" y="0"/>
          <a:chExt cx="0" cy="0"/>
        </a:xfrm>
      </p:grpSpPr>
      <p:pic>
        <p:nvPicPr>
          <p:cNvPr id="5" name="Picture 4" descr="A green and yellow palm tree&#10;&#10;Description automatically generated">
            <a:extLst>
              <a:ext uri="{FF2B5EF4-FFF2-40B4-BE49-F238E27FC236}">
                <a16:creationId xmlns:a16="http://schemas.microsoft.com/office/drawing/2014/main" id="{A24AC9C8-A417-D22C-9652-25A343F323F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C1627B10-8385-5D44-7B76-8FFBAB28708F}"/>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01505033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0_Title Slide">
    <p:bg>
      <p:bgRef idx="1001">
        <a:schemeClr val="bg1"/>
      </p:bgRef>
    </p:bg>
    <p:spTree>
      <p:nvGrpSpPr>
        <p:cNvPr id="1" name=""/>
        <p:cNvGrpSpPr/>
        <p:nvPr/>
      </p:nvGrpSpPr>
      <p:grpSpPr>
        <a:xfrm>
          <a:off x="0" y="0"/>
          <a:ext cx="0" cy="0"/>
          <a:chOff x="0" y="0"/>
          <a:chExt cx="0" cy="0"/>
        </a:xfrm>
      </p:grpSpPr>
      <p:pic>
        <p:nvPicPr>
          <p:cNvPr id="5" name="Picture 4" descr="A blue and yellow background&#10;&#10;Description automatically generated">
            <a:extLst>
              <a:ext uri="{FF2B5EF4-FFF2-40B4-BE49-F238E27FC236}">
                <a16:creationId xmlns:a16="http://schemas.microsoft.com/office/drawing/2014/main" id="{0C25AC54-F36F-020E-ECB2-76EA68341AE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CBF41DE5-9852-0137-CDCB-4F4B03A7A6A4}"/>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328368846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Title Slide">
    <p:bg>
      <p:bgRef idx="1001">
        <a:schemeClr val="bg1"/>
      </p:bgRef>
    </p:bg>
    <p:spTree>
      <p:nvGrpSpPr>
        <p:cNvPr id="1" name=""/>
        <p:cNvGrpSpPr/>
        <p:nvPr/>
      </p:nvGrpSpPr>
      <p:grpSpPr>
        <a:xfrm>
          <a:off x="0" y="0"/>
          <a:ext cx="0" cy="0"/>
          <a:chOff x="0" y="0"/>
          <a:chExt cx="0" cy="0"/>
        </a:xfrm>
      </p:grpSpPr>
      <p:pic>
        <p:nvPicPr>
          <p:cNvPr id="4" name="Picture 3" descr="A yellow object with a yellow circle&#10;&#10;Description automatically generated with medium confidence">
            <a:extLst>
              <a:ext uri="{FF2B5EF4-FFF2-40B4-BE49-F238E27FC236}">
                <a16:creationId xmlns:a16="http://schemas.microsoft.com/office/drawing/2014/main" id="{4DDC5764-7761-E43F-7510-6EDDA079D7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242E93E6-85BB-4E3E-4843-A50B90F0E278}"/>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410518474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descr="A colorful art with a blue background&#10;&#10;Description automatically generated with medium confidence">
            <a:extLst>
              <a:ext uri="{FF2B5EF4-FFF2-40B4-BE49-F238E27FC236}">
                <a16:creationId xmlns:a16="http://schemas.microsoft.com/office/drawing/2014/main" id="{887D2D05-194D-B5F1-217A-56D21DEEA3A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44" y="0"/>
            <a:ext cx="12190911" cy="6858000"/>
          </a:xfrm>
          <a:prstGeom prst="rect">
            <a:avLst/>
          </a:prstGeom>
        </p:spPr>
      </p:pic>
    </p:spTree>
    <p:extLst>
      <p:ext uri="{BB962C8B-B14F-4D97-AF65-F5344CB8AC3E}">
        <p14:creationId xmlns:p14="http://schemas.microsoft.com/office/powerpoint/2010/main" val="286143230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2_Title Slide">
    <p:bg>
      <p:bgRef idx="1001">
        <a:schemeClr val="bg1"/>
      </p:bgRef>
    </p:bg>
    <p:spTree>
      <p:nvGrpSpPr>
        <p:cNvPr id="1" name=""/>
        <p:cNvGrpSpPr/>
        <p:nvPr/>
      </p:nvGrpSpPr>
      <p:grpSpPr>
        <a:xfrm>
          <a:off x="0" y="0"/>
          <a:ext cx="0" cy="0"/>
          <a:chOff x="0" y="0"/>
          <a:chExt cx="0" cy="0"/>
        </a:xfrm>
      </p:grpSpPr>
      <p:pic>
        <p:nvPicPr>
          <p:cNvPr id="5" name="Picture 4" descr="A green wall with a green background&#10;&#10;Description automatically generated with medium confidence">
            <a:extLst>
              <a:ext uri="{FF2B5EF4-FFF2-40B4-BE49-F238E27FC236}">
                <a16:creationId xmlns:a16="http://schemas.microsoft.com/office/drawing/2014/main" id="{63AC106E-7F3E-475A-840C-47A057F16CF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22630B30-00B2-FD65-B2A7-A9CD61ACB0A6}"/>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189451202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3_Title Slide">
    <p:bg>
      <p:bgRef idx="1001">
        <a:schemeClr val="bg1"/>
      </p:bgRef>
    </p:bg>
    <p:spTree>
      <p:nvGrpSpPr>
        <p:cNvPr id="1" name=""/>
        <p:cNvGrpSpPr/>
        <p:nvPr/>
      </p:nvGrpSpPr>
      <p:grpSpPr>
        <a:xfrm>
          <a:off x="0" y="0"/>
          <a:ext cx="0" cy="0"/>
          <a:chOff x="0" y="0"/>
          <a:chExt cx="0" cy="0"/>
        </a:xfrm>
      </p:grpSpPr>
      <p:pic>
        <p:nvPicPr>
          <p:cNvPr id="4" name="Picture 3" descr="A blue sky with white and yellow lines&#10;&#10;Description automatically generated">
            <a:extLst>
              <a:ext uri="{FF2B5EF4-FFF2-40B4-BE49-F238E27FC236}">
                <a16:creationId xmlns:a16="http://schemas.microsoft.com/office/drawing/2014/main" id="{2D393DB7-EDA9-7DB2-7E81-884290B6ADB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E772CF9F-46EA-1AF1-81B2-599F41AA744B}"/>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587236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Ref idx="1001">
        <a:schemeClr val="bg1"/>
      </p:bgRef>
    </p:bg>
    <p:spTree>
      <p:nvGrpSpPr>
        <p:cNvPr id="1" name=""/>
        <p:cNvGrpSpPr/>
        <p:nvPr/>
      </p:nvGrpSpPr>
      <p:grpSpPr>
        <a:xfrm>
          <a:off x="0" y="0"/>
          <a:ext cx="0" cy="0"/>
          <a:chOff x="0" y="0"/>
          <a:chExt cx="0" cy="0"/>
        </a:xfrm>
      </p:grpSpPr>
      <p:pic>
        <p:nvPicPr>
          <p:cNvPr id="5" name="Picture 4" descr="A person and child in garment&#10;&#10;Description automatically generated">
            <a:extLst>
              <a:ext uri="{FF2B5EF4-FFF2-40B4-BE49-F238E27FC236}">
                <a16:creationId xmlns:a16="http://schemas.microsoft.com/office/drawing/2014/main" id="{D05A95F1-1711-2E84-C18B-5767A2B7107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44" y="0"/>
            <a:ext cx="12190911" cy="6858000"/>
          </a:xfrm>
          <a:prstGeom prst="rect">
            <a:avLst/>
          </a:prstGeom>
        </p:spPr>
      </p:pic>
      <p:sp>
        <p:nvSpPr>
          <p:cNvPr id="3" name="Slide Number Placeholder 5">
            <a:extLst>
              <a:ext uri="{FF2B5EF4-FFF2-40B4-BE49-F238E27FC236}">
                <a16:creationId xmlns:a16="http://schemas.microsoft.com/office/drawing/2014/main" id="{E1E3C464-D01E-898E-5196-194B429040CC}"/>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7632899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Ref idx="1001">
        <a:schemeClr val="bg1"/>
      </p:bgRef>
    </p:bg>
    <p:spTree>
      <p:nvGrpSpPr>
        <p:cNvPr id="1" name=""/>
        <p:cNvGrpSpPr/>
        <p:nvPr/>
      </p:nvGrpSpPr>
      <p:grpSpPr>
        <a:xfrm>
          <a:off x="0" y="0"/>
          <a:ext cx="0" cy="0"/>
          <a:chOff x="0" y="0"/>
          <a:chExt cx="0" cy="0"/>
        </a:xfrm>
      </p:grpSpPr>
      <p:pic>
        <p:nvPicPr>
          <p:cNvPr id="3" name="Picture 2" descr="A close-up of a green and orange background&#10;&#10;Description automatically generated">
            <a:extLst>
              <a:ext uri="{FF2B5EF4-FFF2-40B4-BE49-F238E27FC236}">
                <a16:creationId xmlns:a16="http://schemas.microsoft.com/office/drawing/2014/main" id="{E0E56FCC-B4E6-7C6A-9521-168B7C49F2C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44" y="0"/>
            <a:ext cx="12190911" cy="6858000"/>
          </a:xfrm>
          <a:prstGeom prst="rect">
            <a:avLst/>
          </a:prstGeom>
        </p:spPr>
      </p:pic>
      <p:sp>
        <p:nvSpPr>
          <p:cNvPr id="4" name="Slide Number Placeholder 5">
            <a:extLst>
              <a:ext uri="{FF2B5EF4-FFF2-40B4-BE49-F238E27FC236}">
                <a16:creationId xmlns:a16="http://schemas.microsoft.com/office/drawing/2014/main" id="{C26666CA-AC48-E820-B208-B6D86DDC3FD5}"/>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0305683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4" name="Picture 3" descr="A group of blue rectangles&#10;&#10;Description automatically generated">
            <a:extLst>
              <a:ext uri="{FF2B5EF4-FFF2-40B4-BE49-F238E27FC236}">
                <a16:creationId xmlns:a16="http://schemas.microsoft.com/office/drawing/2014/main" id="{A828CE05-0D86-54D5-088B-46296AB684E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74473E73-A02E-79B5-D81B-8E490CA76DE7}"/>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70642087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A group of orange and blue screenshots&#10;&#10;Description automatically generated">
            <a:extLst>
              <a:ext uri="{FF2B5EF4-FFF2-40B4-BE49-F238E27FC236}">
                <a16:creationId xmlns:a16="http://schemas.microsoft.com/office/drawing/2014/main" id="{02E0D8A6-9F35-F13A-27C9-5769AC8C3E2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200A81BD-F273-06E6-F617-B41A1E9B1B14}"/>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56772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bg>
      <p:bgRef idx="1001">
        <a:schemeClr val="bg1"/>
      </p:bgRef>
    </p:bg>
    <p:spTree>
      <p:nvGrpSpPr>
        <p:cNvPr id="1" name=""/>
        <p:cNvGrpSpPr/>
        <p:nvPr/>
      </p:nvGrpSpPr>
      <p:grpSpPr>
        <a:xfrm>
          <a:off x="0" y="0"/>
          <a:ext cx="0" cy="0"/>
          <a:chOff x="0" y="0"/>
          <a:chExt cx="0" cy="0"/>
        </a:xfrm>
      </p:grpSpPr>
      <p:pic>
        <p:nvPicPr>
          <p:cNvPr id="3" name="Picture 2" descr="A colorful floral arrangement with a blue and orange background&#10;&#10;Description automatically generated with medium confidence">
            <a:extLst>
              <a:ext uri="{FF2B5EF4-FFF2-40B4-BE49-F238E27FC236}">
                <a16:creationId xmlns:a16="http://schemas.microsoft.com/office/drawing/2014/main" id="{B2257345-9560-AA97-2D74-BCE077F6C7F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9">
            <a:extLst>
              <a:ext uri="{FF2B5EF4-FFF2-40B4-BE49-F238E27FC236}">
                <a16:creationId xmlns:a16="http://schemas.microsoft.com/office/drawing/2014/main" id="{9A0DFD5F-7472-12E4-9666-60B93BA2C087}"/>
              </a:ext>
            </a:extLst>
          </p:cNvPr>
          <p:cNvSpPr>
            <a:spLocks noGrp="1"/>
          </p:cNvSpPr>
          <p:nvPr>
            <p:ph type="body" sz="quarter" idx="12" hasCustomPrompt="1"/>
          </p:nvPr>
        </p:nvSpPr>
        <p:spPr>
          <a:xfrm>
            <a:off x="81280" y="723424"/>
            <a:ext cx="4471988"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10" name="Text Placeholder 9">
            <a:extLst>
              <a:ext uri="{FF2B5EF4-FFF2-40B4-BE49-F238E27FC236}">
                <a16:creationId xmlns:a16="http://schemas.microsoft.com/office/drawing/2014/main" id="{46E174E4-55B1-3D01-5542-7D2FCCF46466}"/>
              </a:ext>
            </a:extLst>
          </p:cNvPr>
          <p:cNvSpPr>
            <a:spLocks noGrp="1"/>
          </p:cNvSpPr>
          <p:nvPr>
            <p:ph type="body" sz="quarter" idx="11" hasCustomPrompt="1"/>
          </p:nvPr>
        </p:nvSpPr>
        <p:spPr>
          <a:xfrm>
            <a:off x="209925" y="2647712"/>
            <a:ext cx="4624388"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
        <p:nvSpPr>
          <p:cNvPr id="14" name="Text Placeholder 7">
            <a:extLst>
              <a:ext uri="{FF2B5EF4-FFF2-40B4-BE49-F238E27FC236}">
                <a16:creationId xmlns:a16="http://schemas.microsoft.com/office/drawing/2014/main" id="{A8882D3F-8C09-531C-16C0-541557351AE0}"/>
              </a:ext>
            </a:extLst>
          </p:cNvPr>
          <p:cNvSpPr>
            <a:spLocks noGrp="1"/>
          </p:cNvSpPr>
          <p:nvPr>
            <p:ph type="body" sz="quarter" idx="10" hasCustomPrompt="1"/>
          </p:nvPr>
        </p:nvSpPr>
        <p:spPr>
          <a:xfrm>
            <a:off x="197168" y="3451384"/>
            <a:ext cx="3401165" cy="3119438"/>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Tree>
    <p:extLst>
      <p:ext uri="{BB962C8B-B14F-4D97-AF65-F5344CB8AC3E}">
        <p14:creationId xmlns:p14="http://schemas.microsoft.com/office/powerpoint/2010/main" val="325671665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bg>
      <p:bgRef idx="1001">
        <a:schemeClr val="bg1"/>
      </p:bgRef>
    </p:bg>
    <p:spTree>
      <p:nvGrpSpPr>
        <p:cNvPr id="1" name=""/>
        <p:cNvGrpSpPr/>
        <p:nvPr/>
      </p:nvGrpSpPr>
      <p:grpSpPr>
        <a:xfrm>
          <a:off x="0" y="0"/>
          <a:ext cx="0" cy="0"/>
          <a:chOff x="0" y="0"/>
          <a:chExt cx="0" cy="0"/>
        </a:xfrm>
      </p:grpSpPr>
      <p:pic>
        <p:nvPicPr>
          <p:cNvPr id="8" name="Picture 7" descr="A group of men sitting on a couch&#10;&#10;Description automatically generated">
            <a:extLst>
              <a:ext uri="{FF2B5EF4-FFF2-40B4-BE49-F238E27FC236}">
                <a16:creationId xmlns:a16="http://schemas.microsoft.com/office/drawing/2014/main" id="{02F0A16D-F19E-C6EE-1D06-8EBB527D612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id="{93B54073-EBB1-EDCD-948A-FD3BBB325831}"/>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bg1"/>
                </a:solidFill>
              </a:defRPr>
            </a:lvl1pPr>
          </a:lstStyle>
          <a:p>
            <a:fld id="{5B67AF12-DD15-4D82-B236-8BD44738918E}" type="slidenum">
              <a:rPr lang="en-US" smtClean="0"/>
              <a:pPr/>
              <a:t>‹#›</a:t>
            </a:fld>
            <a:endParaRPr lang="en-US" dirty="0"/>
          </a:p>
        </p:txBody>
      </p:sp>
      <p:sp>
        <p:nvSpPr>
          <p:cNvPr id="5" name="Text Placeholder 7">
            <a:extLst>
              <a:ext uri="{FF2B5EF4-FFF2-40B4-BE49-F238E27FC236}">
                <a16:creationId xmlns:a16="http://schemas.microsoft.com/office/drawing/2014/main" id="{2300C4BE-705D-E38B-99F5-D6225205A032}"/>
              </a:ext>
            </a:extLst>
          </p:cNvPr>
          <p:cNvSpPr>
            <a:spLocks noGrp="1"/>
          </p:cNvSpPr>
          <p:nvPr>
            <p:ph type="body" sz="quarter" idx="10" hasCustomPrompt="1"/>
          </p:nvPr>
        </p:nvSpPr>
        <p:spPr>
          <a:xfrm>
            <a:off x="197168" y="3647440"/>
            <a:ext cx="4115752" cy="3119438"/>
          </a:xfrm>
        </p:spPr>
        <p:txBody>
          <a:bodyPr/>
          <a:lstStyle>
            <a:lvl1pPr marL="0" indent="0">
              <a:buNone/>
              <a:defRPr>
                <a:latin typeface="Ubisoft Sans" panose="02000504030000020004" pitchFamily="2" charset="-78"/>
                <a:cs typeface="Ubisoft Sans" panose="02000504030000020004" pitchFamily="2" charset="-78"/>
              </a:defRPr>
            </a:lvl1pPr>
            <a:lvl2pPr marL="685800" indent="-228600">
              <a:buFontTx/>
              <a:buBlip>
                <a:blip r:embed="rId3"/>
              </a:buBlip>
              <a:defRPr>
                <a:latin typeface="Ubisoft Sans" panose="02000504030000020004" pitchFamily="2" charset="-78"/>
                <a:cs typeface="Ubisoft Sans" panose="02000504030000020004" pitchFamily="2" charset="-78"/>
              </a:defRPr>
            </a:lvl2pPr>
            <a:lvl3pPr marL="1143000" indent="-228600">
              <a:buFontTx/>
              <a:buBlip>
                <a:blip r:embed="rId3"/>
              </a:buBlip>
              <a:defRPr>
                <a:latin typeface="Ubisoft Sans" panose="02000504030000020004" pitchFamily="2" charset="-78"/>
                <a:cs typeface="Ubisoft Sans" panose="02000504030000020004" pitchFamily="2" charset="-78"/>
              </a:defRPr>
            </a:lvl3pPr>
            <a:lvl4pPr marL="1600200" indent="-228600">
              <a:buFontTx/>
              <a:buBlip>
                <a:blip r:embed="rId3"/>
              </a:buBlip>
              <a:defRPr>
                <a:latin typeface="Ubisoft Sans" panose="02000504030000020004" pitchFamily="2" charset="-78"/>
                <a:cs typeface="Ubisoft Sans" panose="02000504030000020004" pitchFamily="2" charset="-78"/>
              </a:defRPr>
            </a:lvl4pPr>
            <a:lvl5pPr marL="2057400" indent="-228600">
              <a:buFontTx/>
              <a:buBlip>
                <a:blip r:embed="rId3"/>
              </a:buBlip>
              <a:defRPr>
                <a:latin typeface="Ubisoft Sans" panose="02000504030000020004" pitchFamily="2" charset="-78"/>
                <a:cs typeface="Ubisoft Sans" panose="02000504030000020004" pitchFamily="2" charset="-78"/>
              </a:defRPr>
            </a:lvl5pPr>
          </a:lstStyle>
          <a:p>
            <a:pPr lvl="0"/>
            <a:r>
              <a:rPr lang="en-US" dirty="0"/>
              <a:t>Click to insert text</a:t>
            </a:r>
          </a:p>
          <a:p>
            <a:pPr lvl="1"/>
            <a:r>
              <a:rPr lang="en-US" dirty="0"/>
              <a:t>Insert Text</a:t>
            </a:r>
          </a:p>
          <a:p>
            <a:pPr lvl="1"/>
            <a:r>
              <a:rPr lang="en-US" dirty="0"/>
              <a:t>Insert Text</a:t>
            </a:r>
          </a:p>
          <a:p>
            <a:pPr lvl="1"/>
            <a:r>
              <a:rPr lang="en-US" dirty="0"/>
              <a:t>Insert Text</a:t>
            </a:r>
          </a:p>
          <a:p>
            <a:pPr lvl="1"/>
            <a:r>
              <a:rPr lang="en-US" dirty="0"/>
              <a:t>Insert Text</a:t>
            </a:r>
          </a:p>
          <a:p>
            <a:pPr lvl="1"/>
            <a:endParaRPr lang="en-US" dirty="0"/>
          </a:p>
        </p:txBody>
      </p:sp>
      <p:sp>
        <p:nvSpPr>
          <p:cNvPr id="6" name="Text Placeholder 9">
            <a:extLst>
              <a:ext uri="{FF2B5EF4-FFF2-40B4-BE49-F238E27FC236}">
                <a16:creationId xmlns:a16="http://schemas.microsoft.com/office/drawing/2014/main" id="{3E63B722-48AA-150F-2669-02D30F39A2B3}"/>
              </a:ext>
            </a:extLst>
          </p:cNvPr>
          <p:cNvSpPr>
            <a:spLocks noGrp="1"/>
          </p:cNvSpPr>
          <p:nvPr>
            <p:ph type="body" sz="quarter" idx="12" hasCustomPrompt="1"/>
          </p:nvPr>
        </p:nvSpPr>
        <p:spPr>
          <a:xfrm>
            <a:off x="81280" y="941864"/>
            <a:ext cx="4471988" cy="2004536"/>
          </a:xfrm>
        </p:spPr>
        <p:txBody>
          <a:bodyPr>
            <a:noAutofit/>
          </a:bodyPr>
          <a:lstStyle>
            <a:lvl1pPr marL="0" indent="0">
              <a:buNone/>
              <a:defRPr sz="16600" b="1">
                <a:solidFill>
                  <a:schemeClr val="bg1"/>
                </a:solidFill>
                <a:latin typeface="Ubisoft Sans" panose="02000504030000020004" pitchFamily="2" charset="-78"/>
                <a:cs typeface="Ubisoft Sans" panose="02000504030000020004" pitchFamily="2" charset="-78"/>
              </a:defRPr>
            </a:lvl1pPr>
          </a:lstStyle>
          <a:p>
            <a:pPr lvl="0"/>
            <a:r>
              <a:rPr lang="en-US" dirty="0"/>
              <a:t>01</a:t>
            </a:r>
          </a:p>
        </p:txBody>
      </p:sp>
      <p:sp>
        <p:nvSpPr>
          <p:cNvPr id="7" name="Text Placeholder 9">
            <a:extLst>
              <a:ext uri="{FF2B5EF4-FFF2-40B4-BE49-F238E27FC236}">
                <a16:creationId xmlns:a16="http://schemas.microsoft.com/office/drawing/2014/main" id="{032FAD0D-DAA0-19A1-3741-DB9C1532F0D3}"/>
              </a:ext>
            </a:extLst>
          </p:cNvPr>
          <p:cNvSpPr>
            <a:spLocks noGrp="1"/>
          </p:cNvSpPr>
          <p:nvPr>
            <p:ph type="body" sz="quarter" idx="11" hasCustomPrompt="1"/>
          </p:nvPr>
        </p:nvSpPr>
        <p:spPr>
          <a:xfrm>
            <a:off x="209925" y="2866152"/>
            <a:ext cx="4624388" cy="711200"/>
          </a:xfrm>
        </p:spPr>
        <p:txBody>
          <a:bodyPr>
            <a:normAutofit/>
          </a:bodyPr>
          <a:lstStyle>
            <a:lvl1pPr marL="0" indent="0">
              <a:buNone/>
              <a:defRPr sz="3600" b="1">
                <a:solidFill>
                  <a:schemeClr val="bg1"/>
                </a:solidFill>
                <a:latin typeface="Ubisoft Sans" panose="02000504030000020004" pitchFamily="2" charset="-78"/>
                <a:cs typeface="Ubisoft Sans" panose="02000504030000020004" pitchFamily="2" charset="-78"/>
              </a:defRPr>
            </a:lvl1pPr>
          </a:lstStyle>
          <a:p>
            <a:pPr lvl="0"/>
            <a:r>
              <a:rPr lang="en-US" dirty="0"/>
              <a:t>INSERT TITLE</a:t>
            </a:r>
          </a:p>
        </p:txBody>
      </p:sp>
    </p:spTree>
    <p:extLst>
      <p:ext uri="{BB962C8B-B14F-4D97-AF65-F5344CB8AC3E}">
        <p14:creationId xmlns:p14="http://schemas.microsoft.com/office/powerpoint/2010/main" val="5449161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F8284E-C5D2-1521-ADD7-2DE497D7A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301A2F-8F3D-7153-3AD6-EA2C977C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5F3BC38-1F75-78B1-DBA6-444374BFC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DD8FC-B513-4B3B-8040-A7495F431ADC}" type="datetime1">
              <a:rPr lang="en-US" smtClean="0"/>
              <a:t>9/26/2024</a:t>
            </a:fld>
            <a:endParaRPr lang="en-US"/>
          </a:p>
        </p:txBody>
      </p:sp>
      <p:sp>
        <p:nvSpPr>
          <p:cNvPr id="6" name="Slide Number Placeholder 5">
            <a:extLst>
              <a:ext uri="{FF2B5EF4-FFF2-40B4-BE49-F238E27FC236}">
                <a16:creationId xmlns:a16="http://schemas.microsoft.com/office/drawing/2014/main" id="{EE675A73-6016-C6AE-09FE-BD70BEF8169A}"/>
              </a:ext>
            </a:extLst>
          </p:cNvPr>
          <p:cNvSpPr>
            <a:spLocks noGrp="1"/>
          </p:cNvSpPr>
          <p:nvPr>
            <p:ph type="sldNum" sz="quarter" idx="4"/>
          </p:nvPr>
        </p:nvSpPr>
        <p:spPr>
          <a:xfrm>
            <a:off x="5834380" y="6492875"/>
            <a:ext cx="523240" cy="365125"/>
          </a:xfrm>
          <a:prstGeom prst="rect">
            <a:avLst/>
          </a:prstGeom>
        </p:spPr>
        <p:txBody>
          <a:bodyPr vert="horz" lIns="91440" tIns="45720" rIns="91440" bIns="45720" rtlCol="0" anchor="ctr"/>
          <a:lstStyle>
            <a:lvl1pPr algn="ctr">
              <a:defRPr sz="1200">
                <a:solidFill>
                  <a:schemeClr val="tx1"/>
                </a:solidFill>
              </a:defRPr>
            </a:lvl1pPr>
          </a:lstStyle>
          <a:p>
            <a:fld id="{5B67AF12-DD15-4D82-B236-8BD44738918E}" type="slidenum">
              <a:rPr lang="en-US" smtClean="0"/>
              <a:pPr/>
              <a:t>‹#›</a:t>
            </a:fld>
            <a:endParaRPr lang="en-US" dirty="0"/>
          </a:p>
        </p:txBody>
      </p:sp>
    </p:spTree>
    <p:extLst>
      <p:ext uri="{BB962C8B-B14F-4D97-AF65-F5344CB8AC3E}">
        <p14:creationId xmlns:p14="http://schemas.microsoft.com/office/powerpoint/2010/main" val="2987249340"/>
      </p:ext>
    </p:extLst>
  </p:cSld>
  <p:clrMap bg1="lt1" tx1="dk1" bg2="lt2" tx2="dk2" accent1="accent1" accent2="accent2" accent3="accent3" accent4="accent4" accent5="accent5" accent6="accent6" hlink="hlink" folHlink="folHlink"/>
  <p:sldLayoutIdLst>
    <p:sldLayoutId id="2147483685" r:id="rId1"/>
    <p:sldLayoutId id="2147483695" r:id="rId2"/>
    <p:sldLayoutId id="2147483694" r:id="rId3"/>
    <p:sldLayoutId id="2147483653" r:id="rId4"/>
    <p:sldLayoutId id="2147483686" r:id="rId5"/>
    <p:sldLayoutId id="2147483683" r:id="rId6"/>
    <p:sldLayoutId id="2147483687" r:id="rId7"/>
    <p:sldLayoutId id="2147483656" r:id="rId8"/>
    <p:sldLayoutId id="2147483658" r:id="rId9"/>
    <p:sldLayoutId id="2147483659" r:id="rId10"/>
    <p:sldLayoutId id="2147483680" r:id="rId11"/>
    <p:sldLayoutId id="2147483668" r:id="rId12"/>
    <p:sldLayoutId id="2147483669" r:id="rId13"/>
    <p:sldLayoutId id="2147483662" r:id="rId14"/>
    <p:sldLayoutId id="2147483660" r:id="rId15"/>
    <p:sldLayoutId id="2147483696" r:id="rId16"/>
    <p:sldLayoutId id="2147483661" r:id="rId17"/>
    <p:sldLayoutId id="2147483697" r:id="rId18"/>
    <p:sldLayoutId id="2147483666" r:id="rId19"/>
    <p:sldLayoutId id="2147483699" r:id="rId20"/>
    <p:sldLayoutId id="2147483665" r:id="rId21"/>
    <p:sldLayoutId id="2147483698" r:id="rId22"/>
    <p:sldLayoutId id="2147483667" r:id="rId23"/>
    <p:sldLayoutId id="2147483681" r:id="rId24"/>
    <p:sldLayoutId id="2147483682" r:id="rId25"/>
    <p:sldLayoutId id="2147483688" r:id="rId26"/>
    <p:sldLayoutId id="2147483689" r:id="rId27"/>
    <p:sldLayoutId id="2147483690" r:id="rId28"/>
    <p:sldLayoutId id="2147483691" r:id="rId29"/>
    <p:sldLayoutId id="2147483692" r:id="rId30"/>
    <p:sldLayoutId id="2147483693" r:id="rId3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33"/>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3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3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33"/>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0" Type="http://schemas.openxmlformats.org/officeDocument/2006/relationships/image" Target="../media/image62.png"/><Relationship Id="rId4" Type="http://schemas.openxmlformats.org/officeDocument/2006/relationships/image" Target="../media/image54.svg"/><Relationship Id="rId9" Type="http://schemas.openxmlformats.org/officeDocument/2006/relationships/image" Target="../media/image610.png"/></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3.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54.sv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54.sv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67.png"/><Relationship Id="rId12"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6.xml"/><Relationship Id="rId11" Type="http://schemas.openxmlformats.org/officeDocument/2006/relationships/image" Target="../media/image74.png"/><Relationship Id="rId10" Type="http://schemas.openxmlformats.org/officeDocument/2006/relationships/image" Target="../media/image73.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7.png"/><Relationship Id="rId7"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78.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370.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04.jpeg"/></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sv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svg"/></Relationships>
</file>

<file path=ppt/slides/_rels/slide3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11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80.png"/><Relationship Id="rId7" Type="http://schemas.openxmlformats.org/officeDocument/2006/relationships/image" Target="../media/image491.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51.png"/><Relationship Id="rId5" Type="http://schemas.openxmlformats.org/officeDocument/2006/relationships/image" Target="../media/image441.png"/><Relationship Id="rId4" Type="http://schemas.openxmlformats.org/officeDocument/2006/relationships/image" Target="../media/image430.png"/></Relationships>
</file>

<file path=ppt/slides/_rels/slide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90.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art, design&#10;&#10;Description automatically generated">
            <a:extLst>
              <a:ext uri="{FF2B5EF4-FFF2-40B4-BE49-F238E27FC236}">
                <a16:creationId xmlns:a16="http://schemas.microsoft.com/office/drawing/2014/main" id="{5E61F1AB-5DFF-8DEE-2CB9-05D82C256D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flipV="1">
            <a:off x="9055099" y="0"/>
            <a:ext cx="3136901" cy="5281027"/>
          </a:xfrm>
          <a:prstGeom prst="rect">
            <a:avLst/>
          </a:prstGeom>
        </p:spPr>
      </p:pic>
      <p:pic>
        <p:nvPicPr>
          <p:cNvPr id="7" name="Picture 6" descr="A picture containing screenshot, art, design&#10;&#10;Description automatically generated">
            <a:extLst>
              <a:ext uri="{FF2B5EF4-FFF2-40B4-BE49-F238E27FC236}">
                <a16:creationId xmlns:a16="http://schemas.microsoft.com/office/drawing/2014/main" id="{7EE08B41-86A1-850E-5596-5B84CDACD4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578894"/>
            <a:ext cx="3136901" cy="5281027"/>
          </a:xfrm>
          <a:prstGeom prst="rect">
            <a:avLst/>
          </a:prstGeom>
        </p:spPr>
      </p:pic>
      <p:pic>
        <p:nvPicPr>
          <p:cNvPr id="8" name="Picture 7" descr="A picture containing creativity, art&#10;&#10;Description automatically generated">
            <a:extLst>
              <a:ext uri="{FF2B5EF4-FFF2-40B4-BE49-F238E27FC236}">
                <a16:creationId xmlns:a16="http://schemas.microsoft.com/office/drawing/2014/main" id="{A26E7C7E-20D8-F0EA-548B-A67464B1AF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51741" y="-2"/>
            <a:ext cx="940259" cy="5731719"/>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2E998403-738C-043C-D4BC-BBA3DFAE6B2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flipV="1">
            <a:off x="-1011" y="1132367"/>
            <a:ext cx="940259" cy="5731719"/>
          </a:xfrm>
          <a:prstGeom prst="rect">
            <a:avLst/>
          </a:prstGeom>
        </p:spPr>
      </p:pic>
      <p:grpSp>
        <p:nvGrpSpPr>
          <p:cNvPr id="16" name="Group 15">
            <a:extLst>
              <a:ext uri="{FF2B5EF4-FFF2-40B4-BE49-F238E27FC236}">
                <a16:creationId xmlns:a16="http://schemas.microsoft.com/office/drawing/2014/main" id="{6B2E32C8-3F1E-B529-9499-E979C0D499E5}"/>
              </a:ext>
            </a:extLst>
          </p:cNvPr>
          <p:cNvGrpSpPr/>
          <p:nvPr/>
        </p:nvGrpSpPr>
        <p:grpSpPr>
          <a:xfrm>
            <a:off x="-2024" y="2816708"/>
            <a:ext cx="1920240" cy="4049460"/>
            <a:chOff x="-2024" y="2816708"/>
            <a:chExt cx="1920240" cy="4049460"/>
          </a:xfrm>
        </p:grpSpPr>
        <p:pic>
          <p:nvPicPr>
            <p:cNvPr id="12" name="Picture 11" descr="A picture containing creativity, art&#10;&#10;Description automatically generated">
              <a:extLst>
                <a:ext uri="{FF2B5EF4-FFF2-40B4-BE49-F238E27FC236}">
                  <a16:creationId xmlns:a16="http://schemas.microsoft.com/office/drawing/2014/main" id="{9EA54D90-44C9-3D79-2391-CDDBA86B77FF}"/>
                </a:ext>
              </a:extLst>
            </p:cNvPr>
            <p:cNvPicPr>
              <a:picLocks noChangeAspect="1"/>
            </p:cNvPicPr>
            <p:nvPr userDrawn="1"/>
          </p:nvPicPr>
          <p:blipFill rotWithShape="1">
            <a:blip r:embed="rId5" cstate="screen">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024" y="2816708"/>
              <a:ext cx="1920240" cy="4041291"/>
            </a:xfrm>
            <a:prstGeom prst="rect">
              <a:avLst/>
            </a:prstGeom>
            <a:effectLst>
              <a:glow rad="76200">
                <a:schemeClr val="accent1">
                  <a:alpha val="20000"/>
                </a:schemeClr>
              </a:glow>
            </a:effectLst>
          </p:spPr>
        </p:pic>
        <p:pic>
          <p:nvPicPr>
            <p:cNvPr id="13" name="Picture 12" descr="A picture containing creativity, art&#10;&#10;Description automatically generated">
              <a:extLst>
                <a:ext uri="{FF2B5EF4-FFF2-40B4-BE49-F238E27FC236}">
                  <a16:creationId xmlns:a16="http://schemas.microsoft.com/office/drawing/2014/main" id="{183AA947-D04F-5E39-6836-362B82C53E3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flipV="1">
              <a:off x="-2022" y="2891613"/>
              <a:ext cx="1882539" cy="3974555"/>
            </a:xfrm>
            <a:prstGeom prst="rect">
              <a:avLst/>
            </a:prstGeom>
          </p:spPr>
        </p:pic>
      </p:grpSp>
      <p:grpSp>
        <p:nvGrpSpPr>
          <p:cNvPr id="17" name="Group 16">
            <a:extLst>
              <a:ext uri="{FF2B5EF4-FFF2-40B4-BE49-F238E27FC236}">
                <a16:creationId xmlns:a16="http://schemas.microsoft.com/office/drawing/2014/main" id="{6F81FF2C-9890-AFEB-96C7-4C76210FF5C7}"/>
              </a:ext>
            </a:extLst>
          </p:cNvPr>
          <p:cNvGrpSpPr/>
          <p:nvPr/>
        </p:nvGrpSpPr>
        <p:grpSpPr>
          <a:xfrm>
            <a:off x="10271306" y="0"/>
            <a:ext cx="1920694" cy="4041291"/>
            <a:chOff x="10271306" y="0"/>
            <a:chExt cx="1920694" cy="4041291"/>
          </a:xfrm>
        </p:grpSpPr>
        <p:pic>
          <p:nvPicPr>
            <p:cNvPr id="9" name="Picture 8" descr="A picture containing creativity, art&#10;&#10;Description automatically generated">
              <a:extLst>
                <a:ext uri="{FF2B5EF4-FFF2-40B4-BE49-F238E27FC236}">
                  <a16:creationId xmlns:a16="http://schemas.microsoft.com/office/drawing/2014/main" id="{1E5A0BF9-61A5-DDD9-C191-DD7434BA01EC}"/>
                </a:ext>
              </a:extLst>
            </p:cNvPr>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flipH="1">
              <a:off x="10271306" y="0"/>
              <a:ext cx="1920240" cy="4041291"/>
            </a:xfrm>
            <a:prstGeom prst="rect">
              <a:avLst/>
            </a:prstGeom>
            <a:effectLst>
              <a:glow rad="76200">
                <a:schemeClr val="accent1">
                  <a:alpha val="20000"/>
                </a:schemeClr>
              </a:glow>
            </a:effectLst>
          </p:spPr>
        </p:pic>
        <p:pic>
          <p:nvPicPr>
            <p:cNvPr id="14" name="Picture 13" descr="A picture containing creativity, art&#10;&#10;Description automatically generated">
              <a:extLst>
                <a:ext uri="{FF2B5EF4-FFF2-40B4-BE49-F238E27FC236}">
                  <a16:creationId xmlns:a16="http://schemas.microsoft.com/office/drawing/2014/main" id="{C8DE5347-EE47-77B4-1E65-3F4EC232FA8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10309461" y="0"/>
              <a:ext cx="1882539" cy="3980640"/>
            </a:xfrm>
            <a:prstGeom prst="rect">
              <a:avLst/>
            </a:prstGeom>
          </p:spPr>
        </p:pic>
      </p:grpSp>
      <p:pic>
        <p:nvPicPr>
          <p:cNvPr id="15" name="Picture 14">
            <a:extLst>
              <a:ext uri="{FF2B5EF4-FFF2-40B4-BE49-F238E27FC236}">
                <a16:creationId xmlns:a16="http://schemas.microsoft.com/office/drawing/2014/main" id="{DC6493E7-9303-B4D6-ED78-7FA02FCD9B27}"/>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2344389" y="695325"/>
            <a:ext cx="7503222" cy="4257675"/>
          </a:xfrm>
          <a:prstGeom prst="rect">
            <a:avLst/>
          </a:prstGeom>
        </p:spPr>
      </p:pic>
      <p:sp>
        <p:nvSpPr>
          <p:cNvPr id="2" name="TextBox 1">
            <a:extLst>
              <a:ext uri="{FF2B5EF4-FFF2-40B4-BE49-F238E27FC236}">
                <a16:creationId xmlns:a16="http://schemas.microsoft.com/office/drawing/2014/main" id="{67C02047-B407-580B-8BD8-D3F59B44EDB3}"/>
              </a:ext>
            </a:extLst>
          </p:cNvPr>
          <p:cNvSpPr txBox="1"/>
          <p:nvPr/>
        </p:nvSpPr>
        <p:spPr>
          <a:xfrm>
            <a:off x="-2024" y="4982032"/>
            <a:ext cx="12192000" cy="707886"/>
          </a:xfrm>
          <a:prstGeom prst="rect">
            <a:avLst/>
          </a:prstGeom>
          <a:noFill/>
        </p:spPr>
        <p:txBody>
          <a:bodyPr wrap="square" rtlCol="0">
            <a:spAutoFit/>
          </a:bodyPr>
          <a:lstStyle/>
          <a:p>
            <a:pPr algn="ctr"/>
            <a:r>
              <a:rPr lang="en-US" sz="4000" b="1" dirty="0">
                <a:latin typeface="Ubisoft Sans" panose="02000504030000020004" pitchFamily="2" charset="-78"/>
                <a:cs typeface="Ubisoft Sans" panose="02000504030000020004" pitchFamily="2" charset="-78"/>
              </a:rPr>
              <a:t>INTRODUCTION TO FLUID SIMULATIONS</a:t>
            </a:r>
          </a:p>
        </p:txBody>
      </p:sp>
      <p:pic>
        <p:nvPicPr>
          <p:cNvPr id="4" name="Picture 3">
            <a:extLst>
              <a:ext uri="{FF2B5EF4-FFF2-40B4-BE49-F238E27FC236}">
                <a16:creationId xmlns:a16="http://schemas.microsoft.com/office/drawing/2014/main" id="{933236E2-A6E6-8CD1-7CEE-DA669FB4F70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2034" r="-2067" b="-488"/>
          <a:stretch/>
        </p:blipFill>
        <p:spPr>
          <a:xfrm>
            <a:off x="3175055" y="1200150"/>
            <a:ext cx="4623661" cy="3457574"/>
          </a:xfrm>
          <a:prstGeom prst="rect">
            <a:avLst/>
          </a:prstGeom>
        </p:spPr>
      </p:pic>
      <p:pic>
        <p:nvPicPr>
          <p:cNvPr id="5" name="Picture 4">
            <a:extLst>
              <a:ext uri="{FF2B5EF4-FFF2-40B4-BE49-F238E27FC236}">
                <a16:creationId xmlns:a16="http://schemas.microsoft.com/office/drawing/2014/main" id="{303CCBC9-9496-BE3F-F1AC-8BFC3B849888}"/>
              </a:ext>
            </a:extLst>
          </p:cNvPr>
          <p:cNvPicPr>
            <a:picLocks noChangeAspect="1"/>
          </p:cNvPicPr>
          <p:nvPr/>
        </p:nvPicPr>
        <p:blipFill>
          <a:blip r:embed="rId11" cstate="screen">
            <a:extLst>
              <a:ext uri="{28A0092B-C50C-407E-A947-70E740481C1C}">
                <a14:useLocalDpi xmlns:a14="http://schemas.microsoft.com/office/drawing/2010/main" val="0"/>
              </a:ext>
            </a:extLst>
          </a:blip>
          <a:srcRect/>
          <a:stretch/>
        </p:blipFill>
        <p:spPr>
          <a:xfrm>
            <a:off x="5153311" y="1934669"/>
            <a:ext cx="1886303" cy="2045971"/>
          </a:xfrm>
          <a:prstGeom prst="rect">
            <a:avLst/>
          </a:prstGeom>
        </p:spPr>
      </p:pic>
      <p:pic>
        <p:nvPicPr>
          <p:cNvPr id="3" name="Picture 2" descr="A picture containing computer, sitting, monitor, screen&#10;&#10;Description automatically generated">
            <a:extLst>
              <a:ext uri="{FF2B5EF4-FFF2-40B4-BE49-F238E27FC236}">
                <a16:creationId xmlns:a16="http://schemas.microsoft.com/office/drawing/2014/main" id="{962C1E99-AB4D-CA6B-C957-8423A173BF41}"/>
              </a:ext>
            </a:extLst>
          </p:cNvPr>
          <p:cNvPicPr/>
          <p:nvPr/>
        </p:nvPicPr>
        <p:blipFill>
          <a:blip r:embed="rId12">
            <a:extLst>
              <a:ext uri="{28A0092B-C50C-407E-A947-70E740481C1C}">
                <a14:useLocalDpi xmlns:a14="http://schemas.microsoft.com/office/drawing/2010/main"/>
              </a:ext>
            </a:extLst>
          </a:blip>
          <a:stretch>
            <a:fillRect/>
          </a:stretch>
        </p:blipFill>
        <p:spPr>
          <a:xfrm>
            <a:off x="2991855" y="5968573"/>
            <a:ext cx="5892165" cy="839414"/>
          </a:xfrm>
          <a:prstGeom prst="rect">
            <a:avLst/>
          </a:prstGeom>
        </p:spPr>
      </p:pic>
      <p:sp>
        <p:nvSpPr>
          <p:cNvPr id="10" name="TextBox 9">
            <a:extLst>
              <a:ext uri="{FF2B5EF4-FFF2-40B4-BE49-F238E27FC236}">
                <a16:creationId xmlns:a16="http://schemas.microsoft.com/office/drawing/2014/main" id="{FFE6B0DA-1192-1DF4-6348-01D051FAE794}"/>
              </a:ext>
            </a:extLst>
          </p:cNvPr>
          <p:cNvSpPr txBox="1"/>
          <p:nvPr/>
        </p:nvSpPr>
        <p:spPr>
          <a:xfrm>
            <a:off x="152465" y="5639285"/>
            <a:ext cx="12192000" cy="523220"/>
          </a:xfrm>
          <a:prstGeom prst="rect">
            <a:avLst/>
          </a:prstGeom>
          <a:noFill/>
        </p:spPr>
        <p:txBody>
          <a:bodyPr wrap="square" rtlCol="0">
            <a:spAutoFit/>
          </a:bodyPr>
          <a:lstStyle/>
          <a:p>
            <a:pPr algn="ctr"/>
            <a:r>
              <a:rPr lang="en-US" sz="2800" b="1">
                <a:latin typeface="Ubisoft Sans" panose="02000504030000020004" pitchFamily="2" charset="-78"/>
                <a:cs typeface="Ubisoft Sans" panose="02000504030000020004" pitchFamily="2" charset="-78"/>
              </a:rPr>
              <a:t>SVEN JANUSCH</a:t>
            </a:r>
            <a:endParaRPr lang="en-US" sz="2800" b="1"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11801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1000"/>
                                        <p:tgtEl>
                                          <p:spTgt spid="17"/>
                                        </p:tgtEl>
                                      </p:cBhvr>
                                    </p:animEffect>
                                  </p:childTnLst>
                                </p:cTn>
                              </p:par>
                              <p:par>
                                <p:cTn id="13" presetID="2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1000"/>
                                        <p:tgtEl>
                                          <p:spTgt spid="16"/>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par>
                                <p:cTn id="33" presetID="10" presetClass="entr" presetSubtype="0"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AE384498-87BC-82B5-CD5C-AF8EB8BEA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40" y="2788927"/>
            <a:ext cx="4795390" cy="2640661"/>
          </a:xfrm>
          <a:prstGeom prst="rect">
            <a:avLst/>
          </a:prstGeom>
        </p:spPr>
      </p:pic>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757004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The Divergence is a </a:t>
                </a:r>
                <a:r>
                  <a:rPr lang="en-US" sz="2200">
                    <a:latin typeface="Ubisoft Sans" panose="02000504030000020004" pitchFamily="2" charset="-78"/>
                    <a:cs typeface="Ubisoft Sans" panose="02000504030000020004" pitchFamily="2" charset="-78"/>
                  </a:rPr>
                  <a:t>scalar field </a:t>
                </a:r>
                <a:r>
                  <a:rPr lang="en-US" sz="2200" dirty="0">
                    <a:latin typeface="Ubisoft Sans" panose="02000504030000020004" pitchFamily="2" charset="-78"/>
                    <a:cs typeface="Ubisoft Sans" panose="02000504030000020004" pitchFamily="2" charset="-78"/>
                  </a:rPr>
                  <a:t>of a vector field </a:t>
                </a:r>
                <a14:m>
                  <m:oMath xmlns:m="http://schemas.openxmlformats.org/officeDocument/2006/math">
                    <m:acc>
                      <m:accPr>
                        <m:chr m:val="⃗"/>
                        <m:ctrlPr>
                          <a:rPr lang="en-US" sz="2200" i="1" dirty="0">
                            <a:latin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cs typeface="Ubisoft Sans" panose="02000504030000020004" pitchFamily="2" charset="-78"/>
                          </a:rPr>
                          <m:t>𝑉</m:t>
                        </m:r>
                      </m:e>
                    </m:acc>
                  </m:oMath>
                </a14:m>
                <a:r>
                  <a:rPr lang="en-US" sz="2200" dirty="0">
                    <a:latin typeface="Ubisoft Sans" panose="02000504030000020004" pitchFamily="2" charset="-78"/>
                    <a:cs typeface="Ubisoft Sans" panose="02000504030000020004" pitchFamily="2" charset="-78"/>
                  </a:rPr>
                  <a:t>(</a:t>
                </a:r>
                <a14:m>
                  <m:oMath xmlns:m="http://schemas.openxmlformats.org/officeDocument/2006/math">
                    <m:acc>
                      <m:accPr>
                        <m:chr m:val="⃗"/>
                        <m:ctrlPr>
                          <a:rPr lang="en-US" sz="2200" i="1" dirty="0" smtClean="0">
                            <a:latin typeface="Cambria Math" panose="02040503050406030204" pitchFamily="18" charset="0"/>
                            <a:cs typeface="Ubisoft Sans" panose="02000504030000020004" pitchFamily="2" charset="-78"/>
                          </a:rPr>
                        </m:ctrlPr>
                      </m:accPr>
                      <m:e>
                        <m:r>
                          <m:rPr>
                            <m:nor/>
                          </m:rPr>
                          <a:rPr lang="en-US" sz="2200" dirty="0">
                            <a:latin typeface="Ubisoft Sans" panose="02000504030000020004" pitchFamily="2" charset="-78"/>
                            <a:cs typeface="Ubisoft Sans" panose="02000504030000020004" pitchFamily="2" charset="-78"/>
                          </a:rPr>
                          <m:t>𝑟</m:t>
                        </m:r>
                      </m:e>
                    </m:acc>
                  </m:oMath>
                </a14:m>
                <a:r>
                  <a:rPr lang="en-US" sz="2200" dirty="0">
                    <a:latin typeface="Ubisoft Sans" panose="02000504030000020004" pitchFamily="2" charset="-78"/>
                    <a:cs typeface="Ubisoft Sans" panose="02000504030000020004" pitchFamily="2" charset="-78"/>
                  </a:rPr>
                  <a:t>) </a:t>
                </a:r>
              </a:p>
              <a:p>
                <a:pPr marL="0" indent="0">
                  <a:buNone/>
                </a:pPr>
                <a:r>
                  <a:rPr lang="en-US" sz="2200" dirty="0">
                    <a:latin typeface="Ubisoft Sans" panose="02000504030000020004" pitchFamily="2" charset="-78"/>
                    <a:cs typeface="Ubisoft Sans" panose="02000504030000020004" pitchFamily="2" charset="-78"/>
                  </a:rPr>
                  <a:t>Giving the quantity of the vector field's source at each point</a:t>
                </a:r>
              </a:p>
              <a:p>
                <a:pPr marL="0" indent="0">
                  <a:buNone/>
                </a:pPr>
                <a:endParaRPr lang="en-US" sz="2200" dirty="0">
                  <a:latin typeface="Ubisoft Sans" panose="02000504030000020004" pitchFamily="2" charset="-78"/>
                  <a:cs typeface="Ubisoft Sans" panose="02000504030000020004" pitchFamily="2" charset="-78"/>
                </a:endParaRPr>
              </a:p>
              <a:p>
                <a:pPr>
                  <a:buBlip>
                    <a:blip r:embed="rId4"/>
                  </a:buBlip>
                </a:pPr>
                <a:endParaRPr lang="en-US" sz="2200" dirty="0">
                  <a:latin typeface="Ubisoft Sans" panose="02000504030000020004" pitchFamily="2" charset="-78"/>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554480"/>
                <a:ext cx="7570041" cy="4351338"/>
              </a:xfrm>
              <a:prstGeom prst="rect">
                <a:avLst/>
              </a:prstGeom>
              <a:blipFill>
                <a:blip r:embed="rId5"/>
                <a:stretch>
                  <a:fillRect l="-1047" t="-980" r="-96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p:txBody>
          <a:bodyPr/>
          <a:lstStyle/>
          <a:p>
            <a:fld id="{5B67AF12-DD15-4D82-B236-8BD44738918E}" type="slidenum">
              <a:rPr lang="en-US" smtClean="0"/>
              <a:pPr/>
              <a:t>10</a:t>
            </a:fld>
            <a:endParaRPr lang="en-US" dirty="0"/>
          </a:p>
        </p:txBody>
      </p:sp>
      <p:sp>
        <p:nvSpPr>
          <p:cNvPr id="8" name="TextBox 7">
            <a:extLst>
              <a:ext uri="{FF2B5EF4-FFF2-40B4-BE49-F238E27FC236}">
                <a16:creationId xmlns:a16="http://schemas.microsoft.com/office/drawing/2014/main" id="{B52E4BC3-BF91-5C34-0FBF-403CC5E08754}"/>
              </a:ext>
            </a:extLst>
          </p:cNvPr>
          <p:cNvSpPr txBox="1"/>
          <p:nvPr/>
        </p:nvSpPr>
        <p:spPr>
          <a:xfrm>
            <a:off x="4815854" y="4789515"/>
            <a:ext cx="396985" cy="251128"/>
          </a:xfrm>
          <a:prstGeom prst="rect">
            <a:avLst/>
          </a:prstGeom>
          <a:noFill/>
        </p:spPr>
        <p:txBody>
          <a:bodyPr wrap="square">
            <a:spAutoFit/>
          </a:bodyPr>
          <a:lstStyle/>
          <a:p>
            <a:r>
              <a:rPr lang="en-US" sz="1000" dirty="0"/>
              <a:t>[3]</a:t>
            </a:r>
          </a:p>
        </p:txBody>
      </p:sp>
      <p:sp>
        <p:nvSpPr>
          <p:cNvPr id="13" name="Title 3">
            <a:extLst>
              <a:ext uri="{FF2B5EF4-FFF2-40B4-BE49-F238E27FC236}">
                <a16:creationId xmlns:a16="http://schemas.microsoft.com/office/drawing/2014/main" id="{6833E986-8440-CD91-2344-0769343BAAA6}"/>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DIVERGENCE</a:t>
            </a:r>
            <a:endParaRPr lang="en-US" sz="5400" b="1" spc="300" dirty="0">
              <a:solidFill>
                <a:srgbClr val="005476"/>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7956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19908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The Divergence is a scalar Field of a vector field </a:t>
                </a:r>
                <a14:m>
                  <m:oMath xmlns:m="http://schemas.openxmlformats.org/officeDocument/2006/math">
                    <m:acc>
                      <m:accPr>
                        <m:chr m:val="⃗"/>
                        <m:ctrlPr>
                          <a:rPr lang="en-US" sz="2200" i="1" dirty="0">
                            <a:latin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cs typeface="Ubisoft Sans" panose="02000504030000020004" pitchFamily="2" charset="-78"/>
                          </a:rPr>
                          <m:t>𝑉</m:t>
                        </m:r>
                      </m:e>
                    </m:acc>
                  </m:oMath>
                </a14:m>
                <a:r>
                  <a:rPr lang="en-US" sz="2200" dirty="0">
                    <a:latin typeface="Ubisoft Sans" panose="02000504030000020004" pitchFamily="2" charset="-78"/>
                    <a:cs typeface="Ubisoft Sans" panose="02000504030000020004" pitchFamily="2" charset="-78"/>
                  </a:rPr>
                  <a:t>(</a:t>
                </a:r>
                <a14:m>
                  <m:oMath xmlns:m="http://schemas.openxmlformats.org/officeDocument/2006/math">
                    <m:acc>
                      <m:accPr>
                        <m:chr m:val="⃗"/>
                        <m:ctrlPr>
                          <a:rPr lang="en-US" sz="2200" i="1" dirty="0" smtClean="0">
                            <a:latin typeface="Cambria Math" panose="02040503050406030204" pitchFamily="18" charset="0"/>
                            <a:cs typeface="Ubisoft Sans" panose="02000504030000020004" pitchFamily="2" charset="-78"/>
                          </a:rPr>
                        </m:ctrlPr>
                      </m:accPr>
                      <m:e>
                        <m:r>
                          <m:rPr>
                            <m:nor/>
                          </m:rPr>
                          <a:rPr lang="en-US" sz="2200" dirty="0">
                            <a:latin typeface="Ubisoft Sans" panose="02000504030000020004" pitchFamily="2" charset="-78"/>
                            <a:cs typeface="Ubisoft Sans" panose="02000504030000020004" pitchFamily="2" charset="-78"/>
                          </a:rPr>
                          <m:t>𝑟</m:t>
                        </m:r>
                      </m:e>
                    </m:acc>
                  </m:oMath>
                </a14:m>
                <a:r>
                  <a:rPr lang="en-US" sz="2200" dirty="0">
                    <a:latin typeface="Ubisoft Sans" panose="02000504030000020004" pitchFamily="2" charset="-78"/>
                    <a:cs typeface="Ubisoft Sans" panose="02000504030000020004" pitchFamily="2" charset="-78"/>
                  </a:rPr>
                  <a:t>) </a:t>
                </a:r>
              </a:p>
              <a:p>
                <a:pPr marL="0" indent="0">
                  <a:buNone/>
                </a:pPr>
                <a:r>
                  <a:rPr lang="en-US" sz="2200" dirty="0">
                    <a:latin typeface="Ubisoft Sans" panose="02000504030000020004" pitchFamily="2" charset="-78"/>
                    <a:cs typeface="Ubisoft Sans" panose="02000504030000020004" pitchFamily="2" charset="-78"/>
                  </a:rPr>
                  <a:t>Giving the quantity of the vector field's source at each point</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Divergence in Cartesian coordinates</a:t>
                </a:r>
              </a:p>
              <a:p>
                <a:pPr marL="0" indent="0">
                  <a:buNone/>
                </a:pPr>
                <a:r>
                  <a:rPr lang="en-US" sz="2200" dirty="0">
                    <a:latin typeface="Cambria Math" panose="02040503050406030204" pitchFamily="18" charset="0"/>
                    <a:ea typeface="Cambria Math" panose="02040503050406030204" pitchFamily="18" charset="0"/>
                    <a:cs typeface="Ubisoft Sans" panose="02000504030000020004" pitchFamily="2" charset="-78"/>
                  </a:rPr>
                  <a:t>     d</a:t>
                </a:r>
                <a14:m>
                  <m:oMath xmlns:m="http://schemas.openxmlformats.org/officeDocument/2006/math">
                    <m:r>
                      <m:rPr>
                        <m:sty m:val="p"/>
                      </m:rPr>
                      <a:rPr lang="de-DE" sz="2200" b="0" i="0" dirty="0" smtClean="0">
                        <a:latin typeface="Cambria Math" panose="02040503050406030204" pitchFamily="18" charset="0"/>
                        <a:ea typeface="Cambria Math" panose="02040503050406030204" pitchFamily="18" charset="0"/>
                        <a:cs typeface="Ubisoft Sans" panose="02000504030000020004" pitchFamily="2" charset="-78"/>
                      </a:rPr>
                      <m:t>iv</m:t>
                    </m:r>
                    <m:r>
                      <a:rPr lang="de-DE" sz="2200" b="0" i="0" dirty="0" smtClean="0">
                        <a:latin typeface="Cambria Math" panose="02040503050406030204" pitchFamily="18" charset="0"/>
                        <a:ea typeface="Cambria Math" panose="02040503050406030204" pitchFamily="18" charset="0"/>
                        <a:cs typeface="Ubisoft Sans" panose="02000504030000020004" pitchFamily="2" charset="-78"/>
                      </a:rPr>
                      <m:t> </m:t>
                    </m:r>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ea typeface="Cambria Math" panose="02040503050406030204" pitchFamily="18" charset="0"/>
                            <a:cs typeface="Ubisoft Sans" panose="02000504030000020004" pitchFamily="2" charset="-78"/>
                          </a:rPr>
                          <m:t>𝑉</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smtClean="0">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sSub>
                          <m:sSubPr>
                            <m:ctrlP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ctrlPr>
                          </m:sSubPr>
                          <m:e>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V</m:t>
                            </m:r>
                          </m:e>
                          <m:sub>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𝑥</m:t>
                            </m:r>
                          </m:sub>
                        </m:sSub>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b="0" i="1" smtClean="0">
                            <a:latin typeface="Cambria Math" panose="02040503050406030204" pitchFamily="18" charset="0"/>
                            <a:ea typeface="Cambria Math" panose="02040503050406030204" pitchFamily="18" charset="0"/>
                            <a:cs typeface="Ubisoft Sans" panose="02000504030000020004" pitchFamily="2" charset="-78"/>
                          </a:rPr>
                          <m:t>𝑥</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sSub>
                          <m:sSubPr>
                            <m:ctrlPr>
                              <a:rPr lang="de-DE" sz="2200" i="1" dirty="0">
                                <a:latin typeface="Cambria Math" panose="02040503050406030204" pitchFamily="18" charset="0"/>
                                <a:ea typeface="Cambria Math" panose="02040503050406030204" pitchFamily="18" charset="0"/>
                                <a:cs typeface="Ubisoft Sans" panose="02000504030000020004" pitchFamily="2" charset="-78"/>
                              </a:rPr>
                            </m:ctrlPr>
                          </m:sSubPr>
                          <m:e>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V</m:t>
                            </m:r>
                          </m:e>
                          <m:sub>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𝑦</m:t>
                            </m:r>
                          </m:sub>
                        </m:sSub>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𝑦</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sSub>
                          <m:sSubPr>
                            <m:ctrlPr>
                              <a:rPr lang="de-DE" sz="2200" i="1" dirty="0">
                                <a:latin typeface="Cambria Math" panose="02040503050406030204" pitchFamily="18" charset="0"/>
                                <a:ea typeface="Cambria Math" panose="02040503050406030204" pitchFamily="18" charset="0"/>
                                <a:cs typeface="Ubisoft Sans" panose="02000504030000020004" pitchFamily="2" charset="-78"/>
                              </a:rPr>
                            </m:ctrlPr>
                          </m:sSubPr>
                          <m:e>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V</m:t>
                            </m:r>
                          </m:e>
                          <m:sub>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𝑧</m:t>
                            </m:r>
                          </m:sub>
                        </m:sSub>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𝑧</m:t>
                        </m:r>
                      </m:den>
                    </m:f>
                  </m:oMath>
                </a14:m>
                <a:endParaRPr lang="en-US" sz="2200" dirty="0">
                  <a:latin typeface="Cambria Math" panose="02040503050406030204" pitchFamily="18" charset="0"/>
                  <a:ea typeface="Cambria Math" panose="02040503050406030204" pitchFamily="18" charset="0"/>
                  <a:cs typeface="Ubisoft Sans" panose="02000504030000020004" pitchFamily="2" charset="-78"/>
                </a:endParaRPr>
              </a:p>
              <a:p>
                <a:pPr marL="0" indent="0">
                  <a:buNone/>
                </a:pP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Divergence with </a:t>
                </a:r>
                <a:r>
                  <a:rPr lang="en-US" sz="2200" dirty="0" err="1">
                    <a:latin typeface="Ubisoft Sans" panose="02000504030000020004" pitchFamily="2" charset="-78"/>
                    <a:cs typeface="Ubisoft Sans" panose="02000504030000020004" pitchFamily="2" charset="-78"/>
                  </a:rPr>
                  <a:t>Nabla</a:t>
                </a:r>
                <a:r>
                  <a:rPr lang="en-US" sz="2200" dirty="0">
                    <a:latin typeface="Ubisoft Sans" panose="02000504030000020004" pitchFamily="2" charset="-78"/>
                    <a:cs typeface="Ubisoft Sans" panose="02000504030000020004" pitchFamily="2" charset="-78"/>
                  </a:rPr>
                  <a:t> operator notation</a:t>
                </a:r>
              </a:p>
              <a:p>
                <a:pPr marL="0" indent="0">
                  <a:buNone/>
                </a:pPr>
                <a:r>
                  <a:rPr lang="en-US" sz="2200" dirty="0">
                    <a:latin typeface="Ubisoft Sans" panose="02000504030000020004" pitchFamily="2" charset="-78"/>
                    <a:cs typeface="Ubisoft Sans" panose="02000504030000020004" pitchFamily="2" charset="-78"/>
                  </a:rPr>
                  <a:t>     </a:t>
                </a:r>
                <a:r>
                  <a:rPr lang="en-US" sz="2200" dirty="0">
                    <a:latin typeface="Cambria Math" panose="02040503050406030204" pitchFamily="18" charset="0"/>
                    <a:ea typeface="Cambria Math" panose="02040503050406030204" pitchFamily="18" charset="0"/>
                    <a:cs typeface="Ubisoft Sans" panose="02000504030000020004" pitchFamily="2" charset="-78"/>
                  </a:rPr>
                  <a:t>div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ea typeface="Cambria Math" panose="02040503050406030204" pitchFamily="18" charset="0"/>
                            <a:cs typeface="Ubisoft Sans" panose="02000504030000020004" pitchFamily="2" charset="-78"/>
                          </a:rPr>
                          <m:t>𝑉</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 · </a:t>
                </a:r>
                <a14:m>
                  <m:oMath xmlns:m="http://schemas.openxmlformats.org/officeDocument/2006/math">
                    <m:acc>
                      <m:accPr>
                        <m:chr m:val="⃗"/>
                        <m:ctrlPr>
                          <a:rPr lang="en-US" sz="2200" i="1" dirty="0" smtClean="0">
                            <a:latin typeface="Cambria Math" panose="02040503050406030204" pitchFamily="18" charset="0"/>
                            <a:ea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ea typeface="Cambria Math" panose="02040503050406030204" pitchFamily="18" charset="0"/>
                            <a:cs typeface="Ubisoft Sans" panose="02000504030000020004" pitchFamily="2" charset="-78"/>
                          </a:rPr>
                          <m:t>𝑉</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a:latin typeface="Cambria Math" panose="02040503050406030204" pitchFamily="18" charset="0"/>
                            <a:ea typeface="Cambria Math" panose="02040503050406030204" pitchFamily="18" charset="0"/>
                            <a:cs typeface="Ubisoft Sans" panose="02000504030000020004" pitchFamily="2" charset="-78"/>
                          </a:rPr>
                          <m:t>𝑥</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𝑖</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𝑦</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𝑗</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𝑧</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𝑘</m:t>
                        </m:r>
                      </m:e>
                    </m:acc>
                  </m:oMath>
                </a14:m>
                <a:endParaRPr lang="en-US" sz="2200" dirty="0">
                  <a:latin typeface="Cambria Math" panose="02040503050406030204" pitchFamily="18" charset="0"/>
                  <a:ea typeface="Cambria Math" panose="02040503050406030204" pitchFamily="18" charset="0"/>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554480"/>
                <a:ext cx="8199087" cy="4351338"/>
              </a:xfrm>
              <a:prstGeom prst="rect">
                <a:avLst/>
              </a:prstGeom>
              <a:blipFill>
                <a:blip r:embed="rId3"/>
                <a:stretch>
                  <a:fillRect l="-967" t="-98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p:txBody>
          <a:bodyPr/>
          <a:lstStyle/>
          <a:p>
            <a:fld id="{5B67AF12-DD15-4D82-B236-8BD44738918E}" type="slidenum">
              <a:rPr lang="en-US" smtClean="0"/>
              <a:pPr/>
              <a:t>11</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DIVERGENCE</a:t>
            </a:r>
            <a:endParaRPr lang="en-US" sz="5400" b="1" spc="300" dirty="0">
              <a:solidFill>
                <a:srgbClr val="005476"/>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93411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4">
                <a:extLst>
                  <a:ext uri="{FF2B5EF4-FFF2-40B4-BE49-F238E27FC236}">
                    <a16:creationId xmlns:a16="http://schemas.microsoft.com/office/drawing/2014/main" id="{AB50C125-EEE6-7A92-1E80-23D135751E9C}"/>
                  </a:ext>
                </a:extLst>
              </p:cNvPr>
              <p:cNvSpPr txBox="1">
                <a:spLocks/>
              </p:cNvSpPr>
              <p:nvPr/>
            </p:nvSpPr>
            <p:spPr>
              <a:xfrm>
                <a:off x="914400" y="1554480"/>
                <a:ext cx="802010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The dot product of the </a:t>
                </a:r>
                <a:r>
                  <a:rPr lang="en-US" sz="2200" dirty="0" err="1">
                    <a:latin typeface="Ubisoft Sans" panose="02000504030000020004" pitchFamily="2" charset="-78"/>
                    <a:cs typeface="Ubisoft Sans" panose="02000504030000020004" pitchFamily="2" charset="-78"/>
                  </a:rPr>
                  <a:t>nabla</a:t>
                </a:r>
                <a:r>
                  <a:rPr lang="en-US" sz="2200" dirty="0">
                    <a:latin typeface="Ubisoft Sans" panose="02000504030000020004" pitchFamily="2" charset="-78"/>
                    <a:cs typeface="Ubisoft Sans" panose="02000504030000020004" pitchFamily="2" charset="-78"/>
                  </a:rPr>
                  <a:t> operator with itself</a:t>
                </a:r>
              </a:p>
              <a:p>
                <a:pPr marL="0" indent="0">
                  <a:buNone/>
                </a:pPr>
                <a:r>
                  <a:rPr lang="en-US" sz="2200" dirty="0">
                    <a:latin typeface="Cambria Math" panose="02040503050406030204" pitchFamily="18" charset="0"/>
                    <a:ea typeface="Cambria Math" panose="02040503050406030204" pitchFamily="18" charset="0"/>
                    <a:cs typeface="Ubisoft Sans" panose="02000504030000020004" pitchFamily="2" charset="-78"/>
                  </a:rPr>
                  <a:t>Δ = ∇·∇ = </a:t>
                </a:r>
                <a14:m>
                  <m:oMath xmlns:m="http://schemas.openxmlformats.org/officeDocument/2006/math">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oMath>
                </a14:m>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Giving the divergence of the gradient of a scalar function</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Laplace Operator in Cartesian coordinates</a:t>
                </a:r>
              </a:p>
              <a:p>
                <a:pPr marL="0" indent="0">
                  <a:buNone/>
                </a:pPr>
                <a:r>
                  <a:rPr lang="en-US" sz="2200" dirty="0">
                    <a:latin typeface="Cambria Math" panose="02040503050406030204" pitchFamily="18" charset="0"/>
                    <a:ea typeface="Cambria Math" panose="02040503050406030204" pitchFamily="18" charset="0"/>
                    <a:cs typeface="Ubisoft Sans" panose="02000504030000020004" pitchFamily="2" charset="-78"/>
                  </a:rPr>
                  <a:t>    Δ U = </a:t>
                </a:r>
                <a14:m>
                  <m:oMath xmlns:m="http://schemas.openxmlformats.org/officeDocument/2006/math">
                    <m:f>
                      <m:fPr>
                        <m:ctrlPr>
                          <a:rPr lang="en-US" sz="2200" i="1" smtClean="0">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m:rPr>
                            <m:nor/>
                          </m:rPr>
                          <a:rPr lang="de-DE" sz="2200" b="0" i="0" dirty="0" smtClean="0">
                            <a:latin typeface="Cambria Math" panose="02040503050406030204" pitchFamily="18" charset="0"/>
                            <a:ea typeface="Cambria Math" panose="02040503050406030204" pitchFamily="18" charset="0"/>
                            <a:cs typeface="Ubisoft Sans" panose="02000504030000020004" pitchFamily="2" charset="-78"/>
                          </a:rPr>
                          <m:t>U</m:t>
                        </m:r>
                      </m:num>
                      <m:den>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a:rPr lang="de-DE" sz="2200" b="0" i="1" smtClean="0">
                            <a:latin typeface="Cambria Math" panose="02040503050406030204" pitchFamily="18" charset="0"/>
                            <a:ea typeface="Cambria Math" panose="02040503050406030204" pitchFamily="18" charset="0"/>
                            <a:cs typeface="Ubisoft Sans" panose="02000504030000020004" pitchFamily="2" charset="-78"/>
                          </a:rPr>
                          <m:t>𝑥</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U</m:t>
                        </m:r>
                      </m:num>
                      <m:den>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𝑦</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U</m:t>
                        </m:r>
                      </m:num>
                      <m:den>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pt-BR" sz="2200" i="1">
                                <a:latin typeface="Cambria Math" panose="02040503050406030204" pitchFamily="18" charset="0"/>
                                <a:ea typeface="Cambria Math" panose="02040503050406030204" pitchFamily="18" charset="0"/>
                                <a:cs typeface="Ubisoft Sans" panose="02000504030000020004" pitchFamily="2" charset="-78"/>
                              </a:rPr>
                              <m:t>2</m:t>
                            </m:r>
                          </m:sup>
                        </m:sSup>
                        <m:r>
                          <a:rPr lang="de-DE" sz="2200" b="0" i="1" dirty="0" smtClean="0">
                            <a:latin typeface="Cambria Math" panose="02040503050406030204" pitchFamily="18" charset="0"/>
                            <a:ea typeface="Cambria Math" panose="02040503050406030204" pitchFamily="18" charset="0"/>
                            <a:cs typeface="Ubisoft Sans" panose="02000504030000020004" pitchFamily="2" charset="-78"/>
                          </a:rPr>
                          <m:t>𝑧</m:t>
                        </m:r>
                      </m:den>
                    </m:f>
                  </m:oMath>
                </a14:m>
                <a:endParaRPr lang="en-US" sz="2200" dirty="0">
                  <a:latin typeface="Cambria Math" panose="02040503050406030204" pitchFamily="18" charset="0"/>
                  <a:ea typeface="Cambria Math" panose="02040503050406030204" pitchFamily="18" charset="0"/>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p:txBody>
          </p:sp>
        </mc:Choice>
        <mc:Fallback xmlns="">
          <p:sp>
            <p:nvSpPr>
              <p:cNvPr id="3" name="Content Placeholder 4">
                <a:extLst>
                  <a:ext uri="{FF2B5EF4-FFF2-40B4-BE49-F238E27FC236}">
                    <a16:creationId xmlns:a16="http://schemas.microsoft.com/office/drawing/2014/main" id="{AB50C125-EEE6-7A92-1E80-23D135751E9C}"/>
                  </a:ext>
                </a:extLst>
              </p:cNvPr>
              <p:cNvSpPr txBox="1">
                <a:spLocks noRot="1" noChangeAspect="1" noMove="1" noResize="1" noEditPoints="1" noAdjustHandles="1" noChangeArrowheads="1" noChangeShapeType="1" noTextEdit="1"/>
              </p:cNvSpPr>
              <p:nvPr/>
            </p:nvSpPr>
            <p:spPr>
              <a:xfrm>
                <a:off x="914400" y="1554480"/>
                <a:ext cx="8020109" cy="4351338"/>
              </a:xfrm>
              <a:prstGeom prst="rect">
                <a:avLst/>
              </a:prstGeom>
              <a:blipFill>
                <a:blip r:embed="rId3"/>
                <a:stretch>
                  <a:fillRect l="-988" t="-16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86F5F72-4DEF-EC93-9150-B69343846ABA}"/>
              </a:ext>
            </a:extLst>
          </p:cNvPr>
          <p:cNvSpPr>
            <a:spLocks noGrp="1"/>
          </p:cNvSpPr>
          <p:nvPr>
            <p:ph type="sldNum" sz="quarter" idx="4"/>
          </p:nvPr>
        </p:nvSpPr>
        <p:spPr/>
        <p:txBody>
          <a:bodyPr/>
          <a:lstStyle/>
          <a:p>
            <a:fld id="{5B67AF12-DD15-4D82-B236-8BD44738918E}" type="slidenum">
              <a:rPr lang="en-US" smtClean="0"/>
              <a:pPr/>
              <a:t>12</a:t>
            </a:fld>
            <a:endParaRPr lang="en-US" dirty="0"/>
          </a:p>
        </p:txBody>
      </p:sp>
      <p:sp>
        <p:nvSpPr>
          <p:cNvPr id="6" name="Title 3">
            <a:extLst>
              <a:ext uri="{FF2B5EF4-FFF2-40B4-BE49-F238E27FC236}">
                <a16:creationId xmlns:a16="http://schemas.microsoft.com/office/drawing/2014/main" id="{9589C55F-E498-DF16-084B-47B2C5FE3823}"/>
              </a:ext>
            </a:extLst>
          </p:cNvPr>
          <p:cNvSpPr txBox="1">
            <a:spLocks/>
          </p:cNvSpPr>
          <p:nvPr/>
        </p:nvSpPr>
        <p:spPr>
          <a:xfrm>
            <a:off x="1371600" y="457200"/>
            <a:ext cx="802010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LAPLACE </a:t>
            </a:r>
            <a:r>
              <a:rPr lang="en-US" sz="5400" b="1" spc="300" dirty="0">
                <a:solidFill>
                  <a:srgbClr val="005476"/>
                </a:solidFill>
                <a:latin typeface="Ubisoft Sans" panose="02000504030000020004" pitchFamily="2" charset="-78"/>
                <a:cs typeface="Ubisoft Sans" panose="02000504030000020004" pitchFamily="2" charset="-78"/>
              </a:rPr>
              <a:t>OPERATOR</a:t>
            </a:r>
          </a:p>
        </p:txBody>
      </p:sp>
    </p:spTree>
    <p:extLst>
      <p:ext uri="{BB962C8B-B14F-4D97-AF65-F5344CB8AC3E}">
        <p14:creationId xmlns:p14="http://schemas.microsoft.com/office/powerpoint/2010/main" val="215936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38427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Discovered by Jean-Baptiste le </a:t>
            </a:r>
            <a:r>
              <a:rPr lang="en-US" sz="2200" dirty="0" err="1">
                <a:latin typeface="Ubisoft Sans" panose="02000504030000020004" pitchFamily="2" charset="-78"/>
                <a:cs typeface="Ubisoft Sans" panose="02000504030000020004" pitchFamily="2" charset="-78"/>
              </a:rPr>
              <a:t>Rond</a:t>
            </a:r>
            <a:r>
              <a:rPr lang="en-US" sz="2200" dirty="0">
                <a:latin typeface="Ubisoft Sans" panose="02000504030000020004" pitchFamily="2" charset="-78"/>
                <a:cs typeface="Ubisoft Sans" panose="02000504030000020004" pitchFamily="2" charset="-78"/>
              </a:rPr>
              <a:t> d‘Alembert (1717 ~ 1783)</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Can be derived from the Navier Stokes Equation</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u represents the height of water</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t represents the time</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x represents the position</a:t>
            </a:r>
          </a:p>
          <a:p>
            <a:pPr marL="0" indent="0">
              <a:buNone/>
            </a:pPr>
            <a:r>
              <a:rPr lang="en-US" sz="2200" dirty="0">
                <a:latin typeface="Ubisoft Sans" panose="02000504030000020004" pitchFamily="2" charset="-78"/>
                <a:cs typeface="Ubisoft Sans" panose="02000504030000020004" pitchFamily="2" charset="-78"/>
              </a:rPr>
              <a:t>c is constant non-negative real coefficient and</a:t>
            </a: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   represents the speed of the wave</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13</a:t>
            </a:fld>
            <a:endParaRPr lang="en-US" dirty="0"/>
          </a:p>
        </p:txBody>
      </p:sp>
      <p:pic>
        <p:nvPicPr>
          <p:cNvPr id="122" name="Graphic 121">
            <a:extLst>
              <a:ext uri="{FF2B5EF4-FFF2-40B4-BE49-F238E27FC236}">
                <a16:creationId xmlns:a16="http://schemas.microsoft.com/office/drawing/2014/main" id="{7C00F9A3-F83A-7386-112F-AA1834FD98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280" y="2704471"/>
            <a:ext cx="2798820" cy="1119528"/>
          </a:xfrm>
          <a:prstGeom prst="rect">
            <a:avLst/>
          </a:prstGeom>
        </p:spPr>
      </p:pic>
      <p:pic>
        <p:nvPicPr>
          <p:cNvPr id="124" name="Graphic 123">
            <a:extLst>
              <a:ext uri="{FF2B5EF4-FFF2-40B4-BE49-F238E27FC236}">
                <a16:creationId xmlns:a16="http://schemas.microsoft.com/office/drawing/2014/main" id="{09086BDF-EC66-4695-591F-5BB83A528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280" y="2704471"/>
            <a:ext cx="6343992" cy="1181724"/>
          </a:xfrm>
          <a:prstGeom prst="rect">
            <a:avLst/>
          </a:prstGeom>
        </p:spPr>
      </p:pic>
      <p:sp>
        <p:nvSpPr>
          <p:cNvPr id="6" name="Title 3">
            <a:extLst>
              <a:ext uri="{FF2B5EF4-FFF2-40B4-BE49-F238E27FC236}">
                <a16:creationId xmlns:a16="http://schemas.microsoft.com/office/drawing/2014/main" id="{739E424F-C42E-0387-F844-7A60E44DC0FD}"/>
              </a:ext>
            </a:extLst>
          </p:cNvPr>
          <p:cNvSpPr txBox="1">
            <a:spLocks/>
          </p:cNvSpPr>
          <p:nvPr/>
        </p:nvSpPr>
        <p:spPr>
          <a:xfrm>
            <a:off x="1371600" y="457200"/>
            <a:ext cx="8936648"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WAVE </a:t>
            </a:r>
            <a:r>
              <a:rPr lang="en-US" sz="5400" b="1" spc="300" dirty="0">
                <a:solidFill>
                  <a:srgbClr val="005476"/>
                </a:solidFill>
                <a:latin typeface="Ubisoft Sans" panose="02000504030000020004" pitchFamily="2" charset="-78"/>
                <a:cs typeface="Ubisoft Sans" panose="02000504030000020004" pitchFamily="2" charset="-78"/>
              </a:rPr>
              <a:t>EQUATION</a:t>
            </a:r>
          </a:p>
        </p:txBody>
      </p:sp>
    </p:spTree>
    <p:extLst>
      <p:ext uri="{BB962C8B-B14F-4D97-AF65-F5344CB8AC3E}">
        <p14:creationId xmlns:p14="http://schemas.microsoft.com/office/powerpoint/2010/main" val="26325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3842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Discovered by Jean-Baptiste le </a:t>
            </a:r>
            <a:r>
              <a:rPr lang="en-US" sz="2200" dirty="0" err="1">
                <a:latin typeface="Ubisoft Sans" panose="02000504030000020004" pitchFamily="2" charset="-78"/>
                <a:cs typeface="Ubisoft Sans" panose="02000504030000020004" pitchFamily="2" charset="-78"/>
              </a:rPr>
              <a:t>Rond</a:t>
            </a:r>
            <a:r>
              <a:rPr lang="en-US" sz="2200" dirty="0">
                <a:latin typeface="Ubisoft Sans" panose="02000504030000020004" pitchFamily="2" charset="-78"/>
                <a:cs typeface="Ubisoft Sans" panose="02000504030000020004" pitchFamily="2" charset="-78"/>
              </a:rPr>
              <a:t> d'Alembert (1717 ~ 1783)</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Can be derived from the Navier Stokes Equation</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Left side is the second partial derivative of u with respect to time, </a:t>
            </a: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representing the acceleration of the wave</a:t>
            </a:r>
          </a:p>
          <a:p>
            <a:pPr marL="0" indent="0">
              <a:buNone/>
            </a:pPr>
            <a:r>
              <a:rPr lang="en-US" sz="2200" dirty="0">
                <a:latin typeface="Ubisoft Sans" panose="02000504030000020004" pitchFamily="2" charset="-78"/>
                <a:cs typeface="Ubisoft Sans" panose="02000504030000020004" pitchFamily="2" charset="-78"/>
              </a:rPr>
              <a:t>Right side is the second partial derivative of u with respect </a:t>
            </a: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to position, representing the change of curvature of the wave</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p:txBody>
      </p:sp>
      <p:pic>
        <p:nvPicPr>
          <p:cNvPr id="124" name="Graphic 123">
            <a:extLst>
              <a:ext uri="{FF2B5EF4-FFF2-40B4-BE49-F238E27FC236}">
                <a16:creationId xmlns:a16="http://schemas.microsoft.com/office/drawing/2014/main" id="{09086BDF-EC66-4695-591F-5BB83A528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280" y="2704471"/>
            <a:ext cx="6343992" cy="1181724"/>
          </a:xfrm>
          <a:prstGeom prst="rect">
            <a:avLst/>
          </a:prstGeom>
        </p:spPr>
      </p:pic>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14</a:t>
            </a:fld>
            <a:endParaRPr lang="en-US" dirty="0"/>
          </a:p>
        </p:txBody>
      </p:sp>
      <p:sp>
        <p:nvSpPr>
          <p:cNvPr id="6" name="Title 3">
            <a:extLst>
              <a:ext uri="{FF2B5EF4-FFF2-40B4-BE49-F238E27FC236}">
                <a16:creationId xmlns:a16="http://schemas.microsoft.com/office/drawing/2014/main" id="{739E424F-C42E-0387-F844-7A60E44DC0FD}"/>
              </a:ext>
            </a:extLst>
          </p:cNvPr>
          <p:cNvSpPr txBox="1">
            <a:spLocks/>
          </p:cNvSpPr>
          <p:nvPr/>
        </p:nvSpPr>
        <p:spPr>
          <a:xfrm>
            <a:off x="1371600" y="457200"/>
            <a:ext cx="8936648"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WAVE </a:t>
            </a:r>
            <a:r>
              <a:rPr lang="en-US" sz="5400" b="1" spc="300" dirty="0">
                <a:solidFill>
                  <a:srgbClr val="005476"/>
                </a:solidFill>
                <a:latin typeface="Ubisoft Sans" panose="02000504030000020004" pitchFamily="2" charset="-78"/>
                <a:cs typeface="Ubisoft Sans" panose="02000504030000020004" pitchFamily="2" charset="-78"/>
              </a:rPr>
              <a:t>EQUATION</a:t>
            </a:r>
          </a:p>
        </p:txBody>
      </p:sp>
    </p:spTree>
    <p:extLst>
      <p:ext uri="{BB962C8B-B14F-4D97-AF65-F5344CB8AC3E}">
        <p14:creationId xmlns:p14="http://schemas.microsoft.com/office/powerpoint/2010/main" val="8013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3842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Discovered by Jean-Baptiste le </a:t>
            </a:r>
            <a:r>
              <a:rPr lang="en-US" sz="2200" dirty="0" err="1">
                <a:latin typeface="Ubisoft Sans" panose="02000504030000020004" pitchFamily="2" charset="-78"/>
                <a:cs typeface="Ubisoft Sans" panose="02000504030000020004" pitchFamily="2" charset="-78"/>
              </a:rPr>
              <a:t>Rond</a:t>
            </a:r>
            <a:r>
              <a:rPr lang="en-US" sz="2200" dirty="0">
                <a:latin typeface="Ubisoft Sans" panose="02000504030000020004" pitchFamily="2" charset="-78"/>
                <a:cs typeface="Ubisoft Sans" panose="02000504030000020004" pitchFamily="2" charset="-78"/>
              </a:rPr>
              <a:t> d'Alembert (1717 ~ 1783)</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Can be derived from the Navier Stokes Equation</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p:txBody>
      </p:sp>
      <p:pic>
        <p:nvPicPr>
          <p:cNvPr id="124" name="Graphic 123">
            <a:extLst>
              <a:ext uri="{FF2B5EF4-FFF2-40B4-BE49-F238E27FC236}">
                <a16:creationId xmlns:a16="http://schemas.microsoft.com/office/drawing/2014/main" id="{09086BDF-EC66-4695-591F-5BB83A528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280" y="2704471"/>
            <a:ext cx="6343992" cy="1181724"/>
          </a:xfrm>
          <a:prstGeom prst="rect">
            <a:avLst/>
          </a:prstGeom>
        </p:spPr>
      </p:pic>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15</a:t>
            </a:fld>
            <a:endParaRPr lang="en-US" dirty="0"/>
          </a:p>
        </p:txBody>
      </p:sp>
      <p:sp>
        <p:nvSpPr>
          <p:cNvPr id="6" name="Title 3">
            <a:extLst>
              <a:ext uri="{FF2B5EF4-FFF2-40B4-BE49-F238E27FC236}">
                <a16:creationId xmlns:a16="http://schemas.microsoft.com/office/drawing/2014/main" id="{739E424F-C42E-0387-F844-7A60E44DC0FD}"/>
              </a:ext>
            </a:extLst>
          </p:cNvPr>
          <p:cNvSpPr txBox="1">
            <a:spLocks/>
          </p:cNvSpPr>
          <p:nvPr/>
        </p:nvSpPr>
        <p:spPr>
          <a:xfrm>
            <a:off x="1371600" y="457200"/>
            <a:ext cx="8936648"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WAVE </a:t>
            </a:r>
            <a:r>
              <a:rPr lang="en-US" sz="5400" b="1" spc="300" dirty="0">
                <a:solidFill>
                  <a:srgbClr val="005476"/>
                </a:solidFill>
                <a:latin typeface="Ubisoft Sans" panose="02000504030000020004" pitchFamily="2" charset="-78"/>
                <a:cs typeface="Ubisoft Sans" panose="02000504030000020004" pitchFamily="2" charset="-78"/>
              </a:rPr>
              <a:t>EQUATION</a:t>
            </a:r>
          </a:p>
        </p:txBody>
      </p:sp>
      <p:pic>
        <p:nvPicPr>
          <p:cNvPr id="3" name="Picture 2">
            <a:extLst>
              <a:ext uri="{FF2B5EF4-FFF2-40B4-BE49-F238E27FC236}">
                <a16:creationId xmlns:a16="http://schemas.microsoft.com/office/drawing/2014/main" id="{11DFBA35-9430-DA42-D974-12AD82F81854}"/>
              </a:ext>
            </a:extLst>
          </p:cNvPr>
          <p:cNvPicPr>
            <a:picLocks noChangeAspect="1"/>
          </p:cNvPicPr>
          <p:nvPr/>
        </p:nvPicPr>
        <p:blipFill>
          <a:blip r:embed="rId5"/>
          <a:stretch>
            <a:fillRect/>
          </a:stretch>
        </p:blipFill>
        <p:spPr>
          <a:xfrm>
            <a:off x="1069222" y="4146517"/>
            <a:ext cx="6730444" cy="1656097"/>
          </a:xfrm>
          <a:prstGeom prst="rect">
            <a:avLst/>
          </a:prstGeom>
        </p:spPr>
      </p:pic>
      <p:pic>
        <p:nvPicPr>
          <p:cNvPr id="10" name="Picture 9">
            <a:extLst>
              <a:ext uri="{FF2B5EF4-FFF2-40B4-BE49-F238E27FC236}">
                <a16:creationId xmlns:a16="http://schemas.microsoft.com/office/drawing/2014/main" id="{881B541E-4FCC-2F7D-2BF9-8519EACA0C9C}"/>
              </a:ext>
            </a:extLst>
          </p:cNvPr>
          <p:cNvPicPr>
            <a:picLocks noChangeAspect="1"/>
          </p:cNvPicPr>
          <p:nvPr/>
        </p:nvPicPr>
        <p:blipFill>
          <a:blip r:embed="rId6"/>
          <a:stretch>
            <a:fillRect/>
          </a:stretch>
        </p:blipFill>
        <p:spPr>
          <a:xfrm>
            <a:off x="1069848" y="4150317"/>
            <a:ext cx="6730444" cy="1656097"/>
          </a:xfrm>
          <a:prstGeom prst="rect">
            <a:avLst/>
          </a:prstGeom>
        </p:spPr>
      </p:pic>
      <p:pic>
        <p:nvPicPr>
          <p:cNvPr id="12" name="Picture 11">
            <a:extLst>
              <a:ext uri="{FF2B5EF4-FFF2-40B4-BE49-F238E27FC236}">
                <a16:creationId xmlns:a16="http://schemas.microsoft.com/office/drawing/2014/main" id="{12E90CA5-08B0-0A75-D3C9-68543BA4E14D}"/>
              </a:ext>
            </a:extLst>
          </p:cNvPr>
          <p:cNvPicPr>
            <a:picLocks noChangeAspect="1"/>
          </p:cNvPicPr>
          <p:nvPr/>
        </p:nvPicPr>
        <p:blipFill>
          <a:blip r:embed="rId7"/>
          <a:stretch>
            <a:fillRect/>
          </a:stretch>
        </p:blipFill>
        <p:spPr>
          <a:xfrm>
            <a:off x="1069848" y="4142717"/>
            <a:ext cx="6730444" cy="1656097"/>
          </a:xfrm>
          <a:prstGeom prst="rect">
            <a:avLst/>
          </a:prstGeom>
        </p:spPr>
      </p:pic>
      <p:pic>
        <p:nvPicPr>
          <p:cNvPr id="14" name="Picture 13">
            <a:extLst>
              <a:ext uri="{FF2B5EF4-FFF2-40B4-BE49-F238E27FC236}">
                <a16:creationId xmlns:a16="http://schemas.microsoft.com/office/drawing/2014/main" id="{E319D40A-6C3C-1B00-EF7D-15C530868E13}"/>
              </a:ext>
            </a:extLst>
          </p:cNvPr>
          <p:cNvPicPr>
            <a:picLocks noChangeAspect="1"/>
          </p:cNvPicPr>
          <p:nvPr/>
        </p:nvPicPr>
        <p:blipFill>
          <a:blip r:embed="rId8"/>
          <a:stretch>
            <a:fillRect/>
          </a:stretch>
        </p:blipFill>
        <p:spPr>
          <a:xfrm>
            <a:off x="1069848" y="4150316"/>
            <a:ext cx="6730444" cy="1656097"/>
          </a:xfrm>
          <a:prstGeom prst="rect">
            <a:avLst/>
          </a:prstGeom>
        </p:spPr>
      </p:pic>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216AC7B6-63DD-7B40-932B-9E7064DE042C}"/>
                  </a:ext>
                </a:extLst>
              </p:cNvPr>
              <p:cNvSpPr txBox="1">
                <a:spLocks/>
              </p:cNvSpPr>
              <p:nvPr/>
            </p:nvSpPr>
            <p:spPr>
              <a:xfrm>
                <a:off x="7365365" y="4440378"/>
                <a:ext cx="1981233" cy="259729"/>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i="1">
                          <a:solidFill>
                            <a:srgbClr val="C74F4C"/>
                          </a:solidFill>
                          <a:latin typeface="Cambria Math" panose="02040503050406030204" pitchFamily="18" charset="0"/>
                          <a:ea typeface="Cambria Math" panose="02040503050406030204" pitchFamily="18" charset="0"/>
                          <a:cs typeface="Ubisoft Sans" panose="02000504030000020004" pitchFamily="2" charset="-78"/>
                        </a:rPr>
                        <m:t>𝑓</m:t>
                      </m:r>
                      <m:d>
                        <m:dPr>
                          <m:ctrlP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ctrlPr>
                        </m:dPr>
                        <m:e>
                          <m: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𝑥</m:t>
                          </m:r>
                        </m:e>
                      </m:d>
                      <m: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sin</m:t>
                      </m:r>
                      <m: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m:t>
                      </m:r>
                      <m: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𝑥</m:t>
                      </m:r>
                      <m:r>
                        <a:rPr lang="en-US" sz="2200" b="0" i="1" smtClean="0">
                          <a:solidFill>
                            <a:srgbClr val="C74F4C"/>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sz="2200">
                  <a:solidFill>
                    <a:srgbClr val="C74F4C"/>
                  </a:solidFill>
                  <a:latin typeface="Ubisoft Sans" panose="02000504030000020004" pitchFamily="2" charset="-78"/>
                  <a:cs typeface="Ubisoft Sans" panose="02000504030000020004" pitchFamily="2" charset="-78"/>
                </a:endParaRPr>
              </a:p>
            </p:txBody>
          </p:sp>
        </mc:Choice>
        <mc:Fallback xmlns="">
          <p:sp>
            <p:nvSpPr>
              <p:cNvPr id="15" name="Content Placeholder 4">
                <a:extLst>
                  <a:ext uri="{FF2B5EF4-FFF2-40B4-BE49-F238E27FC236}">
                    <a16:creationId xmlns:a16="http://schemas.microsoft.com/office/drawing/2014/main" id="{216AC7B6-63DD-7B40-932B-9E7064DE042C}"/>
                  </a:ext>
                </a:extLst>
              </p:cNvPr>
              <p:cNvSpPr txBox="1">
                <a:spLocks noRot="1" noChangeAspect="1" noMove="1" noResize="1" noEditPoints="1" noAdjustHandles="1" noChangeArrowheads="1" noChangeShapeType="1" noTextEdit="1"/>
              </p:cNvSpPr>
              <p:nvPr/>
            </p:nvSpPr>
            <p:spPr>
              <a:xfrm>
                <a:off x="7365365" y="4440378"/>
                <a:ext cx="1981233" cy="259729"/>
              </a:xfrm>
              <a:prstGeom prst="rect">
                <a:avLst/>
              </a:prstGeom>
              <a:blipFill>
                <a:blip r:embed="rId9"/>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4">
                <a:extLst>
                  <a:ext uri="{FF2B5EF4-FFF2-40B4-BE49-F238E27FC236}">
                    <a16:creationId xmlns:a16="http://schemas.microsoft.com/office/drawing/2014/main" id="{D173AD39-BD44-5896-E0CB-73E28E3C9626}"/>
                  </a:ext>
                </a:extLst>
              </p:cNvPr>
              <p:cNvSpPr txBox="1">
                <a:spLocks/>
              </p:cNvSpPr>
              <p:nvPr/>
            </p:nvSpPr>
            <p:spPr>
              <a:xfrm>
                <a:off x="7379357" y="4974565"/>
                <a:ext cx="1981233" cy="259729"/>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ctrlPr>
                        </m:sSupPr>
                        <m:e>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𝑓</m:t>
                          </m:r>
                        </m:e>
                        <m:sup>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m:t>
                          </m:r>
                        </m:sup>
                      </m:sSup>
                      <m:d>
                        <m:dPr>
                          <m:ctrlP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ctrlPr>
                        </m:dPr>
                        <m:e>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𝑥</m:t>
                          </m:r>
                        </m:e>
                      </m:d>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cos</m:t>
                      </m:r>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m:t>
                      </m:r>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𝑥</m:t>
                      </m:r>
                      <m:r>
                        <a:rPr lang="en-US" sz="2200" b="0" i="1" smtClean="0">
                          <a:solidFill>
                            <a:srgbClr val="266BB0"/>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sz="2200">
                  <a:solidFill>
                    <a:srgbClr val="266BB0"/>
                  </a:solidFill>
                  <a:latin typeface="Ubisoft Sans" panose="02000504030000020004" pitchFamily="2" charset="-78"/>
                  <a:cs typeface="Ubisoft Sans" panose="02000504030000020004" pitchFamily="2" charset="-78"/>
                </a:endParaRPr>
              </a:p>
            </p:txBody>
          </p:sp>
        </mc:Choice>
        <mc:Fallback xmlns="">
          <p:sp>
            <p:nvSpPr>
              <p:cNvPr id="16" name="Content Placeholder 4">
                <a:extLst>
                  <a:ext uri="{FF2B5EF4-FFF2-40B4-BE49-F238E27FC236}">
                    <a16:creationId xmlns:a16="http://schemas.microsoft.com/office/drawing/2014/main" id="{D173AD39-BD44-5896-E0CB-73E28E3C9626}"/>
                  </a:ext>
                </a:extLst>
              </p:cNvPr>
              <p:cNvSpPr txBox="1">
                <a:spLocks noRot="1" noChangeAspect="1" noMove="1" noResize="1" noEditPoints="1" noAdjustHandles="1" noChangeArrowheads="1" noChangeShapeType="1" noTextEdit="1"/>
              </p:cNvSpPr>
              <p:nvPr/>
            </p:nvSpPr>
            <p:spPr>
              <a:xfrm>
                <a:off x="7379357" y="4974565"/>
                <a:ext cx="1981233" cy="259729"/>
              </a:xfrm>
              <a:prstGeom prst="rect">
                <a:avLst/>
              </a:prstGeom>
              <a:blipFill>
                <a:blip r:embed="rId10"/>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4">
                <a:extLst>
                  <a:ext uri="{FF2B5EF4-FFF2-40B4-BE49-F238E27FC236}">
                    <a16:creationId xmlns:a16="http://schemas.microsoft.com/office/drawing/2014/main" id="{18DFD4AA-E276-886A-AF4E-92ADB7ACE869}"/>
                  </a:ext>
                </a:extLst>
              </p:cNvPr>
              <p:cNvSpPr txBox="1">
                <a:spLocks/>
              </p:cNvSpPr>
              <p:nvPr/>
            </p:nvSpPr>
            <p:spPr>
              <a:xfrm>
                <a:off x="7431091" y="5256824"/>
                <a:ext cx="1981233" cy="259729"/>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𝑓</m:t>
                          </m:r>
                        </m:e>
                        <m:sup>
                          <m:r>
                            <a:rPr lang="en-US" sz="22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sup>
                      </m:sSup>
                      <m:d>
                        <m:dPr>
                          <m:ctrlP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dPr>
                        <m:e>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e>
                      </m:d>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sz="2200" b="0" i="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sin</m:t>
                      </m:r>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r>
                        <a:rPr lang="en-US" sz="22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sz="2200">
                  <a:solidFill>
                    <a:schemeClr val="tx1"/>
                  </a:solidFill>
                  <a:latin typeface="Ubisoft Sans" panose="02000504030000020004" pitchFamily="2" charset="-78"/>
                  <a:cs typeface="Ubisoft Sans" panose="02000504030000020004" pitchFamily="2" charset="-78"/>
                </a:endParaRPr>
              </a:p>
            </p:txBody>
          </p:sp>
        </mc:Choice>
        <mc:Fallback xmlns="">
          <p:sp>
            <p:nvSpPr>
              <p:cNvPr id="17" name="Content Placeholder 4">
                <a:extLst>
                  <a:ext uri="{FF2B5EF4-FFF2-40B4-BE49-F238E27FC236}">
                    <a16:creationId xmlns:a16="http://schemas.microsoft.com/office/drawing/2014/main" id="{18DFD4AA-E276-886A-AF4E-92ADB7ACE869}"/>
                  </a:ext>
                </a:extLst>
              </p:cNvPr>
              <p:cNvSpPr txBox="1">
                <a:spLocks noRot="1" noChangeAspect="1" noMove="1" noResize="1" noEditPoints="1" noAdjustHandles="1" noChangeArrowheads="1" noChangeShapeType="1" noTextEdit="1"/>
              </p:cNvSpPr>
              <p:nvPr/>
            </p:nvSpPr>
            <p:spPr>
              <a:xfrm>
                <a:off x="7431091" y="5256824"/>
                <a:ext cx="1981233" cy="259729"/>
              </a:xfrm>
              <a:prstGeom prst="rect">
                <a:avLst/>
              </a:prstGeom>
              <a:blipFill>
                <a:blip r:embed="rId11"/>
                <a:stretch>
                  <a:fillRect b="-11628"/>
                </a:stretch>
              </a:blipFill>
            </p:spPr>
            <p:txBody>
              <a:bodyPr/>
              <a:lstStyle/>
              <a:p>
                <a:r>
                  <a:rPr lang="en-US">
                    <a:noFill/>
                  </a:rPr>
                  <a:t> </a:t>
                </a:r>
              </a:p>
            </p:txBody>
          </p:sp>
        </mc:Fallback>
      </mc:AlternateContent>
    </p:spTree>
    <p:extLst>
      <p:ext uri="{BB962C8B-B14F-4D97-AF65-F5344CB8AC3E}">
        <p14:creationId xmlns:p14="http://schemas.microsoft.com/office/powerpoint/2010/main" val="247509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xit" presetSubtype="0" fill="hold" grpId="1" nodeType="with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3842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Discovered by Jean-Baptiste le </a:t>
            </a:r>
            <a:r>
              <a:rPr lang="en-US" sz="2200" dirty="0" err="1">
                <a:latin typeface="Ubisoft Sans" panose="02000504030000020004" pitchFamily="2" charset="-78"/>
                <a:cs typeface="Ubisoft Sans" panose="02000504030000020004" pitchFamily="2" charset="-78"/>
              </a:rPr>
              <a:t>Rond</a:t>
            </a:r>
            <a:r>
              <a:rPr lang="en-US" sz="2200" dirty="0">
                <a:latin typeface="Ubisoft Sans" panose="02000504030000020004" pitchFamily="2" charset="-78"/>
                <a:cs typeface="Ubisoft Sans" panose="02000504030000020004" pitchFamily="2" charset="-78"/>
              </a:rPr>
              <a:t> d'Alembert (1717 ~ 1783)</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Can be derived from the Navier Stokes Equation</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Newton notation by using the Laplace Operator</a:t>
            </a:r>
          </a:p>
        </p:txBody>
      </p:sp>
      <p:pic>
        <p:nvPicPr>
          <p:cNvPr id="124" name="Graphic 123">
            <a:extLst>
              <a:ext uri="{FF2B5EF4-FFF2-40B4-BE49-F238E27FC236}">
                <a16:creationId xmlns:a16="http://schemas.microsoft.com/office/drawing/2014/main" id="{09086BDF-EC66-4695-591F-5BB83A528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7280" y="2704471"/>
            <a:ext cx="6343992" cy="1181724"/>
          </a:xfrm>
          <a:prstGeom prst="rect">
            <a:avLst/>
          </a:prstGeom>
        </p:spPr>
      </p:pic>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16</a:t>
            </a:fld>
            <a:endParaRPr lang="en-US" dirty="0"/>
          </a:p>
        </p:txBody>
      </p:sp>
      <p:sp>
        <p:nvSpPr>
          <p:cNvPr id="6" name="Title 3">
            <a:extLst>
              <a:ext uri="{FF2B5EF4-FFF2-40B4-BE49-F238E27FC236}">
                <a16:creationId xmlns:a16="http://schemas.microsoft.com/office/drawing/2014/main" id="{739E424F-C42E-0387-F844-7A60E44DC0FD}"/>
              </a:ext>
            </a:extLst>
          </p:cNvPr>
          <p:cNvSpPr txBox="1">
            <a:spLocks/>
          </p:cNvSpPr>
          <p:nvPr/>
        </p:nvSpPr>
        <p:spPr>
          <a:xfrm>
            <a:off x="1371600" y="457200"/>
            <a:ext cx="8936648"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WAVE </a:t>
            </a:r>
            <a:r>
              <a:rPr lang="en-US" sz="5400" b="1" spc="300" dirty="0">
                <a:solidFill>
                  <a:srgbClr val="005476"/>
                </a:solidFill>
                <a:latin typeface="Ubisoft Sans" panose="02000504030000020004" pitchFamily="2" charset="-78"/>
                <a:cs typeface="Ubisoft Sans" panose="02000504030000020004" pitchFamily="2" charset="-78"/>
              </a:rPr>
              <a:t>EQUATION</a:t>
            </a:r>
          </a:p>
        </p:txBody>
      </p:sp>
      <p:pic>
        <p:nvPicPr>
          <p:cNvPr id="7" name="Graphic 6">
            <a:extLst>
              <a:ext uri="{FF2B5EF4-FFF2-40B4-BE49-F238E27FC236}">
                <a16:creationId xmlns:a16="http://schemas.microsoft.com/office/drawing/2014/main" id="{C29E641B-5A72-AA05-9C5B-32BCCFADA4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280" y="4692480"/>
            <a:ext cx="2194270" cy="540128"/>
          </a:xfrm>
          <a:prstGeom prst="rect">
            <a:avLst/>
          </a:prstGeom>
        </p:spPr>
      </p:pic>
      <p:pic>
        <p:nvPicPr>
          <p:cNvPr id="9" name="Graphic 8">
            <a:extLst>
              <a:ext uri="{FF2B5EF4-FFF2-40B4-BE49-F238E27FC236}">
                <a16:creationId xmlns:a16="http://schemas.microsoft.com/office/drawing/2014/main" id="{56FFF461-33A2-4316-EA47-146A745B2E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7280" y="5428052"/>
            <a:ext cx="822684" cy="548456"/>
          </a:xfrm>
          <a:prstGeom prst="rect">
            <a:avLst/>
          </a:prstGeom>
        </p:spPr>
      </p:pic>
      <p:grpSp>
        <p:nvGrpSpPr>
          <p:cNvPr id="17" name="Graphic 10">
            <a:extLst>
              <a:ext uri="{FF2B5EF4-FFF2-40B4-BE49-F238E27FC236}">
                <a16:creationId xmlns:a16="http://schemas.microsoft.com/office/drawing/2014/main" id="{52AD03B6-2507-E80D-5EB1-098C7F5E438C}"/>
              </a:ext>
            </a:extLst>
          </p:cNvPr>
          <p:cNvGrpSpPr/>
          <p:nvPr/>
        </p:nvGrpSpPr>
        <p:grpSpPr>
          <a:xfrm>
            <a:off x="5190962" y="5017271"/>
            <a:ext cx="435299" cy="210472"/>
            <a:chOff x="1308509" y="5300537"/>
            <a:chExt cx="435299" cy="210472"/>
          </a:xfrm>
          <a:solidFill>
            <a:srgbClr val="000000"/>
          </a:solidFill>
        </p:grpSpPr>
        <p:sp>
          <p:nvSpPr>
            <p:cNvPr id="18" name="Freeform: Shape 17">
              <a:extLst>
                <a:ext uri="{FF2B5EF4-FFF2-40B4-BE49-F238E27FC236}">
                  <a16:creationId xmlns:a16="http://schemas.microsoft.com/office/drawing/2014/main" id="{13BAC42A-279D-9A97-0627-979424F8FC3C}"/>
                </a:ext>
              </a:extLst>
            </p:cNvPr>
            <p:cNvSpPr/>
            <p:nvPr/>
          </p:nvSpPr>
          <p:spPr>
            <a:xfrm flipV="1">
              <a:off x="1308509" y="5372355"/>
              <a:ext cx="143740" cy="138654"/>
            </a:xfrm>
            <a:custGeom>
              <a:avLst/>
              <a:gdLst>
                <a:gd name="connsiteX0" fmla="*/ 0 w 143740"/>
                <a:gd name="connsiteY0" fmla="*/ 136649 h 138654"/>
                <a:gd name="connsiteX1" fmla="*/ 971 w 143740"/>
                <a:gd name="connsiteY1" fmla="*/ 138004 h 138654"/>
                <a:gd name="connsiteX2" fmla="*/ 142769 w 143740"/>
                <a:gd name="connsiteY2" fmla="*/ 138004 h 138654"/>
                <a:gd name="connsiteX3" fmla="*/ 143740 w 143740"/>
                <a:gd name="connsiteY3" fmla="*/ 136649 h 138654"/>
                <a:gd name="connsiteX4" fmla="*/ 110913 w 143740"/>
                <a:gd name="connsiteY4" fmla="*/ 68871 h 138654"/>
                <a:gd name="connsiteX5" fmla="*/ 77309 w 143740"/>
                <a:gd name="connsiteY5" fmla="*/ 706 h 138654"/>
                <a:gd name="connsiteX6" fmla="*/ 71870 w 143740"/>
                <a:gd name="connsiteY6" fmla="*/ -650 h 138654"/>
                <a:gd name="connsiteX7" fmla="*/ 66431 w 143740"/>
                <a:gd name="connsiteY7" fmla="*/ 706 h 138654"/>
                <a:gd name="connsiteX8" fmla="*/ 33021 w 143740"/>
                <a:gd name="connsiteY8" fmla="*/ 68871 h 138654"/>
                <a:gd name="connsiteX9" fmla="*/ 0 w 143740"/>
                <a:gd name="connsiteY9" fmla="*/ 136649 h 138654"/>
                <a:gd name="connsiteX10" fmla="*/ 126452 w 143740"/>
                <a:gd name="connsiteY10" fmla="*/ 121157 h 138654"/>
                <a:gd name="connsiteX11" fmla="*/ 77503 w 143740"/>
                <a:gd name="connsiteY11" fmla="*/ 121350 h 138654"/>
                <a:gd name="connsiteX12" fmla="*/ 28554 w 143740"/>
                <a:gd name="connsiteY12" fmla="*/ 121157 h 138654"/>
                <a:gd name="connsiteX13" fmla="*/ 53028 w 143740"/>
                <a:gd name="connsiteY13" fmla="*/ 70807 h 138654"/>
                <a:gd name="connsiteX14" fmla="*/ 77503 w 143740"/>
                <a:gd name="connsiteY14" fmla="*/ 21233 h 138654"/>
                <a:gd name="connsiteX15" fmla="*/ 126452 w 143740"/>
                <a:gd name="connsiteY15" fmla="*/ 121157 h 1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740" h="138654">
                  <a:moveTo>
                    <a:pt x="0" y="136649"/>
                  </a:moveTo>
                  <a:cubicBezTo>
                    <a:pt x="0" y="137036"/>
                    <a:pt x="324" y="137488"/>
                    <a:pt x="971" y="138004"/>
                  </a:cubicBezTo>
                  <a:lnTo>
                    <a:pt x="142769" y="138004"/>
                  </a:lnTo>
                  <a:cubicBezTo>
                    <a:pt x="143416" y="137488"/>
                    <a:pt x="143740" y="137036"/>
                    <a:pt x="143740" y="136649"/>
                  </a:cubicBezTo>
                  <a:cubicBezTo>
                    <a:pt x="143740" y="136391"/>
                    <a:pt x="132798" y="113798"/>
                    <a:pt x="110913" y="68871"/>
                  </a:cubicBezTo>
                  <a:cubicBezTo>
                    <a:pt x="89028" y="23944"/>
                    <a:pt x="77827" y="1222"/>
                    <a:pt x="77309" y="706"/>
                  </a:cubicBezTo>
                  <a:cubicBezTo>
                    <a:pt x="76661" y="-198"/>
                    <a:pt x="74848" y="-650"/>
                    <a:pt x="71870" y="-650"/>
                  </a:cubicBezTo>
                  <a:cubicBezTo>
                    <a:pt x="68892" y="-650"/>
                    <a:pt x="67079" y="-198"/>
                    <a:pt x="66431" y="706"/>
                  </a:cubicBezTo>
                  <a:cubicBezTo>
                    <a:pt x="66043" y="1222"/>
                    <a:pt x="54906" y="23944"/>
                    <a:pt x="33021" y="68871"/>
                  </a:cubicBezTo>
                  <a:cubicBezTo>
                    <a:pt x="11137" y="113798"/>
                    <a:pt x="130" y="136391"/>
                    <a:pt x="0" y="136649"/>
                  </a:cubicBezTo>
                  <a:close/>
                  <a:moveTo>
                    <a:pt x="126452" y="121157"/>
                  </a:moveTo>
                  <a:cubicBezTo>
                    <a:pt x="126452" y="121286"/>
                    <a:pt x="110136" y="121350"/>
                    <a:pt x="77503" y="121350"/>
                  </a:cubicBezTo>
                  <a:cubicBezTo>
                    <a:pt x="44870" y="121350"/>
                    <a:pt x="28554" y="121286"/>
                    <a:pt x="28554" y="121157"/>
                  </a:cubicBezTo>
                  <a:cubicBezTo>
                    <a:pt x="28813" y="120511"/>
                    <a:pt x="36971" y="103728"/>
                    <a:pt x="53028" y="70807"/>
                  </a:cubicBezTo>
                  <a:cubicBezTo>
                    <a:pt x="69086" y="37887"/>
                    <a:pt x="77244" y="21362"/>
                    <a:pt x="77503" y="21233"/>
                  </a:cubicBezTo>
                  <a:lnTo>
                    <a:pt x="126452" y="121157"/>
                  </a:lnTo>
                  <a:close/>
                </a:path>
              </a:pathLst>
            </a:custGeom>
            <a:solidFill>
              <a:srgbClr val="000000"/>
            </a:solidFill>
            <a:ln w="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EC0C48E-AA62-088C-566D-43F03C702EDC}"/>
                </a:ext>
              </a:extLst>
            </p:cNvPr>
            <p:cNvSpPr/>
            <p:nvPr/>
          </p:nvSpPr>
          <p:spPr>
            <a:xfrm flipV="1">
              <a:off x="1478108" y="5300537"/>
              <a:ext cx="54794" cy="91183"/>
            </a:xfrm>
            <a:custGeom>
              <a:avLst/>
              <a:gdLst>
                <a:gd name="connsiteX0" fmla="*/ 9207 w 54794"/>
                <a:gd name="connsiteY0" fmla="*/ 57584 h 91183"/>
                <a:gd name="connsiteX1" fmla="*/ 3302 w 54794"/>
                <a:gd name="connsiteY1" fmla="*/ 60048 h 91183"/>
                <a:gd name="connsiteX2" fmla="*/ 1105 w 54794"/>
                <a:gd name="connsiteY2" fmla="*/ 66072 h 91183"/>
                <a:gd name="connsiteX3" fmla="*/ 8383 w 54794"/>
                <a:gd name="connsiteY3" fmla="*/ 82912 h 91183"/>
                <a:gd name="connsiteX4" fmla="*/ 26511 w 54794"/>
                <a:gd name="connsiteY4" fmla="*/ 90032 h 91183"/>
                <a:gd name="connsiteX5" fmla="*/ 47385 w 54794"/>
                <a:gd name="connsiteY5" fmla="*/ 82365 h 91183"/>
                <a:gd name="connsiteX6" fmla="*/ 55900 w 54794"/>
                <a:gd name="connsiteY6" fmla="*/ 62512 h 91183"/>
                <a:gd name="connsiteX7" fmla="*/ 53153 w 54794"/>
                <a:gd name="connsiteY7" fmla="*/ 51286 h 91183"/>
                <a:gd name="connsiteX8" fmla="*/ 46561 w 54794"/>
                <a:gd name="connsiteY8" fmla="*/ 41976 h 91183"/>
                <a:gd name="connsiteX9" fmla="*/ 35575 w 54794"/>
                <a:gd name="connsiteY9" fmla="*/ 31844 h 91183"/>
                <a:gd name="connsiteX10" fmla="*/ 21842 w 54794"/>
                <a:gd name="connsiteY10" fmla="*/ 19248 h 91183"/>
                <a:gd name="connsiteX11" fmla="*/ 13739 w 54794"/>
                <a:gd name="connsiteY11" fmla="*/ 11581 h 91183"/>
                <a:gd name="connsiteX12" fmla="*/ 24176 w 54794"/>
                <a:gd name="connsiteY12" fmla="*/ 11444 h 91183"/>
                <a:gd name="connsiteX13" fmla="*/ 47110 w 54794"/>
                <a:gd name="connsiteY13" fmla="*/ 12129 h 91183"/>
                <a:gd name="connsiteX14" fmla="*/ 50406 w 54794"/>
                <a:gd name="connsiteY14" fmla="*/ 24314 h 91183"/>
                <a:gd name="connsiteX15" fmla="*/ 50406 w 54794"/>
                <a:gd name="connsiteY15" fmla="*/ 24725 h 91183"/>
                <a:gd name="connsiteX16" fmla="*/ 55900 w 54794"/>
                <a:gd name="connsiteY16" fmla="*/ 24725 h 91183"/>
                <a:gd name="connsiteX17" fmla="*/ 55900 w 54794"/>
                <a:gd name="connsiteY17" fmla="*/ 24314 h 91183"/>
                <a:gd name="connsiteX18" fmla="*/ 54114 w 54794"/>
                <a:gd name="connsiteY18" fmla="*/ 11855 h 91183"/>
                <a:gd name="connsiteX19" fmla="*/ 52054 w 54794"/>
                <a:gd name="connsiteY19" fmla="*/ -741 h 91183"/>
                <a:gd name="connsiteX20" fmla="*/ 52054 w 54794"/>
                <a:gd name="connsiteY20" fmla="*/ -1151 h 91183"/>
                <a:gd name="connsiteX21" fmla="*/ 1105 w 54794"/>
                <a:gd name="connsiteY21" fmla="*/ -1151 h 91183"/>
                <a:gd name="connsiteX22" fmla="*/ 1105 w 54794"/>
                <a:gd name="connsiteY22" fmla="*/ 1450 h 91183"/>
                <a:gd name="connsiteX23" fmla="*/ 1105 w 54794"/>
                <a:gd name="connsiteY23" fmla="*/ 3093 h 91183"/>
                <a:gd name="connsiteX24" fmla="*/ 1929 w 54794"/>
                <a:gd name="connsiteY24" fmla="*/ 5146 h 91183"/>
                <a:gd name="connsiteX25" fmla="*/ 6049 w 54794"/>
                <a:gd name="connsiteY25" fmla="*/ 9938 h 91183"/>
                <a:gd name="connsiteX26" fmla="*/ 12915 w 54794"/>
                <a:gd name="connsiteY26" fmla="*/ 17605 h 91183"/>
                <a:gd name="connsiteX27" fmla="*/ 17585 w 54794"/>
                <a:gd name="connsiteY27" fmla="*/ 22671 h 91183"/>
                <a:gd name="connsiteX28" fmla="*/ 22254 w 54794"/>
                <a:gd name="connsiteY28" fmla="*/ 27737 h 91183"/>
                <a:gd name="connsiteX29" fmla="*/ 26236 w 54794"/>
                <a:gd name="connsiteY29" fmla="*/ 32255 h 91183"/>
                <a:gd name="connsiteX30" fmla="*/ 30082 w 54794"/>
                <a:gd name="connsiteY30" fmla="*/ 36910 h 91183"/>
                <a:gd name="connsiteX31" fmla="*/ 33240 w 54794"/>
                <a:gd name="connsiteY31" fmla="*/ 41017 h 91183"/>
                <a:gd name="connsiteX32" fmla="*/ 36124 w 54794"/>
                <a:gd name="connsiteY32" fmla="*/ 45398 h 91183"/>
                <a:gd name="connsiteX33" fmla="*/ 38184 w 54794"/>
                <a:gd name="connsiteY33" fmla="*/ 49369 h 91183"/>
                <a:gd name="connsiteX34" fmla="*/ 39969 w 54794"/>
                <a:gd name="connsiteY34" fmla="*/ 53750 h 91183"/>
                <a:gd name="connsiteX35" fmla="*/ 40931 w 54794"/>
                <a:gd name="connsiteY35" fmla="*/ 57857 h 91183"/>
                <a:gd name="connsiteX36" fmla="*/ 41343 w 54794"/>
                <a:gd name="connsiteY36" fmla="*/ 62376 h 91183"/>
                <a:gd name="connsiteX37" fmla="*/ 36673 w 54794"/>
                <a:gd name="connsiteY37" fmla="*/ 77299 h 91183"/>
                <a:gd name="connsiteX38" fmla="*/ 23352 w 54794"/>
                <a:gd name="connsiteY38" fmla="*/ 83597 h 91183"/>
                <a:gd name="connsiteX39" fmla="*/ 15387 w 54794"/>
                <a:gd name="connsiteY39" fmla="*/ 81269 h 91183"/>
                <a:gd name="connsiteX40" fmla="*/ 10581 w 54794"/>
                <a:gd name="connsiteY40" fmla="*/ 76751 h 91183"/>
                <a:gd name="connsiteX41" fmla="*/ 9207 w 54794"/>
                <a:gd name="connsiteY41" fmla="*/ 74150 h 91183"/>
                <a:gd name="connsiteX42" fmla="*/ 9894 w 54794"/>
                <a:gd name="connsiteY42" fmla="*/ 74013 h 91183"/>
                <a:gd name="connsiteX43" fmla="*/ 14975 w 54794"/>
                <a:gd name="connsiteY43" fmla="*/ 72096 h 91183"/>
                <a:gd name="connsiteX44" fmla="*/ 17585 w 54794"/>
                <a:gd name="connsiteY44" fmla="*/ 65798 h 91183"/>
                <a:gd name="connsiteX45" fmla="*/ 15387 w 54794"/>
                <a:gd name="connsiteY45" fmla="*/ 60048 h 91183"/>
                <a:gd name="connsiteX46" fmla="*/ 9207 w 54794"/>
                <a:gd name="connsiteY46" fmla="*/ 57584 h 9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4794" h="91183">
                  <a:moveTo>
                    <a:pt x="9207" y="57584"/>
                  </a:moveTo>
                  <a:cubicBezTo>
                    <a:pt x="6735" y="57584"/>
                    <a:pt x="4767" y="58405"/>
                    <a:pt x="3302" y="60048"/>
                  </a:cubicBezTo>
                  <a:cubicBezTo>
                    <a:pt x="1837" y="61691"/>
                    <a:pt x="1105" y="63699"/>
                    <a:pt x="1105" y="66072"/>
                  </a:cubicBezTo>
                  <a:cubicBezTo>
                    <a:pt x="1105" y="72553"/>
                    <a:pt x="3531" y="78166"/>
                    <a:pt x="8383" y="82912"/>
                  </a:cubicBezTo>
                  <a:cubicBezTo>
                    <a:pt x="13236" y="87659"/>
                    <a:pt x="19278" y="90032"/>
                    <a:pt x="26511" y="90032"/>
                  </a:cubicBezTo>
                  <a:cubicBezTo>
                    <a:pt x="34842" y="90032"/>
                    <a:pt x="41800" y="87476"/>
                    <a:pt x="47385" y="82365"/>
                  </a:cubicBezTo>
                  <a:cubicBezTo>
                    <a:pt x="52970" y="77253"/>
                    <a:pt x="55808" y="70636"/>
                    <a:pt x="55900" y="62512"/>
                  </a:cubicBezTo>
                  <a:cubicBezTo>
                    <a:pt x="55900" y="58588"/>
                    <a:pt x="54984" y="54845"/>
                    <a:pt x="53153" y="51286"/>
                  </a:cubicBezTo>
                  <a:cubicBezTo>
                    <a:pt x="51322" y="47726"/>
                    <a:pt x="49125" y="44623"/>
                    <a:pt x="46561" y="41976"/>
                  </a:cubicBezTo>
                  <a:cubicBezTo>
                    <a:pt x="43998" y="39329"/>
                    <a:pt x="40336" y="35952"/>
                    <a:pt x="35575" y="31844"/>
                  </a:cubicBezTo>
                  <a:cubicBezTo>
                    <a:pt x="32279" y="29015"/>
                    <a:pt x="27701" y="24816"/>
                    <a:pt x="21842" y="19248"/>
                  </a:cubicBezTo>
                  <a:lnTo>
                    <a:pt x="13739" y="11581"/>
                  </a:lnTo>
                  <a:lnTo>
                    <a:pt x="24176" y="11444"/>
                  </a:lnTo>
                  <a:cubicBezTo>
                    <a:pt x="38550" y="11444"/>
                    <a:pt x="46195" y="11673"/>
                    <a:pt x="47110" y="12129"/>
                  </a:cubicBezTo>
                  <a:cubicBezTo>
                    <a:pt x="47751" y="12312"/>
                    <a:pt x="48850" y="16373"/>
                    <a:pt x="50406" y="24314"/>
                  </a:cubicBezTo>
                  <a:lnTo>
                    <a:pt x="50406" y="24725"/>
                  </a:lnTo>
                  <a:lnTo>
                    <a:pt x="55900" y="24725"/>
                  </a:lnTo>
                  <a:lnTo>
                    <a:pt x="55900" y="24314"/>
                  </a:lnTo>
                  <a:cubicBezTo>
                    <a:pt x="55808" y="24040"/>
                    <a:pt x="55213" y="19887"/>
                    <a:pt x="54114" y="11855"/>
                  </a:cubicBezTo>
                  <a:cubicBezTo>
                    <a:pt x="53016" y="3823"/>
                    <a:pt x="52329" y="-376"/>
                    <a:pt x="52054" y="-741"/>
                  </a:cubicBezTo>
                  <a:lnTo>
                    <a:pt x="52054" y="-1151"/>
                  </a:lnTo>
                  <a:lnTo>
                    <a:pt x="1105" y="-1151"/>
                  </a:lnTo>
                  <a:lnTo>
                    <a:pt x="1105" y="1450"/>
                  </a:lnTo>
                  <a:lnTo>
                    <a:pt x="1105" y="3093"/>
                  </a:lnTo>
                  <a:cubicBezTo>
                    <a:pt x="1105" y="3732"/>
                    <a:pt x="1380" y="4416"/>
                    <a:pt x="1929" y="5146"/>
                  </a:cubicBezTo>
                  <a:cubicBezTo>
                    <a:pt x="2478" y="5877"/>
                    <a:pt x="3851" y="7474"/>
                    <a:pt x="6049" y="9938"/>
                  </a:cubicBezTo>
                  <a:cubicBezTo>
                    <a:pt x="8704" y="12859"/>
                    <a:pt x="10993" y="15415"/>
                    <a:pt x="12915" y="17605"/>
                  </a:cubicBezTo>
                  <a:cubicBezTo>
                    <a:pt x="13739" y="18518"/>
                    <a:pt x="15296" y="20207"/>
                    <a:pt x="17585" y="22671"/>
                  </a:cubicBezTo>
                  <a:cubicBezTo>
                    <a:pt x="19873" y="25136"/>
                    <a:pt x="21430" y="26824"/>
                    <a:pt x="22254" y="27737"/>
                  </a:cubicBezTo>
                  <a:cubicBezTo>
                    <a:pt x="23078" y="28650"/>
                    <a:pt x="24405" y="30156"/>
                    <a:pt x="26236" y="32255"/>
                  </a:cubicBezTo>
                  <a:cubicBezTo>
                    <a:pt x="28067" y="34354"/>
                    <a:pt x="29349" y="35906"/>
                    <a:pt x="30082" y="36910"/>
                  </a:cubicBezTo>
                  <a:cubicBezTo>
                    <a:pt x="30814" y="37914"/>
                    <a:pt x="31867" y="39283"/>
                    <a:pt x="33240" y="41017"/>
                  </a:cubicBezTo>
                  <a:cubicBezTo>
                    <a:pt x="34613" y="42752"/>
                    <a:pt x="35575" y="44212"/>
                    <a:pt x="36124" y="45398"/>
                  </a:cubicBezTo>
                  <a:cubicBezTo>
                    <a:pt x="36673" y="46585"/>
                    <a:pt x="37360" y="47908"/>
                    <a:pt x="38184" y="49369"/>
                  </a:cubicBezTo>
                  <a:cubicBezTo>
                    <a:pt x="39008" y="50829"/>
                    <a:pt x="39603" y="52290"/>
                    <a:pt x="39969" y="53750"/>
                  </a:cubicBezTo>
                  <a:cubicBezTo>
                    <a:pt x="40336" y="55211"/>
                    <a:pt x="40656" y="56580"/>
                    <a:pt x="40931" y="57857"/>
                  </a:cubicBezTo>
                  <a:cubicBezTo>
                    <a:pt x="41205" y="59135"/>
                    <a:pt x="41343" y="60641"/>
                    <a:pt x="41343" y="62376"/>
                  </a:cubicBezTo>
                  <a:cubicBezTo>
                    <a:pt x="41343" y="68126"/>
                    <a:pt x="39786" y="73100"/>
                    <a:pt x="36673" y="77299"/>
                  </a:cubicBezTo>
                  <a:cubicBezTo>
                    <a:pt x="33561" y="81498"/>
                    <a:pt x="29120" y="83597"/>
                    <a:pt x="23352" y="83597"/>
                  </a:cubicBezTo>
                  <a:cubicBezTo>
                    <a:pt x="20331" y="83597"/>
                    <a:pt x="17676" y="82821"/>
                    <a:pt x="15387" y="81269"/>
                  </a:cubicBezTo>
                  <a:cubicBezTo>
                    <a:pt x="13098" y="79718"/>
                    <a:pt x="11496" y="78212"/>
                    <a:pt x="10581" y="76751"/>
                  </a:cubicBezTo>
                  <a:cubicBezTo>
                    <a:pt x="9665" y="75291"/>
                    <a:pt x="9207" y="74424"/>
                    <a:pt x="9207" y="74150"/>
                  </a:cubicBezTo>
                  <a:cubicBezTo>
                    <a:pt x="9207" y="74059"/>
                    <a:pt x="9436" y="74013"/>
                    <a:pt x="9894" y="74013"/>
                  </a:cubicBezTo>
                  <a:cubicBezTo>
                    <a:pt x="11542" y="74013"/>
                    <a:pt x="13236" y="73374"/>
                    <a:pt x="14975" y="72096"/>
                  </a:cubicBezTo>
                  <a:cubicBezTo>
                    <a:pt x="16715" y="70818"/>
                    <a:pt x="17585" y="68719"/>
                    <a:pt x="17585" y="65798"/>
                  </a:cubicBezTo>
                  <a:cubicBezTo>
                    <a:pt x="17585" y="63516"/>
                    <a:pt x="16852" y="61600"/>
                    <a:pt x="15387" y="60048"/>
                  </a:cubicBezTo>
                  <a:cubicBezTo>
                    <a:pt x="13922" y="58496"/>
                    <a:pt x="11862" y="57675"/>
                    <a:pt x="9207" y="57584"/>
                  </a:cubicBezTo>
                  <a:close/>
                </a:path>
              </a:pathLst>
            </a:custGeom>
            <a:solidFill>
              <a:srgbClr val="000000"/>
            </a:solidFill>
            <a:ln w="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9216130-9C0A-B56F-90CD-62ED203B44D2}"/>
                </a:ext>
              </a:extLst>
            </p:cNvPr>
            <p:cNvSpPr/>
            <p:nvPr/>
          </p:nvSpPr>
          <p:spPr>
            <a:xfrm flipV="1">
              <a:off x="1614442" y="5433548"/>
              <a:ext cx="129366" cy="45314"/>
            </a:xfrm>
            <a:custGeom>
              <a:avLst/>
              <a:gdLst>
                <a:gd name="connsiteX0" fmla="*/ 1565 w 129366"/>
                <a:gd name="connsiteY0" fmla="*/ 40941 h 45314"/>
                <a:gd name="connsiteX1" fmla="*/ 4284 w 129366"/>
                <a:gd name="connsiteY1" fmla="*/ 44814 h 45314"/>
                <a:gd name="connsiteX2" fmla="*/ 128017 w 129366"/>
                <a:gd name="connsiteY2" fmla="*/ 44814 h 45314"/>
                <a:gd name="connsiteX3" fmla="*/ 130931 w 129366"/>
                <a:gd name="connsiteY3" fmla="*/ 40941 h 45314"/>
                <a:gd name="connsiteX4" fmla="*/ 128212 w 129366"/>
                <a:gd name="connsiteY4" fmla="*/ 37262 h 45314"/>
                <a:gd name="connsiteX5" fmla="*/ 66442 w 129366"/>
                <a:gd name="connsiteY5" fmla="*/ 37068 h 45314"/>
                <a:gd name="connsiteX6" fmla="*/ 4673 w 129366"/>
                <a:gd name="connsiteY6" fmla="*/ 37068 h 45314"/>
                <a:gd name="connsiteX7" fmla="*/ 1565 w 129366"/>
                <a:gd name="connsiteY7" fmla="*/ 40941 h 45314"/>
                <a:gd name="connsiteX8" fmla="*/ 1565 w 129366"/>
                <a:gd name="connsiteY8" fmla="*/ 3373 h 45314"/>
                <a:gd name="connsiteX9" fmla="*/ 4673 w 129366"/>
                <a:gd name="connsiteY9" fmla="*/ 7246 h 45314"/>
                <a:gd name="connsiteX10" fmla="*/ 128212 w 129366"/>
                <a:gd name="connsiteY10" fmla="*/ 7246 h 45314"/>
                <a:gd name="connsiteX11" fmla="*/ 130931 w 129366"/>
                <a:gd name="connsiteY11" fmla="*/ 3373 h 45314"/>
                <a:gd name="connsiteX12" fmla="*/ 128017 w 129366"/>
                <a:gd name="connsiteY12" fmla="*/ -500 h 45314"/>
                <a:gd name="connsiteX13" fmla="*/ 4284 w 129366"/>
                <a:gd name="connsiteY13" fmla="*/ -500 h 45314"/>
                <a:gd name="connsiteX14" fmla="*/ 1565 w 129366"/>
                <a:gd name="connsiteY14" fmla="*/ 3373 h 4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366" h="45314">
                  <a:moveTo>
                    <a:pt x="1565" y="40941"/>
                  </a:moveTo>
                  <a:cubicBezTo>
                    <a:pt x="1565" y="42620"/>
                    <a:pt x="2471" y="43911"/>
                    <a:pt x="4284" y="44814"/>
                  </a:cubicBezTo>
                  <a:lnTo>
                    <a:pt x="128017" y="44814"/>
                  </a:lnTo>
                  <a:cubicBezTo>
                    <a:pt x="129960" y="43782"/>
                    <a:pt x="130931" y="42491"/>
                    <a:pt x="130931" y="40941"/>
                  </a:cubicBezTo>
                  <a:cubicBezTo>
                    <a:pt x="130931" y="39521"/>
                    <a:pt x="130025" y="38295"/>
                    <a:pt x="128212" y="37262"/>
                  </a:cubicBezTo>
                  <a:lnTo>
                    <a:pt x="66442" y="37068"/>
                  </a:lnTo>
                  <a:lnTo>
                    <a:pt x="4673" y="37068"/>
                  </a:lnTo>
                  <a:cubicBezTo>
                    <a:pt x="2601" y="37714"/>
                    <a:pt x="1565" y="39005"/>
                    <a:pt x="1565" y="40941"/>
                  </a:cubicBezTo>
                  <a:close/>
                  <a:moveTo>
                    <a:pt x="1565" y="3373"/>
                  </a:moveTo>
                  <a:cubicBezTo>
                    <a:pt x="1565" y="5310"/>
                    <a:pt x="2601" y="6601"/>
                    <a:pt x="4673" y="7246"/>
                  </a:cubicBezTo>
                  <a:lnTo>
                    <a:pt x="128212" y="7246"/>
                  </a:lnTo>
                  <a:cubicBezTo>
                    <a:pt x="130025" y="5955"/>
                    <a:pt x="130931" y="4664"/>
                    <a:pt x="130931" y="3373"/>
                  </a:cubicBezTo>
                  <a:cubicBezTo>
                    <a:pt x="130931" y="1695"/>
                    <a:pt x="129960" y="404"/>
                    <a:pt x="128017" y="-500"/>
                  </a:cubicBezTo>
                  <a:lnTo>
                    <a:pt x="4284" y="-500"/>
                  </a:lnTo>
                  <a:cubicBezTo>
                    <a:pt x="2471" y="404"/>
                    <a:pt x="1565" y="1695"/>
                    <a:pt x="1565" y="3373"/>
                  </a:cubicBezTo>
                  <a:close/>
                </a:path>
              </a:pathLst>
            </a:custGeom>
            <a:solidFill>
              <a:srgbClr val="000000"/>
            </a:solidFill>
            <a:ln w="0" cap="flat">
              <a:noFill/>
              <a:prstDash val="solid"/>
              <a:miter/>
            </a:ln>
          </p:spPr>
          <p:txBody>
            <a:bodyPr rtlCol="0" anchor="ctr"/>
            <a:lstStyle/>
            <a:p>
              <a:endParaRPr lang="en-US"/>
            </a:p>
          </p:txBody>
        </p:sp>
      </p:grpSp>
      <p:grpSp>
        <p:nvGrpSpPr>
          <p:cNvPr id="75" name="Graphic 57">
            <a:extLst>
              <a:ext uri="{FF2B5EF4-FFF2-40B4-BE49-F238E27FC236}">
                <a16:creationId xmlns:a16="http://schemas.microsoft.com/office/drawing/2014/main" id="{7465D79C-D507-A07C-A346-401647963283}"/>
              </a:ext>
            </a:extLst>
          </p:cNvPr>
          <p:cNvGrpSpPr/>
          <p:nvPr/>
        </p:nvGrpSpPr>
        <p:grpSpPr>
          <a:xfrm>
            <a:off x="5730244" y="4893491"/>
            <a:ext cx="1830225" cy="513581"/>
            <a:chOff x="-1711325" y="2423861"/>
            <a:chExt cx="2663300" cy="747350"/>
          </a:xfrm>
          <a:solidFill>
            <a:srgbClr val="000000"/>
          </a:solidFill>
        </p:grpSpPr>
        <p:sp>
          <p:nvSpPr>
            <p:cNvPr id="76" name="Freeform: Shape 75">
              <a:extLst>
                <a:ext uri="{FF2B5EF4-FFF2-40B4-BE49-F238E27FC236}">
                  <a16:creationId xmlns:a16="http://schemas.microsoft.com/office/drawing/2014/main" id="{1F0B19DD-E086-8B97-1ABF-BD75184A8A8E}"/>
                </a:ext>
              </a:extLst>
            </p:cNvPr>
            <p:cNvSpPr/>
            <p:nvPr/>
          </p:nvSpPr>
          <p:spPr>
            <a:xfrm flipV="1">
              <a:off x="-1711325" y="2483161"/>
              <a:ext cx="139520" cy="677877"/>
            </a:xfrm>
            <a:custGeom>
              <a:avLst/>
              <a:gdLst>
                <a:gd name="connsiteX0" fmla="*/ 143872 w 139520"/>
                <a:gd name="connsiteY0" fmla="*/ 2042 h 677877"/>
                <a:gd name="connsiteX1" fmla="*/ 142171 w 139520"/>
                <a:gd name="connsiteY1" fmla="*/ -501 h 677877"/>
                <a:gd name="connsiteX2" fmla="*/ 133381 w 139520"/>
                <a:gd name="connsiteY2" fmla="*/ -501 h 677877"/>
                <a:gd name="connsiteX3" fmla="*/ 125442 w 139520"/>
                <a:gd name="connsiteY3" fmla="*/ 7128 h 677877"/>
                <a:gd name="connsiteX4" fmla="*/ 112683 w 139520"/>
                <a:gd name="connsiteY4" fmla="*/ 19279 h 677877"/>
                <a:gd name="connsiteX5" fmla="*/ 97372 w 139520"/>
                <a:gd name="connsiteY5" fmla="*/ 36515 h 677877"/>
                <a:gd name="connsiteX6" fmla="*/ 79793 w 139520"/>
                <a:gd name="connsiteY6" fmla="*/ 59403 h 677877"/>
                <a:gd name="connsiteX7" fmla="*/ 61930 w 139520"/>
                <a:gd name="connsiteY7" fmla="*/ 87942 h 677877"/>
                <a:gd name="connsiteX8" fmla="*/ 44351 w 139520"/>
                <a:gd name="connsiteY8" fmla="*/ 123263 h 677877"/>
                <a:gd name="connsiteX9" fmla="*/ 28756 w 139520"/>
                <a:gd name="connsiteY9" fmla="*/ 165366 h 677877"/>
                <a:gd name="connsiteX10" fmla="*/ 15997 w 139520"/>
                <a:gd name="connsiteY10" fmla="*/ 215097 h 677877"/>
                <a:gd name="connsiteX11" fmla="*/ 7775 w 139520"/>
                <a:gd name="connsiteY11" fmla="*/ 272459 h 677877"/>
                <a:gd name="connsiteX12" fmla="*/ 4372 w 139520"/>
                <a:gd name="connsiteY12" fmla="*/ 338579 h 677877"/>
                <a:gd name="connsiteX13" fmla="*/ 107580 w 139520"/>
                <a:gd name="connsiteY13" fmla="*/ 652228 h 677877"/>
                <a:gd name="connsiteX14" fmla="*/ 119772 w 139520"/>
                <a:gd name="connsiteY14" fmla="*/ 664661 h 677877"/>
                <a:gd name="connsiteX15" fmla="*/ 129128 w 139520"/>
                <a:gd name="connsiteY15" fmla="*/ 673703 h 677877"/>
                <a:gd name="connsiteX16" fmla="*/ 133381 w 139520"/>
                <a:gd name="connsiteY16" fmla="*/ 677377 h 677877"/>
                <a:gd name="connsiteX17" fmla="*/ 142171 w 139520"/>
                <a:gd name="connsiteY17" fmla="*/ 677377 h 677877"/>
                <a:gd name="connsiteX18" fmla="*/ 143872 w 139520"/>
                <a:gd name="connsiteY18" fmla="*/ 674834 h 677877"/>
                <a:gd name="connsiteX19" fmla="*/ 138202 w 139520"/>
                <a:gd name="connsiteY19" fmla="*/ 667487 h 677877"/>
                <a:gd name="connsiteX20" fmla="*/ 123458 w 139520"/>
                <a:gd name="connsiteY20" fmla="*/ 650816 h 677877"/>
                <a:gd name="connsiteX21" fmla="*/ 103043 w 139520"/>
                <a:gd name="connsiteY21" fmla="*/ 623972 h 677877"/>
                <a:gd name="connsiteX22" fmla="*/ 80077 w 139520"/>
                <a:gd name="connsiteY22" fmla="*/ 583565 h 677877"/>
                <a:gd name="connsiteX23" fmla="*/ 58528 w 139520"/>
                <a:gd name="connsiteY23" fmla="*/ 529594 h 677877"/>
                <a:gd name="connsiteX24" fmla="*/ 41516 w 139520"/>
                <a:gd name="connsiteY24" fmla="*/ 458388 h 677877"/>
                <a:gd name="connsiteX25" fmla="*/ 32442 w 139520"/>
                <a:gd name="connsiteY25" fmla="*/ 369096 h 677877"/>
                <a:gd name="connsiteX26" fmla="*/ 31875 w 139520"/>
                <a:gd name="connsiteY26" fmla="*/ 338297 h 677877"/>
                <a:gd name="connsiteX27" fmla="*/ 58528 w 139520"/>
                <a:gd name="connsiteY27" fmla="*/ 146151 h 677877"/>
                <a:gd name="connsiteX28" fmla="*/ 140753 w 139520"/>
                <a:gd name="connsiteY28" fmla="*/ 6563 h 677877"/>
                <a:gd name="connsiteX29" fmla="*/ 143872 w 139520"/>
                <a:gd name="connsiteY29" fmla="*/ 2042 h 67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9520" h="677877">
                  <a:moveTo>
                    <a:pt x="143872" y="2042"/>
                  </a:moveTo>
                  <a:cubicBezTo>
                    <a:pt x="143872" y="1477"/>
                    <a:pt x="143305" y="629"/>
                    <a:pt x="142171" y="-501"/>
                  </a:cubicBezTo>
                  <a:lnTo>
                    <a:pt x="133381" y="-501"/>
                  </a:lnTo>
                  <a:cubicBezTo>
                    <a:pt x="133004" y="-124"/>
                    <a:pt x="130357" y="2419"/>
                    <a:pt x="125442" y="7128"/>
                  </a:cubicBezTo>
                  <a:cubicBezTo>
                    <a:pt x="120528" y="11838"/>
                    <a:pt x="116275" y="15888"/>
                    <a:pt x="112683" y="19279"/>
                  </a:cubicBezTo>
                  <a:cubicBezTo>
                    <a:pt x="109092" y="22669"/>
                    <a:pt x="103988" y="28415"/>
                    <a:pt x="97372" y="36515"/>
                  </a:cubicBezTo>
                  <a:cubicBezTo>
                    <a:pt x="90757" y="44616"/>
                    <a:pt x="84897" y="52245"/>
                    <a:pt x="79793" y="59403"/>
                  </a:cubicBezTo>
                  <a:cubicBezTo>
                    <a:pt x="74689" y="66561"/>
                    <a:pt x="68735" y="76075"/>
                    <a:pt x="61930" y="87942"/>
                  </a:cubicBezTo>
                  <a:cubicBezTo>
                    <a:pt x="55125" y="99810"/>
                    <a:pt x="49265" y="111584"/>
                    <a:pt x="44351" y="123263"/>
                  </a:cubicBezTo>
                  <a:cubicBezTo>
                    <a:pt x="39436" y="134943"/>
                    <a:pt x="34238" y="148977"/>
                    <a:pt x="28756" y="165366"/>
                  </a:cubicBezTo>
                  <a:cubicBezTo>
                    <a:pt x="23275" y="181755"/>
                    <a:pt x="19022" y="198332"/>
                    <a:pt x="15997" y="215097"/>
                  </a:cubicBezTo>
                  <a:cubicBezTo>
                    <a:pt x="12973" y="231863"/>
                    <a:pt x="10232" y="250983"/>
                    <a:pt x="7775" y="272459"/>
                  </a:cubicBezTo>
                  <a:cubicBezTo>
                    <a:pt x="5317" y="293934"/>
                    <a:pt x="4183" y="315974"/>
                    <a:pt x="4372" y="338579"/>
                  </a:cubicBezTo>
                  <a:cubicBezTo>
                    <a:pt x="4372" y="472516"/>
                    <a:pt x="38775" y="577066"/>
                    <a:pt x="107580" y="652228"/>
                  </a:cubicBezTo>
                  <a:cubicBezTo>
                    <a:pt x="111927" y="656939"/>
                    <a:pt x="115991" y="661081"/>
                    <a:pt x="119772" y="664661"/>
                  </a:cubicBezTo>
                  <a:cubicBezTo>
                    <a:pt x="123552" y="668241"/>
                    <a:pt x="126671" y="671254"/>
                    <a:pt x="129128" y="673703"/>
                  </a:cubicBezTo>
                  <a:cubicBezTo>
                    <a:pt x="131586" y="676153"/>
                    <a:pt x="133004" y="677377"/>
                    <a:pt x="133381" y="677377"/>
                  </a:cubicBezTo>
                  <a:lnTo>
                    <a:pt x="142171" y="677377"/>
                  </a:lnTo>
                  <a:cubicBezTo>
                    <a:pt x="143305" y="676247"/>
                    <a:pt x="143872" y="675399"/>
                    <a:pt x="143872" y="674834"/>
                  </a:cubicBezTo>
                  <a:cubicBezTo>
                    <a:pt x="143872" y="673893"/>
                    <a:pt x="141982" y="671443"/>
                    <a:pt x="138202" y="667487"/>
                  </a:cubicBezTo>
                  <a:cubicBezTo>
                    <a:pt x="134421" y="663531"/>
                    <a:pt x="129506" y="657973"/>
                    <a:pt x="123458" y="650816"/>
                  </a:cubicBezTo>
                  <a:cubicBezTo>
                    <a:pt x="117409" y="643658"/>
                    <a:pt x="110604" y="634709"/>
                    <a:pt x="103043" y="623972"/>
                  </a:cubicBezTo>
                  <a:cubicBezTo>
                    <a:pt x="95482" y="613234"/>
                    <a:pt x="87826" y="599764"/>
                    <a:pt x="80077" y="583565"/>
                  </a:cubicBezTo>
                  <a:cubicBezTo>
                    <a:pt x="72327" y="567365"/>
                    <a:pt x="65144" y="549374"/>
                    <a:pt x="58528" y="529594"/>
                  </a:cubicBezTo>
                  <a:cubicBezTo>
                    <a:pt x="51912" y="509815"/>
                    <a:pt x="46241" y="486079"/>
                    <a:pt x="41516" y="458388"/>
                  </a:cubicBezTo>
                  <a:cubicBezTo>
                    <a:pt x="36790" y="430696"/>
                    <a:pt x="33766" y="400932"/>
                    <a:pt x="32442" y="369096"/>
                  </a:cubicBezTo>
                  <a:cubicBezTo>
                    <a:pt x="32064" y="361938"/>
                    <a:pt x="31875" y="351671"/>
                    <a:pt x="31875" y="338297"/>
                  </a:cubicBezTo>
                  <a:cubicBezTo>
                    <a:pt x="31875" y="265018"/>
                    <a:pt x="40759" y="200969"/>
                    <a:pt x="58528" y="146151"/>
                  </a:cubicBezTo>
                  <a:cubicBezTo>
                    <a:pt x="76296" y="91333"/>
                    <a:pt x="103705" y="44804"/>
                    <a:pt x="140753" y="6563"/>
                  </a:cubicBezTo>
                  <a:cubicBezTo>
                    <a:pt x="142833" y="4303"/>
                    <a:pt x="143872" y="2796"/>
                    <a:pt x="143872" y="2042"/>
                  </a:cubicBezTo>
                  <a:close/>
                </a:path>
              </a:pathLst>
            </a:custGeom>
            <a:solidFill>
              <a:srgbClr val="000000"/>
            </a:solidFill>
            <a:ln w="0" cap="flat">
              <a:noFill/>
              <a:prstDash val="solid"/>
              <a:miter/>
            </a:ln>
          </p:spPr>
          <p:txBody>
            <a:bodyPr rtlCol="0" anchor="ctr"/>
            <a:lstStyle/>
            <a:p>
              <a:endParaRPr lang="en-US"/>
            </a:p>
          </p:txBody>
        </p:sp>
        <p:grpSp>
          <p:nvGrpSpPr>
            <p:cNvPr id="77" name="Graphic 57">
              <a:extLst>
                <a:ext uri="{FF2B5EF4-FFF2-40B4-BE49-F238E27FC236}">
                  <a16:creationId xmlns:a16="http://schemas.microsoft.com/office/drawing/2014/main" id="{FCA62F1F-289E-DD84-5834-75DCF790DD20}"/>
                </a:ext>
              </a:extLst>
            </p:cNvPr>
            <p:cNvGrpSpPr/>
            <p:nvPr/>
          </p:nvGrpSpPr>
          <p:grpSpPr>
            <a:xfrm>
              <a:off x="-1527856" y="2423861"/>
              <a:ext cx="2296362" cy="747350"/>
              <a:chOff x="-1527856" y="2423861"/>
              <a:chExt cx="2296362" cy="747350"/>
            </a:xfrm>
            <a:solidFill>
              <a:srgbClr val="000000"/>
            </a:solidFill>
          </p:grpSpPr>
          <p:grpSp>
            <p:nvGrpSpPr>
              <p:cNvPr id="78" name="Graphic 57">
                <a:extLst>
                  <a:ext uri="{FF2B5EF4-FFF2-40B4-BE49-F238E27FC236}">
                    <a16:creationId xmlns:a16="http://schemas.microsoft.com/office/drawing/2014/main" id="{E8CC1AA4-B636-F6FD-F991-E09EEFF8194E}"/>
                  </a:ext>
                </a:extLst>
              </p:cNvPr>
              <p:cNvGrpSpPr/>
              <p:nvPr/>
            </p:nvGrpSpPr>
            <p:grpSpPr>
              <a:xfrm>
                <a:off x="-1527856" y="2423861"/>
                <a:ext cx="488817" cy="695639"/>
                <a:chOff x="-1527856" y="2423861"/>
                <a:chExt cx="488817" cy="695639"/>
              </a:xfrm>
              <a:solidFill>
                <a:srgbClr val="000000"/>
              </a:solidFill>
            </p:grpSpPr>
            <p:sp>
              <p:nvSpPr>
                <p:cNvPr id="79" name="Freeform: Shape 78">
                  <a:extLst>
                    <a:ext uri="{FF2B5EF4-FFF2-40B4-BE49-F238E27FC236}">
                      <a16:creationId xmlns:a16="http://schemas.microsoft.com/office/drawing/2014/main" id="{DCC05C63-1D88-545A-2383-A6932D21F160}"/>
                    </a:ext>
                  </a:extLst>
                </p:cNvPr>
                <p:cNvSpPr/>
                <p:nvPr/>
              </p:nvSpPr>
              <p:spPr>
                <a:xfrm flipV="1">
                  <a:off x="-1527856" y="2813764"/>
                  <a:ext cx="488817" cy="16954"/>
                </a:xfrm>
                <a:custGeom>
                  <a:avLst/>
                  <a:gdLst>
                    <a:gd name="connsiteX0" fmla="*/ 5208 w 488817"/>
                    <a:gd name="connsiteY0" fmla="*/ -500 h 16954"/>
                    <a:gd name="connsiteX1" fmla="*/ 494025 w 488817"/>
                    <a:gd name="connsiteY1" fmla="*/ -500 h 16954"/>
                    <a:gd name="connsiteX2" fmla="*/ 494025 w 488817"/>
                    <a:gd name="connsiteY2" fmla="*/ 16454 h 16954"/>
                    <a:gd name="connsiteX3" fmla="*/ 5208 w 488817"/>
                    <a:gd name="connsiteY3" fmla="*/ 16454 h 16954"/>
                  </a:gdLst>
                  <a:ahLst/>
                  <a:cxnLst>
                    <a:cxn ang="0">
                      <a:pos x="connsiteX0" y="connsiteY0"/>
                    </a:cxn>
                    <a:cxn ang="0">
                      <a:pos x="connsiteX1" y="connsiteY1"/>
                    </a:cxn>
                    <a:cxn ang="0">
                      <a:pos x="connsiteX2" y="connsiteY2"/>
                    </a:cxn>
                    <a:cxn ang="0">
                      <a:pos x="connsiteX3" y="connsiteY3"/>
                    </a:cxn>
                  </a:cxnLst>
                  <a:rect l="l" t="t" r="r" b="b"/>
                  <a:pathLst>
                    <a:path w="488817" h="16954">
                      <a:moveTo>
                        <a:pt x="5208" y="-500"/>
                      </a:moveTo>
                      <a:lnTo>
                        <a:pt x="494025" y="-500"/>
                      </a:lnTo>
                      <a:lnTo>
                        <a:pt x="494025" y="16454"/>
                      </a:lnTo>
                      <a:lnTo>
                        <a:pt x="5208" y="16454"/>
                      </a:lnTo>
                      <a:close/>
                    </a:path>
                  </a:pathLst>
                </a:custGeom>
                <a:solidFill>
                  <a:srgbClr val="000000"/>
                </a:solidFill>
                <a:ln w="0" cap="flat">
                  <a:noFill/>
                  <a:prstDash val="solid"/>
                  <a:miter/>
                </a:ln>
              </p:spPr>
              <p:txBody>
                <a:bodyPr rtlCol="0" anchor="ctr"/>
                <a:lstStyle/>
                <a:p>
                  <a:endParaRPr lang="en-US"/>
                </a:p>
              </p:txBody>
            </p:sp>
            <p:grpSp>
              <p:nvGrpSpPr>
                <p:cNvPr id="80" name="Graphic 57">
                  <a:extLst>
                    <a:ext uri="{FF2B5EF4-FFF2-40B4-BE49-F238E27FC236}">
                      <a16:creationId xmlns:a16="http://schemas.microsoft.com/office/drawing/2014/main" id="{60389BBD-E97D-F779-2F74-21A3A29636F1}"/>
                    </a:ext>
                  </a:extLst>
                </p:cNvPr>
                <p:cNvGrpSpPr/>
                <p:nvPr/>
              </p:nvGrpSpPr>
              <p:grpSpPr>
                <a:xfrm>
                  <a:off x="-1373423" y="2423861"/>
                  <a:ext cx="254697" cy="284222"/>
                  <a:chOff x="-1373423" y="2423861"/>
                  <a:chExt cx="254697" cy="284222"/>
                </a:xfrm>
                <a:solidFill>
                  <a:srgbClr val="000000"/>
                </a:solidFill>
              </p:grpSpPr>
              <p:sp>
                <p:nvSpPr>
                  <p:cNvPr id="81" name="Freeform: Shape 80">
                    <a:extLst>
                      <a:ext uri="{FF2B5EF4-FFF2-40B4-BE49-F238E27FC236}">
                        <a16:creationId xmlns:a16="http://schemas.microsoft.com/office/drawing/2014/main" id="{57B02894-9AA6-BE1C-AFE4-FCAB3AF789FF}"/>
                      </a:ext>
                    </a:extLst>
                  </p:cNvPr>
                  <p:cNvSpPr/>
                  <p:nvPr/>
                </p:nvSpPr>
                <p:spPr>
                  <a:xfrm flipV="1">
                    <a:off x="-1373423" y="2499832"/>
                    <a:ext cx="148588" cy="208251"/>
                  </a:xfrm>
                  <a:custGeom>
                    <a:avLst/>
                    <a:gdLst>
                      <a:gd name="connsiteX0" fmla="*/ 50634 w 148588"/>
                      <a:gd name="connsiteY0" fmla="*/ 148391 h 208251"/>
                      <a:gd name="connsiteX1" fmla="*/ 41277 w 148588"/>
                      <a:gd name="connsiteY1" fmla="*/ 151782 h 208251"/>
                      <a:gd name="connsiteX2" fmla="*/ 38158 w 148588"/>
                      <a:gd name="connsiteY2" fmla="*/ 159412 h 208251"/>
                      <a:gd name="connsiteX3" fmla="*/ 39859 w 148588"/>
                      <a:gd name="connsiteY3" fmla="*/ 167889 h 208251"/>
                      <a:gd name="connsiteX4" fmla="*/ 45814 w 148588"/>
                      <a:gd name="connsiteY4" fmla="*/ 181169 h 208251"/>
                      <a:gd name="connsiteX5" fmla="*/ 58573 w 148588"/>
                      <a:gd name="connsiteY5" fmla="*/ 195580 h 208251"/>
                      <a:gd name="connsiteX6" fmla="*/ 78704 w 148588"/>
                      <a:gd name="connsiteY6" fmla="*/ 205470 h 208251"/>
                      <a:gd name="connsiteX7" fmla="*/ 87777 w 148588"/>
                      <a:gd name="connsiteY7" fmla="*/ 206883 h 208251"/>
                      <a:gd name="connsiteX8" fmla="*/ 91180 w 148588"/>
                      <a:gd name="connsiteY8" fmla="*/ 206883 h 208251"/>
                      <a:gd name="connsiteX9" fmla="*/ 102238 w 148588"/>
                      <a:gd name="connsiteY9" fmla="*/ 206600 h 208251"/>
                      <a:gd name="connsiteX10" fmla="*/ 132009 w 148588"/>
                      <a:gd name="connsiteY10" fmla="*/ 191624 h 208251"/>
                      <a:gd name="connsiteX11" fmla="*/ 149021 w 148588"/>
                      <a:gd name="connsiteY11" fmla="*/ 165345 h 208251"/>
                      <a:gd name="connsiteX12" fmla="*/ 153841 w 148588"/>
                      <a:gd name="connsiteY12" fmla="*/ 133981 h 208251"/>
                      <a:gd name="connsiteX13" fmla="*/ 140515 w 148588"/>
                      <a:gd name="connsiteY13" fmla="*/ 72664 h 208251"/>
                      <a:gd name="connsiteX14" fmla="*/ 107341 w 148588"/>
                      <a:gd name="connsiteY14" fmla="*/ 19824 h 208251"/>
                      <a:gd name="connsiteX15" fmla="*/ 56588 w 148588"/>
                      <a:gd name="connsiteY15" fmla="*/ -1369 h 208251"/>
                      <a:gd name="connsiteX16" fmla="*/ 14058 w 148588"/>
                      <a:gd name="connsiteY16" fmla="*/ 20671 h 208251"/>
                      <a:gd name="connsiteX17" fmla="*/ 5268 w 148588"/>
                      <a:gd name="connsiteY17" fmla="*/ 46667 h 208251"/>
                      <a:gd name="connsiteX18" fmla="*/ 5268 w 148588"/>
                      <a:gd name="connsiteY18" fmla="*/ 49776 h 208251"/>
                      <a:gd name="connsiteX19" fmla="*/ 29936 w 148588"/>
                      <a:gd name="connsiteY19" fmla="*/ 109397 h 208251"/>
                      <a:gd name="connsiteX20" fmla="*/ 84658 w 148588"/>
                      <a:gd name="connsiteY20" fmla="*/ 136241 h 208251"/>
                      <a:gd name="connsiteX21" fmla="*/ 110744 w 148588"/>
                      <a:gd name="connsiteY21" fmla="*/ 127481 h 208251"/>
                      <a:gd name="connsiteX22" fmla="*/ 122369 w 148588"/>
                      <a:gd name="connsiteY22" fmla="*/ 108549 h 208251"/>
                      <a:gd name="connsiteX23" fmla="*/ 123219 w 148588"/>
                      <a:gd name="connsiteY23" fmla="*/ 111658 h 208251"/>
                      <a:gd name="connsiteX24" fmla="*/ 128890 w 148588"/>
                      <a:gd name="connsiteY24" fmla="*/ 150369 h 208251"/>
                      <a:gd name="connsiteX25" fmla="*/ 117265 w 148588"/>
                      <a:gd name="connsiteY25" fmla="*/ 185408 h 208251"/>
                      <a:gd name="connsiteX26" fmla="*/ 90896 w 148588"/>
                      <a:gd name="connsiteY26" fmla="*/ 195863 h 208251"/>
                      <a:gd name="connsiteX27" fmla="*/ 56588 w 148588"/>
                      <a:gd name="connsiteY27" fmla="*/ 177778 h 208251"/>
                      <a:gd name="connsiteX28" fmla="*/ 68213 w 148588"/>
                      <a:gd name="connsiteY28" fmla="*/ 166476 h 208251"/>
                      <a:gd name="connsiteX29" fmla="*/ 63109 w 148588"/>
                      <a:gd name="connsiteY29" fmla="*/ 154043 h 208251"/>
                      <a:gd name="connsiteX30" fmla="*/ 50634 w 148588"/>
                      <a:gd name="connsiteY30" fmla="*/ 148391 h 208251"/>
                      <a:gd name="connsiteX31" fmla="*/ 115280 w 148588"/>
                      <a:gd name="connsiteY31" fmla="*/ 91313 h 208251"/>
                      <a:gd name="connsiteX32" fmla="*/ 107058 w 148588"/>
                      <a:gd name="connsiteY32" fmla="*/ 117874 h 208251"/>
                      <a:gd name="connsiteX33" fmla="*/ 87777 w 148588"/>
                      <a:gd name="connsiteY33" fmla="*/ 125786 h 208251"/>
                      <a:gd name="connsiteX34" fmla="*/ 56305 w 148588"/>
                      <a:gd name="connsiteY34" fmla="*/ 112788 h 208251"/>
                      <a:gd name="connsiteX35" fmla="*/ 45247 w 148588"/>
                      <a:gd name="connsiteY35" fmla="*/ 96117 h 208251"/>
                      <a:gd name="connsiteX36" fmla="*/ 35890 w 148588"/>
                      <a:gd name="connsiteY36" fmla="*/ 67295 h 208251"/>
                      <a:gd name="connsiteX37" fmla="*/ 30786 w 148588"/>
                      <a:gd name="connsiteY37" fmla="*/ 37625 h 208251"/>
                      <a:gd name="connsiteX38" fmla="*/ 59140 w 148588"/>
                      <a:gd name="connsiteY38" fmla="*/ 10781 h 208251"/>
                      <a:gd name="connsiteX39" fmla="*/ 64244 w 148588"/>
                      <a:gd name="connsiteY39" fmla="*/ 11064 h 208251"/>
                      <a:gd name="connsiteX40" fmla="*/ 99402 w 148588"/>
                      <a:gd name="connsiteY40" fmla="*/ 36495 h 208251"/>
                      <a:gd name="connsiteX41" fmla="*/ 109326 w 148588"/>
                      <a:gd name="connsiteY41" fmla="*/ 60231 h 208251"/>
                      <a:gd name="connsiteX42" fmla="*/ 115280 w 148588"/>
                      <a:gd name="connsiteY42" fmla="*/ 91313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0634" y="148391"/>
                        </a:moveTo>
                        <a:cubicBezTo>
                          <a:pt x="46286" y="148391"/>
                          <a:pt x="43168" y="149522"/>
                          <a:pt x="41277" y="151782"/>
                        </a:cubicBezTo>
                        <a:cubicBezTo>
                          <a:pt x="39387" y="154043"/>
                          <a:pt x="38347" y="156586"/>
                          <a:pt x="38158" y="159412"/>
                        </a:cubicBezTo>
                        <a:cubicBezTo>
                          <a:pt x="38158" y="161295"/>
                          <a:pt x="38725" y="164121"/>
                          <a:pt x="39859" y="167889"/>
                        </a:cubicBezTo>
                        <a:cubicBezTo>
                          <a:pt x="40994" y="171656"/>
                          <a:pt x="42978" y="176083"/>
                          <a:pt x="45814" y="181169"/>
                        </a:cubicBezTo>
                        <a:cubicBezTo>
                          <a:pt x="48649" y="186255"/>
                          <a:pt x="52902" y="191059"/>
                          <a:pt x="58573" y="195580"/>
                        </a:cubicBezTo>
                        <a:cubicBezTo>
                          <a:pt x="64244" y="200101"/>
                          <a:pt x="70954" y="203398"/>
                          <a:pt x="78704" y="205470"/>
                        </a:cubicBezTo>
                        <a:lnTo>
                          <a:pt x="87777" y="206883"/>
                        </a:lnTo>
                        <a:lnTo>
                          <a:pt x="91180" y="206883"/>
                        </a:lnTo>
                        <a:cubicBezTo>
                          <a:pt x="97417" y="206883"/>
                          <a:pt x="101103" y="206789"/>
                          <a:pt x="102238" y="206600"/>
                        </a:cubicBezTo>
                        <a:cubicBezTo>
                          <a:pt x="114146" y="204528"/>
                          <a:pt x="124070" y="199536"/>
                          <a:pt x="132009" y="191624"/>
                        </a:cubicBezTo>
                        <a:cubicBezTo>
                          <a:pt x="139948" y="183712"/>
                          <a:pt x="145619" y="174953"/>
                          <a:pt x="149021" y="165345"/>
                        </a:cubicBezTo>
                        <a:cubicBezTo>
                          <a:pt x="152424" y="155738"/>
                          <a:pt x="154030" y="145283"/>
                          <a:pt x="153841" y="133981"/>
                        </a:cubicBezTo>
                        <a:cubicBezTo>
                          <a:pt x="153841" y="116085"/>
                          <a:pt x="149399" y="95646"/>
                          <a:pt x="140515" y="72664"/>
                        </a:cubicBezTo>
                        <a:cubicBezTo>
                          <a:pt x="131631" y="49682"/>
                          <a:pt x="120573" y="32068"/>
                          <a:pt x="107341" y="19824"/>
                        </a:cubicBezTo>
                        <a:cubicBezTo>
                          <a:pt x="92030" y="5695"/>
                          <a:pt x="75112" y="-1369"/>
                          <a:pt x="56588" y="-1369"/>
                        </a:cubicBezTo>
                        <a:cubicBezTo>
                          <a:pt x="37686" y="-1369"/>
                          <a:pt x="23509" y="5978"/>
                          <a:pt x="14058" y="20671"/>
                        </a:cubicBezTo>
                        <a:cubicBezTo>
                          <a:pt x="8198" y="29337"/>
                          <a:pt x="5268" y="38002"/>
                          <a:pt x="5268" y="46667"/>
                        </a:cubicBezTo>
                        <a:lnTo>
                          <a:pt x="5268" y="49776"/>
                        </a:lnTo>
                        <a:cubicBezTo>
                          <a:pt x="5268" y="71816"/>
                          <a:pt x="13491" y="91690"/>
                          <a:pt x="29936" y="109397"/>
                        </a:cubicBezTo>
                        <a:cubicBezTo>
                          <a:pt x="46381" y="127105"/>
                          <a:pt x="64622" y="136053"/>
                          <a:pt x="84658" y="136241"/>
                        </a:cubicBezTo>
                        <a:cubicBezTo>
                          <a:pt x="96189" y="136241"/>
                          <a:pt x="104884" y="133321"/>
                          <a:pt x="110744" y="127481"/>
                        </a:cubicBezTo>
                        <a:cubicBezTo>
                          <a:pt x="116604" y="121642"/>
                          <a:pt x="120478" y="115331"/>
                          <a:pt x="122369" y="108549"/>
                        </a:cubicBezTo>
                        <a:lnTo>
                          <a:pt x="123219" y="111658"/>
                        </a:lnTo>
                        <a:cubicBezTo>
                          <a:pt x="127000" y="127293"/>
                          <a:pt x="128890" y="140197"/>
                          <a:pt x="128890" y="150369"/>
                        </a:cubicBezTo>
                        <a:cubicBezTo>
                          <a:pt x="128890" y="166947"/>
                          <a:pt x="125015" y="178626"/>
                          <a:pt x="117265" y="185408"/>
                        </a:cubicBezTo>
                        <a:cubicBezTo>
                          <a:pt x="109515" y="192189"/>
                          <a:pt x="100725" y="195674"/>
                          <a:pt x="90896" y="195863"/>
                        </a:cubicBezTo>
                        <a:cubicBezTo>
                          <a:pt x="76152" y="195863"/>
                          <a:pt x="64716" y="189835"/>
                          <a:pt x="56588" y="177778"/>
                        </a:cubicBezTo>
                        <a:cubicBezTo>
                          <a:pt x="64338" y="176648"/>
                          <a:pt x="68213" y="172881"/>
                          <a:pt x="68213" y="166476"/>
                        </a:cubicBezTo>
                        <a:cubicBezTo>
                          <a:pt x="68213" y="161766"/>
                          <a:pt x="66512" y="157622"/>
                          <a:pt x="63109" y="154043"/>
                        </a:cubicBezTo>
                        <a:cubicBezTo>
                          <a:pt x="59707" y="150463"/>
                          <a:pt x="55548" y="148580"/>
                          <a:pt x="50634" y="148391"/>
                        </a:cubicBezTo>
                        <a:close/>
                        <a:moveTo>
                          <a:pt x="115280" y="91313"/>
                        </a:moveTo>
                        <a:cubicBezTo>
                          <a:pt x="115280" y="103746"/>
                          <a:pt x="112539" y="112600"/>
                          <a:pt x="107058" y="117874"/>
                        </a:cubicBezTo>
                        <a:cubicBezTo>
                          <a:pt x="101576" y="123149"/>
                          <a:pt x="95149" y="125786"/>
                          <a:pt x="87777" y="125786"/>
                        </a:cubicBezTo>
                        <a:cubicBezTo>
                          <a:pt x="75869" y="125786"/>
                          <a:pt x="65378" y="121453"/>
                          <a:pt x="56305" y="112788"/>
                        </a:cubicBezTo>
                        <a:cubicBezTo>
                          <a:pt x="51579" y="107513"/>
                          <a:pt x="47893" y="101956"/>
                          <a:pt x="45247" y="96117"/>
                        </a:cubicBezTo>
                        <a:cubicBezTo>
                          <a:pt x="42600" y="90277"/>
                          <a:pt x="39482" y="80669"/>
                          <a:pt x="35890" y="67295"/>
                        </a:cubicBezTo>
                        <a:cubicBezTo>
                          <a:pt x="32488" y="53732"/>
                          <a:pt x="30786" y="43842"/>
                          <a:pt x="30786" y="37625"/>
                        </a:cubicBezTo>
                        <a:cubicBezTo>
                          <a:pt x="30786" y="19729"/>
                          <a:pt x="40237" y="10781"/>
                          <a:pt x="59140" y="10781"/>
                        </a:cubicBezTo>
                        <a:cubicBezTo>
                          <a:pt x="61408" y="10781"/>
                          <a:pt x="63109" y="10876"/>
                          <a:pt x="64244" y="11064"/>
                        </a:cubicBezTo>
                        <a:cubicBezTo>
                          <a:pt x="78798" y="13513"/>
                          <a:pt x="90518" y="21990"/>
                          <a:pt x="99402" y="36495"/>
                        </a:cubicBezTo>
                        <a:cubicBezTo>
                          <a:pt x="102238" y="41204"/>
                          <a:pt x="105546" y="49116"/>
                          <a:pt x="109326" y="60231"/>
                        </a:cubicBezTo>
                        <a:cubicBezTo>
                          <a:pt x="113106" y="71345"/>
                          <a:pt x="115091" y="81706"/>
                          <a:pt x="115280" y="91313"/>
                        </a:cubicBezTo>
                        <a:close/>
                      </a:path>
                    </a:pathLst>
                  </a:custGeom>
                  <a:solidFill>
                    <a:srgbClr val="000000"/>
                  </a:solidFill>
                  <a:ln w="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8DA9011-A835-882F-1643-9C223D920A73}"/>
                      </a:ext>
                    </a:extLst>
                  </p:cNvPr>
                  <p:cNvSpPr/>
                  <p:nvPr/>
                </p:nvSpPr>
                <p:spPr>
                  <a:xfrm flipV="1">
                    <a:off x="-1198709" y="2423861"/>
                    <a:ext cx="79983" cy="133049"/>
                  </a:xfrm>
                  <a:custGeom>
                    <a:avLst/>
                    <a:gdLst>
                      <a:gd name="connsiteX0" fmla="*/ 17839 w 79983"/>
                      <a:gd name="connsiteY0" fmla="*/ 83946 h 133049"/>
                      <a:gd name="connsiteX1" fmla="*/ 9219 w 79983"/>
                      <a:gd name="connsiteY1" fmla="*/ 87542 h 133049"/>
                      <a:gd name="connsiteX2" fmla="*/ 6012 w 79983"/>
                      <a:gd name="connsiteY2" fmla="*/ 96332 h 133049"/>
                      <a:gd name="connsiteX3" fmla="*/ 16636 w 79983"/>
                      <a:gd name="connsiteY3" fmla="*/ 120904 h 133049"/>
                      <a:gd name="connsiteX4" fmla="*/ 43097 w 79983"/>
                      <a:gd name="connsiteY4" fmla="*/ 131293 h 133049"/>
                      <a:gd name="connsiteX5" fmla="*/ 73567 w 79983"/>
                      <a:gd name="connsiteY5" fmla="*/ 120105 h 133049"/>
                      <a:gd name="connsiteX6" fmla="*/ 85996 w 79983"/>
                      <a:gd name="connsiteY6" fmla="*/ 91138 h 133049"/>
                      <a:gd name="connsiteX7" fmla="*/ 81986 w 79983"/>
                      <a:gd name="connsiteY7" fmla="*/ 74756 h 133049"/>
                      <a:gd name="connsiteX8" fmla="*/ 72364 w 79983"/>
                      <a:gd name="connsiteY8" fmla="*/ 61172 h 133049"/>
                      <a:gd name="connsiteX9" fmla="*/ 56327 w 79983"/>
                      <a:gd name="connsiteY9" fmla="*/ 46388 h 133049"/>
                      <a:gd name="connsiteX10" fmla="*/ 36281 w 79983"/>
                      <a:gd name="connsiteY10" fmla="*/ 28009 h 133049"/>
                      <a:gd name="connsiteX11" fmla="*/ 24454 w 79983"/>
                      <a:gd name="connsiteY11" fmla="*/ 16822 h 133049"/>
                      <a:gd name="connsiteX12" fmla="*/ 39689 w 79983"/>
                      <a:gd name="connsiteY12" fmla="*/ 16622 h 133049"/>
                      <a:gd name="connsiteX13" fmla="*/ 73166 w 79983"/>
                      <a:gd name="connsiteY13" fmla="*/ 17621 h 133049"/>
                      <a:gd name="connsiteX14" fmla="*/ 77977 w 79983"/>
                      <a:gd name="connsiteY14" fmla="*/ 35401 h 133049"/>
                      <a:gd name="connsiteX15" fmla="*/ 77977 w 79983"/>
                      <a:gd name="connsiteY15" fmla="*/ 36000 h 133049"/>
                      <a:gd name="connsiteX16" fmla="*/ 85996 w 79983"/>
                      <a:gd name="connsiteY16" fmla="*/ 36000 h 133049"/>
                      <a:gd name="connsiteX17" fmla="*/ 85996 w 79983"/>
                      <a:gd name="connsiteY17" fmla="*/ 35401 h 133049"/>
                      <a:gd name="connsiteX18" fmla="*/ 83390 w 79983"/>
                      <a:gd name="connsiteY18" fmla="*/ 17221 h 133049"/>
                      <a:gd name="connsiteX19" fmla="*/ 80383 w 79983"/>
                      <a:gd name="connsiteY19" fmla="*/ -1158 h 133049"/>
                      <a:gd name="connsiteX20" fmla="*/ 80383 w 79983"/>
                      <a:gd name="connsiteY20" fmla="*/ -1757 h 133049"/>
                      <a:gd name="connsiteX21" fmla="*/ 6012 w 79983"/>
                      <a:gd name="connsiteY21" fmla="*/ -1757 h 133049"/>
                      <a:gd name="connsiteX22" fmla="*/ 6012 w 79983"/>
                      <a:gd name="connsiteY22" fmla="*/ 2038 h 133049"/>
                      <a:gd name="connsiteX23" fmla="*/ 6012 w 79983"/>
                      <a:gd name="connsiteY23" fmla="*/ 4436 h 133049"/>
                      <a:gd name="connsiteX24" fmla="*/ 7215 w 79983"/>
                      <a:gd name="connsiteY24" fmla="*/ 7432 h 133049"/>
                      <a:gd name="connsiteX25" fmla="*/ 13228 w 79983"/>
                      <a:gd name="connsiteY25" fmla="*/ 14424 h 133049"/>
                      <a:gd name="connsiteX26" fmla="*/ 23251 w 79983"/>
                      <a:gd name="connsiteY26" fmla="*/ 25612 h 133049"/>
                      <a:gd name="connsiteX27" fmla="*/ 30067 w 79983"/>
                      <a:gd name="connsiteY27" fmla="*/ 33003 h 133049"/>
                      <a:gd name="connsiteX28" fmla="*/ 36883 w 79983"/>
                      <a:gd name="connsiteY28" fmla="*/ 40395 h 133049"/>
                      <a:gd name="connsiteX29" fmla="*/ 42696 w 79983"/>
                      <a:gd name="connsiteY29" fmla="*/ 46988 h 133049"/>
                      <a:gd name="connsiteX30" fmla="*/ 48309 w 79983"/>
                      <a:gd name="connsiteY30" fmla="*/ 53780 h 133049"/>
                      <a:gd name="connsiteX31" fmla="*/ 52920 w 79983"/>
                      <a:gd name="connsiteY31" fmla="*/ 59773 h 133049"/>
                      <a:gd name="connsiteX32" fmla="*/ 57129 w 79983"/>
                      <a:gd name="connsiteY32" fmla="*/ 66166 h 133049"/>
                      <a:gd name="connsiteX33" fmla="*/ 60136 w 79983"/>
                      <a:gd name="connsiteY33" fmla="*/ 71959 h 133049"/>
                      <a:gd name="connsiteX34" fmla="*/ 62742 w 79983"/>
                      <a:gd name="connsiteY34" fmla="*/ 78352 h 133049"/>
                      <a:gd name="connsiteX35" fmla="*/ 64145 w 79983"/>
                      <a:gd name="connsiteY35" fmla="*/ 84345 h 133049"/>
                      <a:gd name="connsiteX36" fmla="*/ 64747 w 79983"/>
                      <a:gd name="connsiteY36" fmla="*/ 90938 h 133049"/>
                      <a:gd name="connsiteX37" fmla="*/ 57931 w 79983"/>
                      <a:gd name="connsiteY37" fmla="*/ 112714 h 133049"/>
                      <a:gd name="connsiteX38" fmla="*/ 38486 w 79983"/>
                      <a:gd name="connsiteY38" fmla="*/ 121903 h 133049"/>
                      <a:gd name="connsiteX39" fmla="*/ 26860 w 79983"/>
                      <a:gd name="connsiteY39" fmla="*/ 118507 h 133049"/>
                      <a:gd name="connsiteX40" fmla="*/ 19844 w 79983"/>
                      <a:gd name="connsiteY40" fmla="*/ 111914 h 133049"/>
                      <a:gd name="connsiteX41" fmla="*/ 17839 w 79983"/>
                      <a:gd name="connsiteY41" fmla="*/ 108119 h 133049"/>
                      <a:gd name="connsiteX42" fmla="*/ 18841 w 79983"/>
                      <a:gd name="connsiteY42" fmla="*/ 107919 h 133049"/>
                      <a:gd name="connsiteX43" fmla="*/ 26258 w 79983"/>
                      <a:gd name="connsiteY43" fmla="*/ 105122 h 133049"/>
                      <a:gd name="connsiteX44" fmla="*/ 30067 w 79983"/>
                      <a:gd name="connsiteY44" fmla="*/ 95932 h 133049"/>
                      <a:gd name="connsiteX45" fmla="*/ 26860 w 79983"/>
                      <a:gd name="connsiteY45" fmla="*/ 87542 h 133049"/>
                      <a:gd name="connsiteX46" fmla="*/ 17839 w 79983"/>
                      <a:gd name="connsiteY46" fmla="*/ 83946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17839" y="83946"/>
                        </a:moveTo>
                        <a:cubicBezTo>
                          <a:pt x="14231" y="83946"/>
                          <a:pt x="11358" y="85145"/>
                          <a:pt x="9219" y="87542"/>
                        </a:cubicBezTo>
                        <a:cubicBezTo>
                          <a:pt x="7081" y="89939"/>
                          <a:pt x="6012" y="92869"/>
                          <a:pt x="6012" y="96332"/>
                        </a:cubicBezTo>
                        <a:cubicBezTo>
                          <a:pt x="6012" y="105788"/>
                          <a:pt x="9553" y="113979"/>
                          <a:pt x="16636" y="120904"/>
                        </a:cubicBezTo>
                        <a:cubicBezTo>
                          <a:pt x="23719" y="127830"/>
                          <a:pt x="32539" y="131293"/>
                          <a:pt x="43097" y="131293"/>
                        </a:cubicBezTo>
                        <a:cubicBezTo>
                          <a:pt x="55258" y="131293"/>
                          <a:pt x="65415" y="127563"/>
                          <a:pt x="73567" y="120105"/>
                        </a:cubicBezTo>
                        <a:cubicBezTo>
                          <a:pt x="81719" y="112647"/>
                          <a:pt x="85862" y="102991"/>
                          <a:pt x="85996" y="91138"/>
                        </a:cubicBezTo>
                        <a:cubicBezTo>
                          <a:pt x="85996" y="85411"/>
                          <a:pt x="84659" y="79950"/>
                          <a:pt x="81986" y="74756"/>
                        </a:cubicBezTo>
                        <a:cubicBezTo>
                          <a:pt x="79314" y="69562"/>
                          <a:pt x="76106" y="65034"/>
                          <a:pt x="72364" y="61172"/>
                        </a:cubicBezTo>
                        <a:cubicBezTo>
                          <a:pt x="68622" y="57309"/>
                          <a:pt x="63277" y="52382"/>
                          <a:pt x="56327" y="46388"/>
                        </a:cubicBezTo>
                        <a:cubicBezTo>
                          <a:pt x="51516" y="42260"/>
                          <a:pt x="44834" y="36133"/>
                          <a:pt x="36281" y="28009"/>
                        </a:cubicBezTo>
                        <a:lnTo>
                          <a:pt x="24454" y="16822"/>
                        </a:lnTo>
                        <a:lnTo>
                          <a:pt x="39689" y="16622"/>
                        </a:lnTo>
                        <a:cubicBezTo>
                          <a:pt x="60671" y="16622"/>
                          <a:pt x="71830" y="16955"/>
                          <a:pt x="73166" y="17621"/>
                        </a:cubicBezTo>
                        <a:cubicBezTo>
                          <a:pt x="74102" y="17887"/>
                          <a:pt x="75705" y="23814"/>
                          <a:pt x="77977" y="35401"/>
                        </a:cubicBezTo>
                        <a:lnTo>
                          <a:pt x="77977" y="36000"/>
                        </a:lnTo>
                        <a:lnTo>
                          <a:pt x="85996" y="36000"/>
                        </a:lnTo>
                        <a:lnTo>
                          <a:pt x="85996" y="35401"/>
                        </a:lnTo>
                        <a:cubicBezTo>
                          <a:pt x="85862" y="35001"/>
                          <a:pt x="84993" y="28941"/>
                          <a:pt x="83390" y="17221"/>
                        </a:cubicBezTo>
                        <a:cubicBezTo>
                          <a:pt x="81786" y="5501"/>
                          <a:pt x="80784" y="-625"/>
                          <a:pt x="80383" y="-1158"/>
                        </a:cubicBezTo>
                        <a:lnTo>
                          <a:pt x="80383" y="-1757"/>
                        </a:lnTo>
                        <a:lnTo>
                          <a:pt x="6012" y="-1757"/>
                        </a:lnTo>
                        <a:lnTo>
                          <a:pt x="6012" y="2038"/>
                        </a:lnTo>
                        <a:lnTo>
                          <a:pt x="6012" y="4436"/>
                        </a:lnTo>
                        <a:cubicBezTo>
                          <a:pt x="6012" y="5368"/>
                          <a:pt x="6413" y="6367"/>
                          <a:pt x="7215" y="7432"/>
                        </a:cubicBezTo>
                        <a:cubicBezTo>
                          <a:pt x="8017" y="8498"/>
                          <a:pt x="10021" y="10828"/>
                          <a:pt x="13228" y="14424"/>
                        </a:cubicBezTo>
                        <a:cubicBezTo>
                          <a:pt x="17104" y="18686"/>
                          <a:pt x="20445" y="22415"/>
                          <a:pt x="23251" y="25612"/>
                        </a:cubicBezTo>
                        <a:cubicBezTo>
                          <a:pt x="24454" y="26944"/>
                          <a:pt x="26726" y="29407"/>
                          <a:pt x="30067" y="33003"/>
                        </a:cubicBezTo>
                        <a:cubicBezTo>
                          <a:pt x="33408" y="36599"/>
                          <a:pt x="35680" y="39063"/>
                          <a:pt x="36883" y="40395"/>
                        </a:cubicBezTo>
                        <a:cubicBezTo>
                          <a:pt x="38086" y="41727"/>
                          <a:pt x="40023" y="43924"/>
                          <a:pt x="42696" y="46988"/>
                        </a:cubicBezTo>
                        <a:cubicBezTo>
                          <a:pt x="45369" y="50051"/>
                          <a:pt x="47240" y="52315"/>
                          <a:pt x="48309" y="53780"/>
                        </a:cubicBezTo>
                        <a:cubicBezTo>
                          <a:pt x="49378" y="55245"/>
                          <a:pt x="50915" y="57243"/>
                          <a:pt x="52920" y="59773"/>
                        </a:cubicBezTo>
                        <a:cubicBezTo>
                          <a:pt x="54924" y="62304"/>
                          <a:pt x="56327" y="64435"/>
                          <a:pt x="57129" y="66166"/>
                        </a:cubicBezTo>
                        <a:cubicBezTo>
                          <a:pt x="57931" y="67897"/>
                          <a:pt x="58933" y="69828"/>
                          <a:pt x="60136" y="71959"/>
                        </a:cubicBezTo>
                        <a:cubicBezTo>
                          <a:pt x="61339" y="74090"/>
                          <a:pt x="62208" y="76221"/>
                          <a:pt x="62742" y="78352"/>
                        </a:cubicBezTo>
                        <a:cubicBezTo>
                          <a:pt x="63277" y="80483"/>
                          <a:pt x="63745" y="82481"/>
                          <a:pt x="64145" y="84345"/>
                        </a:cubicBezTo>
                        <a:cubicBezTo>
                          <a:pt x="64546" y="86210"/>
                          <a:pt x="64747" y="88408"/>
                          <a:pt x="64747" y="90938"/>
                        </a:cubicBezTo>
                        <a:cubicBezTo>
                          <a:pt x="64747" y="99329"/>
                          <a:pt x="62475" y="106587"/>
                          <a:pt x="57931" y="112714"/>
                        </a:cubicBezTo>
                        <a:cubicBezTo>
                          <a:pt x="53387" y="118840"/>
                          <a:pt x="46906" y="121903"/>
                          <a:pt x="38486" y="121903"/>
                        </a:cubicBezTo>
                        <a:cubicBezTo>
                          <a:pt x="34076" y="121903"/>
                          <a:pt x="30201" y="120771"/>
                          <a:pt x="26860" y="118507"/>
                        </a:cubicBezTo>
                        <a:cubicBezTo>
                          <a:pt x="23519" y="116243"/>
                          <a:pt x="21180" y="114045"/>
                          <a:pt x="19844" y="111914"/>
                        </a:cubicBezTo>
                        <a:cubicBezTo>
                          <a:pt x="18507" y="109783"/>
                          <a:pt x="17839" y="108518"/>
                          <a:pt x="17839" y="108119"/>
                        </a:cubicBezTo>
                        <a:cubicBezTo>
                          <a:pt x="17839" y="107985"/>
                          <a:pt x="18173" y="107919"/>
                          <a:pt x="18841" y="107919"/>
                        </a:cubicBezTo>
                        <a:cubicBezTo>
                          <a:pt x="21247" y="107919"/>
                          <a:pt x="23719" y="106987"/>
                          <a:pt x="26258" y="105122"/>
                        </a:cubicBezTo>
                        <a:cubicBezTo>
                          <a:pt x="28798" y="103258"/>
                          <a:pt x="30067" y="100194"/>
                          <a:pt x="30067" y="95932"/>
                        </a:cubicBezTo>
                        <a:cubicBezTo>
                          <a:pt x="30067" y="92603"/>
                          <a:pt x="28998" y="89806"/>
                          <a:pt x="26860" y="87542"/>
                        </a:cubicBezTo>
                        <a:cubicBezTo>
                          <a:pt x="24721" y="85278"/>
                          <a:pt x="21715" y="84079"/>
                          <a:pt x="17839" y="83946"/>
                        </a:cubicBezTo>
                        <a:close/>
                      </a:path>
                    </a:pathLst>
                  </a:custGeom>
                  <a:solidFill>
                    <a:srgbClr val="000000"/>
                  </a:solidFill>
                  <a:ln w="0" cap="flat">
                    <a:noFill/>
                    <a:prstDash val="solid"/>
                    <a:miter/>
                  </a:ln>
                </p:spPr>
                <p:txBody>
                  <a:bodyPr rtlCol="0" anchor="ctr"/>
                  <a:lstStyle/>
                  <a:p>
                    <a:endParaRPr lang="en-US"/>
                  </a:p>
                </p:txBody>
              </p:sp>
            </p:grpSp>
            <p:grpSp>
              <p:nvGrpSpPr>
                <p:cNvPr id="84" name="Graphic 57">
                  <a:extLst>
                    <a:ext uri="{FF2B5EF4-FFF2-40B4-BE49-F238E27FC236}">
                      <a16:creationId xmlns:a16="http://schemas.microsoft.com/office/drawing/2014/main" id="{931F2172-724F-2EF9-520D-B98C8ED242AC}"/>
                    </a:ext>
                  </a:extLst>
                </p:cNvPr>
                <p:cNvGrpSpPr/>
                <p:nvPr/>
              </p:nvGrpSpPr>
              <p:grpSpPr>
                <a:xfrm>
                  <a:off x="-1497518" y="2864947"/>
                  <a:ext cx="427532" cy="254553"/>
                  <a:chOff x="-1497518" y="2864947"/>
                  <a:chExt cx="427532" cy="254553"/>
                </a:xfrm>
                <a:solidFill>
                  <a:srgbClr val="000000"/>
                </a:solidFill>
              </p:grpSpPr>
              <p:sp>
                <p:nvSpPr>
                  <p:cNvPr id="85" name="Freeform: Shape 84">
                    <a:extLst>
                      <a:ext uri="{FF2B5EF4-FFF2-40B4-BE49-F238E27FC236}">
                        <a16:creationId xmlns:a16="http://schemas.microsoft.com/office/drawing/2014/main" id="{98575CAD-4C81-0DC7-B9E2-503EE594D55C}"/>
                      </a:ext>
                    </a:extLst>
                  </p:cNvPr>
                  <p:cNvSpPr/>
                  <p:nvPr/>
                </p:nvSpPr>
                <p:spPr>
                  <a:xfrm flipV="1">
                    <a:off x="-1497518" y="2911249"/>
                    <a:ext cx="148588" cy="208251"/>
                  </a:xfrm>
                  <a:custGeom>
                    <a:avLst/>
                    <a:gdLst>
                      <a:gd name="connsiteX0" fmla="*/ 50639 w 148588"/>
                      <a:gd name="connsiteY0" fmla="*/ 149847 h 208251"/>
                      <a:gd name="connsiteX1" fmla="*/ 41282 w 148588"/>
                      <a:gd name="connsiteY1" fmla="*/ 153238 h 208251"/>
                      <a:gd name="connsiteX2" fmla="*/ 38163 w 148588"/>
                      <a:gd name="connsiteY2" fmla="*/ 160868 h 208251"/>
                      <a:gd name="connsiteX3" fmla="*/ 39864 w 148588"/>
                      <a:gd name="connsiteY3" fmla="*/ 169345 h 208251"/>
                      <a:gd name="connsiteX4" fmla="*/ 45819 w 148588"/>
                      <a:gd name="connsiteY4" fmla="*/ 182625 h 208251"/>
                      <a:gd name="connsiteX5" fmla="*/ 58578 w 148588"/>
                      <a:gd name="connsiteY5" fmla="*/ 197036 h 208251"/>
                      <a:gd name="connsiteX6" fmla="*/ 78709 w 148588"/>
                      <a:gd name="connsiteY6" fmla="*/ 206926 h 208251"/>
                      <a:gd name="connsiteX7" fmla="*/ 87782 w 148588"/>
                      <a:gd name="connsiteY7" fmla="*/ 208339 h 208251"/>
                      <a:gd name="connsiteX8" fmla="*/ 91185 w 148588"/>
                      <a:gd name="connsiteY8" fmla="*/ 208339 h 208251"/>
                      <a:gd name="connsiteX9" fmla="*/ 102243 w 148588"/>
                      <a:gd name="connsiteY9" fmla="*/ 208056 h 208251"/>
                      <a:gd name="connsiteX10" fmla="*/ 132014 w 148588"/>
                      <a:gd name="connsiteY10" fmla="*/ 193080 h 208251"/>
                      <a:gd name="connsiteX11" fmla="*/ 149026 w 148588"/>
                      <a:gd name="connsiteY11" fmla="*/ 166801 h 208251"/>
                      <a:gd name="connsiteX12" fmla="*/ 153846 w 148588"/>
                      <a:gd name="connsiteY12" fmla="*/ 135437 h 208251"/>
                      <a:gd name="connsiteX13" fmla="*/ 140520 w 148588"/>
                      <a:gd name="connsiteY13" fmla="*/ 74120 h 208251"/>
                      <a:gd name="connsiteX14" fmla="*/ 107346 w 148588"/>
                      <a:gd name="connsiteY14" fmla="*/ 21280 h 208251"/>
                      <a:gd name="connsiteX15" fmla="*/ 56593 w 148588"/>
                      <a:gd name="connsiteY15" fmla="*/ 87 h 208251"/>
                      <a:gd name="connsiteX16" fmla="*/ 14063 w 148588"/>
                      <a:gd name="connsiteY16" fmla="*/ 22127 h 208251"/>
                      <a:gd name="connsiteX17" fmla="*/ 5273 w 148588"/>
                      <a:gd name="connsiteY17" fmla="*/ 48123 h 208251"/>
                      <a:gd name="connsiteX18" fmla="*/ 5273 w 148588"/>
                      <a:gd name="connsiteY18" fmla="*/ 51232 h 208251"/>
                      <a:gd name="connsiteX19" fmla="*/ 29941 w 148588"/>
                      <a:gd name="connsiteY19" fmla="*/ 110853 h 208251"/>
                      <a:gd name="connsiteX20" fmla="*/ 84663 w 148588"/>
                      <a:gd name="connsiteY20" fmla="*/ 137697 h 208251"/>
                      <a:gd name="connsiteX21" fmla="*/ 110749 w 148588"/>
                      <a:gd name="connsiteY21" fmla="*/ 128937 h 208251"/>
                      <a:gd name="connsiteX22" fmla="*/ 122374 w 148588"/>
                      <a:gd name="connsiteY22" fmla="*/ 110005 h 208251"/>
                      <a:gd name="connsiteX23" fmla="*/ 123224 w 148588"/>
                      <a:gd name="connsiteY23" fmla="*/ 113114 h 208251"/>
                      <a:gd name="connsiteX24" fmla="*/ 128895 w 148588"/>
                      <a:gd name="connsiteY24" fmla="*/ 151825 h 208251"/>
                      <a:gd name="connsiteX25" fmla="*/ 117270 w 148588"/>
                      <a:gd name="connsiteY25" fmla="*/ 186864 h 208251"/>
                      <a:gd name="connsiteX26" fmla="*/ 90901 w 148588"/>
                      <a:gd name="connsiteY26" fmla="*/ 197319 h 208251"/>
                      <a:gd name="connsiteX27" fmla="*/ 56593 w 148588"/>
                      <a:gd name="connsiteY27" fmla="*/ 179234 h 208251"/>
                      <a:gd name="connsiteX28" fmla="*/ 68218 w 148588"/>
                      <a:gd name="connsiteY28" fmla="*/ 167932 h 208251"/>
                      <a:gd name="connsiteX29" fmla="*/ 63114 w 148588"/>
                      <a:gd name="connsiteY29" fmla="*/ 155499 h 208251"/>
                      <a:gd name="connsiteX30" fmla="*/ 50639 w 148588"/>
                      <a:gd name="connsiteY30" fmla="*/ 149847 h 208251"/>
                      <a:gd name="connsiteX31" fmla="*/ 115285 w 148588"/>
                      <a:gd name="connsiteY31" fmla="*/ 92769 h 208251"/>
                      <a:gd name="connsiteX32" fmla="*/ 107063 w 148588"/>
                      <a:gd name="connsiteY32" fmla="*/ 119330 h 208251"/>
                      <a:gd name="connsiteX33" fmla="*/ 87782 w 148588"/>
                      <a:gd name="connsiteY33" fmla="*/ 127242 h 208251"/>
                      <a:gd name="connsiteX34" fmla="*/ 56310 w 148588"/>
                      <a:gd name="connsiteY34" fmla="*/ 114244 h 208251"/>
                      <a:gd name="connsiteX35" fmla="*/ 45252 w 148588"/>
                      <a:gd name="connsiteY35" fmla="*/ 97573 h 208251"/>
                      <a:gd name="connsiteX36" fmla="*/ 35895 w 148588"/>
                      <a:gd name="connsiteY36" fmla="*/ 68751 h 208251"/>
                      <a:gd name="connsiteX37" fmla="*/ 30791 w 148588"/>
                      <a:gd name="connsiteY37" fmla="*/ 39081 h 208251"/>
                      <a:gd name="connsiteX38" fmla="*/ 59145 w 148588"/>
                      <a:gd name="connsiteY38" fmla="*/ 12237 h 208251"/>
                      <a:gd name="connsiteX39" fmla="*/ 64249 w 148588"/>
                      <a:gd name="connsiteY39" fmla="*/ 12520 h 208251"/>
                      <a:gd name="connsiteX40" fmla="*/ 99407 w 148588"/>
                      <a:gd name="connsiteY40" fmla="*/ 37951 h 208251"/>
                      <a:gd name="connsiteX41" fmla="*/ 109331 w 148588"/>
                      <a:gd name="connsiteY41" fmla="*/ 61687 h 208251"/>
                      <a:gd name="connsiteX42" fmla="*/ 115285 w 148588"/>
                      <a:gd name="connsiteY42" fmla="*/ 92769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0639" y="149847"/>
                        </a:moveTo>
                        <a:cubicBezTo>
                          <a:pt x="46291" y="149847"/>
                          <a:pt x="43173" y="150978"/>
                          <a:pt x="41282" y="153238"/>
                        </a:cubicBezTo>
                        <a:cubicBezTo>
                          <a:pt x="39392" y="155499"/>
                          <a:pt x="38352" y="158042"/>
                          <a:pt x="38163" y="160868"/>
                        </a:cubicBezTo>
                        <a:cubicBezTo>
                          <a:pt x="38163" y="162751"/>
                          <a:pt x="38730" y="165577"/>
                          <a:pt x="39864" y="169345"/>
                        </a:cubicBezTo>
                        <a:cubicBezTo>
                          <a:pt x="40999" y="173112"/>
                          <a:pt x="42983" y="177539"/>
                          <a:pt x="45819" y="182625"/>
                        </a:cubicBezTo>
                        <a:cubicBezTo>
                          <a:pt x="48654" y="187711"/>
                          <a:pt x="52907" y="192515"/>
                          <a:pt x="58578" y="197036"/>
                        </a:cubicBezTo>
                        <a:cubicBezTo>
                          <a:pt x="64249" y="201557"/>
                          <a:pt x="70959" y="204854"/>
                          <a:pt x="78709" y="206926"/>
                        </a:cubicBezTo>
                        <a:lnTo>
                          <a:pt x="87782" y="208339"/>
                        </a:lnTo>
                        <a:lnTo>
                          <a:pt x="91185" y="208339"/>
                        </a:lnTo>
                        <a:cubicBezTo>
                          <a:pt x="97422" y="208339"/>
                          <a:pt x="101108" y="208245"/>
                          <a:pt x="102243" y="208056"/>
                        </a:cubicBezTo>
                        <a:cubicBezTo>
                          <a:pt x="114151" y="205984"/>
                          <a:pt x="124075" y="200992"/>
                          <a:pt x="132014" y="193080"/>
                        </a:cubicBezTo>
                        <a:cubicBezTo>
                          <a:pt x="139953" y="185168"/>
                          <a:pt x="145624" y="176409"/>
                          <a:pt x="149026" y="166801"/>
                        </a:cubicBezTo>
                        <a:cubicBezTo>
                          <a:pt x="152429" y="157194"/>
                          <a:pt x="154035" y="146739"/>
                          <a:pt x="153846" y="135437"/>
                        </a:cubicBezTo>
                        <a:cubicBezTo>
                          <a:pt x="153846" y="117541"/>
                          <a:pt x="149404" y="97102"/>
                          <a:pt x="140520" y="74120"/>
                        </a:cubicBezTo>
                        <a:cubicBezTo>
                          <a:pt x="131636" y="51138"/>
                          <a:pt x="120578" y="33524"/>
                          <a:pt x="107346" y="21280"/>
                        </a:cubicBezTo>
                        <a:cubicBezTo>
                          <a:pt x="92035" y="7151"/>
                          <a:pt x="75117" y="87"/>
                          <a:pt x="56593" y="87"/>
                        </a:cubicBezTo>
                        <a:cubicBezTo>
                          <a:pt x="37691" y="87"/>
                          <a:pt x="23514" y="7434"/>
                          <a:pt x="14063" y="22127"/>
                        </a:cubicBezTo>
                        <a:cubicBezTo>
                          <a:pt x="8203" y="30793"/>
                          <a:pt x="5273" y="39458"/>
                          <a:pt x="5273" y="48123"/>
                        </a:cubicBezTo>
                        <a:lnTo>
                          <a:pt x="5273" y="51232"/>
                        </a:lnTo>
                        <a:cubicBezTo>
                          <a:pt x="5273" y="73272"/>
                          <a:pt x="13496" y="93146"/>
                          <a:pt x="29941" y="110853"/>
                        </a:cubicBezTo>
                        <a:cubicBezTo>
                          <a:pt x="46386" y="128561"/>
                          <a:pt x="64627" y="137509"/>
                          <a:pt x="84663" y="137697"/>
                        </a:cubicBezTo>
                        <a:cubicBezTo>
                          <a:pt x="96194" y="137697"/>
                          <a:pt x="104889" y="134777"/>
                          <a:pt x="110749" y="128937"/>
                        </a:cubicBezTo>
                        <a:cubicBezTo>
                          <a:pt x="116609" y="123098"/>
                          <a:pt x="120483" y="116787"/>
                          <a:pt x="122374" y="110005"/>
                        </a:cubicBezTo>
                        <a:lnTo>
                          <a:pt x="123224" y="113114"/>
                        </a:lnTo>
                        <a:cubicBezTo>
                          <a:pt x="127005" y="128749"/>
                          <a:pt x="128895" y="141653"/>
                          <a:pt x="128895" y="151825"/>
                        </a:cubicBezTo>
                        <a:cubicBezTo>
                          <a:pt x="128895" y="168403"/>
                          <a:pt x="125020" y="180082"/>
                          <a:pt x="117270" y="186864"/>
                        </a:cubicBezTo>
                        <a:cubicBezTo>
                          <a:pt x="109520" y="193645"/>
                          <a:pt x="100730" y="197130"/>
                          <a:pt x="90901" y="197319"/>
                        </a:cubicBezTo>
                        <a:cubicBezTo>
                          <a:pt x="76157" y="197319"/>
                          <a:pt x="64721" y="191291"/>
                          <a:pt x="56593" y="179234"/>
                        </a:cubicBezTo>
                        <a:cubicBezTo>
                          <a:pt x="64343" y="178104"/>
                          <a:pt x="68218" y="174337"/>
                          <a:pt x="68218" y="167932"/>
                        </a:cubicBezTo>
                        <a:cubicBezTo>
                          <a:pt x="68218" y="163222"/>
                          <a:pt x="66517" y="159078"/>
                          <a:pt x="63114" y="155499"/>
                        </a:cubicBezTo>
                        <a:cubicBezTo>
                          <a:pt x="59712" y="151919"/>
                          <a:pt x="55553" y="150036"/>
                          <a:pt x="50639" y="149847"/>
                        </a:cubicBezTo>
                        <a:close/>
                        <a:moveTo>
                          <a:pt x="115285" y="92769"/>
                        </a:moveTo>
                        <a:cubicBezTo>
                          <a:pt x="115285" y="105202"/>
                          <a:pt x="112544" y="114056"/>
                          <a:pt x="107063" y="119330"/>
                        </a:cubicBezTo>
                        <a:cubicBezTo>
                          <a:pt x="101581" y="124605"/>
                          <a:pt x="95154" y="127242"/>
                          <a:pt x="87782" y="127242"/>
                        </a:cubicBezTo>
                        <a:cubicBezTo>
                          <a:pt x="75874" y="127242"/>
                          <a:pt x="65383" y="122909"/>
                          <a:pt x="56310" y="114244"/>
                        </a:cubicBezTo>
                        <a:cubicBezTo>
                          <a:pt x="51584" y="108969"/>
                          <a:pt x="47898" y="103412"/>
                          <a:pt x="45252" y="97573"/>
                        </a:cubicBezTo>
                        <a:cubicBezTo>
                          <a:pt x="42605" y="91733"/>
                          <a:pt x="39487" y="82125"/>
                          <a:pt x="35895" y="68751"/>
                        </a:cubicBezTo>
                        <a:cubicBezTo>
                          <a:pt x="32493" y="55188"/>
                          <a:pt x="30791" y="45298"/>
                          <a:pt x="30791" y="39081"/>
                        </a:cubicBezTo>
                        <a:cubicBezTo>
                          <a:pt x="30791" y="21185"/>
                          <a:pt x="40242" y="12237"/>
                          <a:pt x="59145" y="12237"/>
                        </a:cubicBezTo>
                        <a:cubicBezTo>
                          <a:pt x="61413" y="12237"/>
                          <a:pt x="63114" y="12332"/>
                          <a:pt x="64249" y="12520"/>
                        </a:cubicBezTo>
                        <a:cubicBezTo>
                          <a:pt x="78803" y="14969"/>
                          <a:pt x="90523" y="23446"/>
                          <a:pt x="99407" y="37951"/>
                        </a:cubicBezTo>
                        <a:cubicBezTo>
                          <a:pt x="102243" y="42660"/>
                          <a:pt x="105551" y="50572"/>
                          <a:pt x="109331" y="61687"/>
                        </a:cubicBezTo>
                        <a:cubicBezTo>
                          <a:pt x="113111" y="72801"/>
                          <a:pt x="115096" y="83162"/>
                          <a:pt x="115285" y="92769"/>
                        </a:cubicBezTo>
                        <a:close/>
                      </a:path>
                    </a:pathLst>
                  </a:custGeom>
                  <a:solidFill>
                    <a:srgbClr val="000000"/>
                  </a:solidFill>
                  <a:ln w="0" cap="flat">
                    <a:noFill/>
                    <a:prstDash val="solid"/>
                    <a:miter/>
                  </a:ln>
                </p:spPr>
                <p:txBody>
                  <a:bodyPr rtlCol="0" anchor="ctr"/>
                  <a:lstStyle/>
                  <a:p>
                    <a:endParaRPr lang="en-US" dirty="0"/>
                  </a:p>
                </p:txBody>
              </p:sp>
              <p:grpSp>
                <p:nvGrpSpPr>
                  <p:cNvPr id="86" name="Graphic 57">
                    <a:extLst>
                      <a:ext uri="{FF2B5EF4-FFF2-40B4-BE49-F238E27FC236}">
                        <a16:creationId xmlns:a16="http://schemas.microsoft.com/office/drawing/2014/main" id="{940EF475-D6B9-6CF0-0B0A-76D018C91085}"/>
                      </a:ext>
                    </a:extLst>
                  </p:cNvPr>
                  <p:cNvGrpSpPr/>
                  <p:nvPr/>
                </p:nvGrpSpPr>
                <p:grpSpPr>
                  <a:xfrm>
                    <a:off x="-1338737" y="2864947"/>
                    <a:ext cx="268751" cy="251445"/>
                    <a:chOff x="-1338737" y="2864947"/>
                    <a:chExt cx="268751" cy="251445"/>
                  </a:xfrm>
                  <a:solidFill>
                    <a:srgbClr val="000000"/>
                  </a:solidFill>
                </p:grpSpPr>
                <p:sp>
                  <p:nvSpPr>
                    <p:cNvPr id="87" name="Freeform: Shape 86">
                      <a:extLst>
                        <a:ext uri="{FF2B5EF4-FFF2-40B4-BE49-F238E27FC236}">
                          <a16:creationId xmlns:a16="http://schemas.microsoft.com/office/drawing/2014/main" id="{2E283575-C904-6BE4-EC8F-D4BAE4129827}"/>
                        </a:ext>
                      </a:extLst>
                    </p:cNvPr>
                    <p:cNvSpPr/>
                    <p:nvPr/>
                  </p:nvSpPr>
                  <p:spPr>
                    <a:xfrm flipV="1">
                      <a:off x="-1338737" y="2988390"/>
                      <a:ext cx="138082" cy="128002"/>
                    </a:xfrm>
                    <a:custGeom>
                      <a:avLst/>
                      <a:gdLst>
                        <a:gd name="connsiteX0" fmla="*/ 10660 w 138082"/>
                        <a:gd name="connsiteY0" fmla="*/ 85119 h 128002"/>
                        <a:gd name="connsiteX1" fmla="*/ 25971 w 138082"/>
                        <a:gd name="connsiteY1" fmla="*/ 112528 h 128002"/>
                        <a:gd name="connsiteX2" fmla="*/ 58861 w 138082"/>
                        <a:gd name="connsiteY2" fmla="*/ 128352 h 128002"/>
                        <a:gd name="connsiteX3" fmla="*/ 77008 w 138082"/>
                        <a:gd name="connsiteY3" fmla="*/ 123266 h 128002"/>
                        <a:gd name="connsiteX4" fmla="*/ 89200 w 138082"/>
                        <a:gd name="connsiteY4" fmla="*/ 110550 h 128002"/>
                        <a:gd name="connsiteX5" fmla="*/ 117837 w 138082"/>
                        <a:gd name="connsiteY5" fmla="*/ 128352 h 128002"/>
                        <a:gd name="connsiteX6" fmla="*/ 135983 w 138082"/>
                        <a:gd name="connsiteY6" fmla="*/ 122135 h 128002"/>
                        <a:gd name="connsiteX7" fmla="*/ 143922 w 138082"/>
                        <a:gd name="connsiteY7" fmla="*/ 105464 h 128002"/>
                        <a:gd name="connsiteX8" fmla="*/ 139953 w 138082"/>
                        <a:gd name="connsiteY8" fmla="*/ 92183 h 128002"/>
                        <a:gd name="connsiteX9" fmla="*/ 132297 w 138082"/>
                        <a:gd name="connsiteY9" fmla="*/ 85967 h 128002"/>
                        <a:gd name="connsiteX10" fmla="*/ 125776 w 138082"/>
                        <a:gd name="connsiteY10" fmla="*/ 84836 h 128002"/>
                        <a:gd name="connsiteX11" fmla="*/ 116986 w 138082"/>
                        <a:gd name="connsiteY11" fmla="*/ 87945 h 128002"/>
                        <a:gd name="connsiteX12" fmla="*/ 113584 w 138082"/>
                        <a:gd name="connsiteY12" fmla="*/ 96139 h 128002"/>
                        <a:gd name="connsiteX13" fmla="*/ 127761 w 138082"/>
                        <a:gd name="connsiteY13" fmla="*/ 113941 h 128002"/>
                        <a:gd name="connsiteX14" fmla="*/ 116419 w 138082"/>
                        <a:gd name="connsiteY14" fmla="*/ 117614 h 128002"/>
                        <a:gd name="connsiteX15" fmla="*/ 111032 w 138082"/>
                        <a:gd name="connsiteY15" fmla="*/ 117049 h 128002"/>
                        <a:gd name="connsiteX16" fmla="*/ 95154 w 138082"/>
                        <a:gd name="connsiteY16" fmla="*/ 98400 h 128002"/>
                        <a:gd name="connsiteX17" fmla="*/ 78142 w 138082"/>
                        <a:gd name="connsiteY17" fmla="*/ 25497 h 128002"/>
                        <a:gd name="connsiteX18" fmla="*/ 82678 w 138082"/>
                        <a:gd name="connsiteY18" fmla="*/ 14195 h 128002"/>
                        <a:gd name="connsiteX19" fmla="*/ 92602 w 138082"/>
                        <a:gd name="connsiteY19" fmla="*/ 10804 h 128002"/>
                        <a:gd name="connsiteX20" fmla="*/ 113300 w 138082"/>
                        <a:gd name="connsiteY20" fmla="*/ 20129 h 128002"/>
                        <a:gd name="connsiteX21" fmla="*/ 127194 w 138082"/>
                        <a:gd name="connsiteY21" fmla="*/ 43017 h 128002"/>
                        <a:gd name="connsiteX22" fmla="*/ 128895 w 138082"/>
                        <a:gd name="connsiteY22" fmla="*/ 46125 h 128002"/>
                        <a:gd name="connsiteX23" fmla="*/ 133432 w 138082"/>
                        <a:gd name="connsiteY23" fmla="*/ 46690 h 128002"/>
                        <a:gd name="connsiteX24" fmla="*/ 134566 w 138082"/>
                        <a:gd name="connsiteY24" fmla="*/ 46690 h 128002"/>
                        <a:gd name="connsiteX25" fmla="*/ 138819 w 138082"/>
                        <a:gd name="connsiteY25" fmla="*/ 44429 h 128002"/>
                        <a:gd name="connsiteX26" fmla="*/ 138252 w 138082"/>
                        <a:gd name="connsiteY26" fmla="*/ 41321 h 128002"/>
                        <a:gd name="connsiteX27" fmla="*/ 120672 w 138082"/>
                        <a:gd name="connsiteY27" fmla="*/ 12782 h 128002"/>
                        <a:gd name="connsiteX28" fmla="*/ 90334 w 138082"/>
                        <a:gd name="connsiteY28" fmla="*/ 349 h 128002"/>
                        <a:gd name="connsiteX29" fmla="*/ 60279 w 138082"/>
                        <a:gd name="connsiteY29" fmla="*/ 18151 h 128002"/>
                        <a:gd name="connsiteX30" fmla="*/ 33627 w 138082"/>
                        <a:gd name="connsiteY30" fmla="*/ 632 h 128002"/>
                        <a:gd name="connsiteX31" fmla="*/ 31925 w 138082"/>
                        <a:gd name="connsiteY31" fmla="*/ 632 h 128002"/>
                        <a:gd name="connsiteX32" fmla="*/ 12078 w 138082"/>
                        <a:gd name="connsiteY32" fmla="*/ 7978 h 128002"/>
                        <a:gd name="connsiteX33" fmla="*/ 5840 w 138082"/>
                        <a:gd name="connsiteY33" fmla="*/ 23519 h 128002"/>
                        <a:gd name="connsiteX34" fmla="*/ 11227 w 138082"/>
                        <a:gd name="connsiteY34" fmla="*/ 38213 h 128002"/>
                        <a:gd name="connsiteX35" fmla="*/ 23986 w 138082"/>
                        <a:gd name="connsiteY35" fmla="*/ 43864 h 128002"/>
                        <a:gd name="connsiteX36" fmla="*/ 36178 w 138082"/>
                        <a:gd name="connsiteY36" fmla="*/ 31996 h 128002"/>
                        <a:gd name="connsiteX37" fmla="*/ 32776 w 138082"/>
                        <a:gd name="connsiteY37" fmla="*/ 22107 h 128002"/>
                        <a:gd name="connsiteX38" fmla="*/ 26255 w 138082"/>
                        <a:gd name="connsiteY38" fmla="*/ 16455 h 128002"/>
                        <a:gd name="connsiteX39" fmla="*/ 22569 w 138082"/>
                        <a:gd name="connsiteY39" fmla="*/ 15042 h 128002"/>
                        <a:gd name="connsiteX40" fmla="*/ 21718 w 138082"/>
                        <a:gd name="connsiteY40" fmla="*/ 14760 h 128002"/>
                        <a:gd name="connsiteX41" fmla="*/ 23419 w 138082"/>
                        <a:gd name="connsiteY41" fmla="*/ 13630 h 128002"/>
                        <a:gd name="connsiteX42" fmla="*/ 27956 w 138082"/>
                        <a:gd name="connsiteY42" fmla="*/ 11652 h 128002"/>
                        <a:gd name="connsiteX43" fmla="*/ 33343 w 138082"/>
                        <a:gd name="connsiteY43" fmla="*/ 10804 h 128002"/>
                        <a:gd name="connsiteX44" fmla="*/ 50922 w 138082"/>
                        <a:gd name="connsiteY44" fmla="*/ 23519 h 128002"/>
                        <a:gd name="connsiteX45" fmla="*/ 57444 w 138082"/>
                        <a:gd name="connsiteY45" fmla="*/ 42734 h 128002"/>
                        <a:gd name="connsiteX46" fmla="*/ 65383 w 138082"/>
                        <a:gd name="connsiteY46" fmla="*/ 73251 h 128002"/>
                        <a:gd name="connsiteX47" fmla="*/ 69919 w 138082"/>
                        <a:gd name="connsiteY47" fmla="*/ 91901 h 128002"/>
                        <a:gd name="connsiteX48" fmla="*/ 71337 w 138082"/>
                        <a:gd name="connsiteY48" fmla="*/ 102921 h 128002"/>
                        <a:gd name="connsiteX49" fmla="*/ 67084 w 138082"/>
                        <a:gd name="connsiteY49" fmla="*/ 114223 h 128002"/>
                        <a:gd name="connsiteX50" fmla="*/ 57444 w 138082"/>
                        <a:gd name="connsiteY50" fmla="*/ 117614 h 128002"/>
                        <a:gd name="connsiteX51" fmla="*/ 36178 w 138082"/>
                        <a:gd name="connsiteY51" fmla="*/ 108572 h 128002"/>
                        <a:gd name="connsiteX52" fmla="*/ 22285 w 138082"/>
                        <a:gd name="connsiteY52" fmla="*/ 85402 h 128002"/>
                        <a:gd name="connsiteX53" fmla="*/ 20867 w 138082"/>
                        <a:gd name="connsiteY53" fmla="*/ 82576 h 128002"/>
                        <a:gd name="connsiteX54" fmla="*/ 16331 w 138082"/>
                        <a:gd name="connsiteY54" fmla="*/ 82011 h 128002"/>
                        <a:gd name="connsiteX55" fmla="*/ 12361 w 138082"/>
                        <a:gd name="connsiteY55" fmla="*/ 82011 h 128002"/>
                        <a:gd name="connsiteX56" fmla="*/ 10660 w 138082"/>
                        <a:gd name="connsiteY56" fmla="*/ 85119 h 12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8082" h="128002">
                          <a:moveTo>
                            <a:pt x="10660" y="85119"/>
                          </a:moveTo>
                          <a:cubicBezTo>
                            <a:pt x="11983" y="93031"/>
                            <a:pt x="17087" y="102167"/>
                            <a:pt x="25971" y="112528"/>
                          </a:cubicBezTo>
                          <a:cubicBezTo>
                            <a:pt x="34855" y="122889"/>
                            <a:pt x="45819" y="128163"/>
                            <a:pt x="58861" y="128352"/>
                          </a:cubicBezTo>
                          <a:cubicBezTo>
                            <a:pt x="65477" y="128352"/>
                            <a:pt x="71526" y="126656"/>
                            <a:pt x="77008" y="123266"/>
                          </a:cubicBezTo>
                          <a:cubicBezTo>
                            <a:pt x="82489" y="119875"/>
                            <a:pt x="86554" y="115636"/>
                            <a:pt x="89200" y="110550"/>
                          </a:cubicBezTo>
                          <a:cubicBezTo>
                            <a:pt x="97139" y="122418"/>
                            <a:pt x="106685" y="128352"/>
                            <a:pt x="117837" y="128352"/>
                          </a:cubicBezTo>
                          <a:cubicBezTo>
                            <a:pt x="124831" y="128352"/>
                            <a:pt x="130880" y="126280"/>
                            <a:pt x="135983" y="122135"/>
                          </a:cubicBezTo>
                          <a:cubicBezTo>
                            <a:pt x="141087" y="117991"/>
                            <a:pt x="143733" y="112434"/>
                            <a:pt x="143922" y="105464"/>
                          </a:cubicBezTo>
                          <a:cubicBezTo>
                            <a:pt x="143922" y="100001"/>
                            <a:pt x="142599" y="95574"/>
                            <a:pt x="139953" y="92183"/>
                          </a:cubicBezTo>
                          <a:cubicBezTo>
                            <a:pt x="137307" y="88792"/>
                            <a:pt x="134755" y="86720"/>
                            <a:pt x="132297" y="85967"/>
                          </a:cubicBezTo>
                          <a:cubicBezTo>
                            <a:pt x="129840" y="85213"/>
                            <a:pt x="127666" y="84836"/>
                            <a:pt x="125776" y="84836"/>
                          </a:cubicBezTo>
                          <a:cubicBezTo>
                            <a:pt x="122184" y="84836"/>
                            <a:pt x="119255" y="85873"/>
                            <a:pt x="116986" y="87945"/>
                          </a:cubicBezTo>
                          <a:cubicBezTo>
                            <a:pt x="114718" y="90017"/>
                            <a:pt x="113584" y="92748"/>
                            <a:pt x="113584" y="96139"/>
                          </a:cubicBezTo>
                          <a:cubicBezTo>
                            <a:pt x="113584" y="104805"/>
                            <a:pt x="118310" y="110739"/>
                            <a:pt x="127761" y="113941"/>
                          </a:cubicBezTo>
                          <a:cubicBezTo>
                            <a:pt x="125682" y="116390"/>
                            <a:pt x="121901" y="117614"/>
                            <a:pt x="116419" y="117614"/>
                          </a:cubicBezTo>
                          <a:cubicBezTo>
                            <a:pt x="113962" y="117614"/>
                            <a:pt x="112166" y="117426"/>
                            <a:pt x="111032" y="117049"/>
                          </a:cubicBezTo>
                          <a:cubicBezTo>
                            <a:pt x="103849" y="114035"/>
                            <a:pt x="98557" y="107818"/>
                            <a:pt x="95154" y="98400"/>
                          </a:cubicBezTo>
                          <a:cubicBezTo>
                            <a:pt x="83813" y="56768"/>
                            <a:pt x="78142" y="32468"/>
                            <a:pt x="78142" y="25497"/>
                          </a:cubicBezTo>
                          <a:cubicBezTo>
                            <a:pt x="78142" y="20223"/>
                            <a:pt x="79654" y="16455"/>
                            <a:pt x="82678" y="14195"/>
                          </a:cubicBezTo>
                          <a:cubicBezTo>
                            <a:pt x="85703" y="11934"/>
                            <a:pt x="89011" y="10804"/>
                            <a:pt x="92602" y="10804"/>
                          </a:cubicBezTo>
                          <a:cubicBezTo>
                            <a:pt x="99596" y="10804"/>
                            <a:pt x="106496" y="13912"/>
                            <a:pt x="113300" y="20129"/>
                          </a:cubicBezTo>
                          <a:cubicBezTo>
                            <a:pt x="120105" y="26345"/>
                            <a:pt x="124736" y="33974"/>
                            <a:pt x="127194" y="43017"/>
                          </a:cubicBezTo>
                          <a:cubicBezTo>
                            <a:pt x="127761" y="44900"/>
                            <a:pt x="128328" y="45936"/>
                            <a:pt x="128895" y="46125"/>
                          </a:cubicBezTo>
                          <a:cubicBezTo>
                            <a:pt x="129462" y="46313"/>
                            <a:pt x="130974" y="46501"/>
                            <a:pt x="133432" y="46690"/>
                          </a:cubicBezTo>
                          <a:lnTo>
                            <a:pt x="134566" y="46690"/>
                          </a:lnTo>
                          <a:cubicBezTo>
                            <a:pt x="137401" y="46690"/>
                            <a:pt x="138819" y="45936"/>
                            <a:pt x="138819" y="44429"/>
                          </a:cubicBezTo>
                          <a:cubicBezTo>
                            <a:pt x="138819" y="44241"/>
                            <a:pt x="138630" y="43205"/>
                            <a:pt x="138252" y="41321"/>
                          </a:cubicBezTo>
                          <a:cubicBezTo>
                            <a:pt x="135227" y="30584"/>
                            <a:pt x="129368" y="21071"/>
                            <a:pt x="120672" y="12782"/>
                          </a:cubicBezTo>
                          <a:cubicBezTo>
                            <a:pt x="111977" y="4493"/>
                            <a:pt x="101865" y="349"/>
                            <a:pt x="90334" y="349"/>
                          </a:cubicBezTo>
                          <a:cubicBezTo>
                            <a:pt x="77102" y="349"/>
                            <a:pt x="67084" y="6283"/>
                            <a:pt x="60279" y="18151"/>
                          </a:cubicBezTo>
                          <a:cubicBezTo>
                            <a:pt x="52529" y="6471"/>
                            <a:pt x="43645" y="632"/>
                            <a:pt x="33627" y="632"/>
                          </a:cubicBezTo>
                          <a:lnTo>
                            <a:pt x="31925" y="632"/>
                          </a:lnTo>
                          <a:cubicBezTo>
                            <a:pt x="22663" y="632"/>
                            <a:pt x="16047" y="3080"/>
                            <a:pt x="12078" y="7978"/>
                          </a:cubicBezTo>
                          <a:cubicBezTo>
                            <a:pt x="8108" y="12876"/>
                            <a:pt x="6029" y="18057"/>
                            <a:pt x="5840" y="23519"/>
                          </a:cubicBezTo>
                          <a:cubicBezTo>
                            <a:pt x="5840" y="29548"/>
                            <a:pt x="7636" y="34445"/>
                            <a:pt x="11227" y="38213"/>
                          </a:cubicBezTo>
                          <a:cubicBezTo>
                            <a:pt x="14819" y="41980"/>
                            <a:pt x="19072" y="43864"/>
                            <a:pt x="23986" y="43864"/>
                          </a:cubicBezTo>
                          <a:cubicBezTo>
                            <a:pt x="32114" y="43864"/>
                            <a:pt x="36178" y="39908"/>
                            <a:pt x="36178" y="31996"/>
                          </a:cubicBezTo>
                          <a:cubicBezTo>
                            <a:pt x="36178" y="28229"/>
                            <a:pt x="35044" y="24932"/>
                            <a:pt x="32776" y="22107"/>
                          </a:cubicBezTo>
                          <a:cubicBezTo>
                            <a:pt x="30508" y="19281"/>
                            <a:pt x="28334" y="17397"/>
                            <a:pt x="26255" y="16455"/>
                          </a:cubicBezTo>
                          <a:cubicBezTo>
                            <a:pt x="24175" y="15513"/>
                            <a:pt x="22947" y="15042"/>
                            <a:pt x="22569" y="15042"/>
                          </a:cubicBezTo>
                          <a:lnTo>
                            <a:pt x="21718" y="14760"/>
                          </a:lnTo>
                          <a:cubicBezTo>
                            <a:pt x="21718" y="14572"/>
                            <a:pt x="22285" y="14195"/>
                            <a:pt x="23419" y="13630"/>
                          </a:cubicBezTo>
                          <a:cubicBezTo>
                            <a:pt x="24553" y="13065"/>
                            <a:pt x="26066" y="12405"/>
                            <a:pt x="27956" y="11652"/>
                          </a:cubicBezTo>
                          <a:cubicBezTo>
                            <a:pt x="29846" y="10898"/>
                            <a:pt x="31642" y="10616"/>
                            <a:pt x="33343" y="10804"/>
                          </a:cubicBezTo>
                          <a:cubicBezTo>
                            <a:pt x="40148" y="10804"/>
                            <a:pt x="46008" y="15042"/>
                            <a:pt x="50922" y="23519"/>
                          </a:cubicBezTo>
                          <a:cubicBezTo>
                            <a:pt x="52624" y="26534"/>
                            <a:pt x="54797" y="32938"/>
                            <a:pt x="57444" y="42734"/>
                          </a:cubicBezTo>
                          <a:cubicBezTo>
                            <a:pt x="60090" y="52530"/>
                            <a:pt x="62736" y="62702"/>
                            <a:pt x="65383" y="73251"/>
                          </a:cubicBezTo>
                          <a:cubicBezTo>
                            <a:pt x="68029" y="83800"/>
                            <a:pt x="69541" y="90017"/>
                            <a:pt x="69919" y="91901"/>
                          </a:cubicBezTo>
                          <a:cubicBezTo>
                            <a:pt x="70864" y="96987"/>
                            <a:pt x="71337" y="100660"/>
                            <a:pt x="71337" y="102921"/>
                          </a:cubicBezTo>
                          <a:cubicBezTo>
                            <a:pt x="71337" y="108195"/>
                            <a:pt x="69919" y="111963"/>
                            <a:pt x="67084" y="114223"/>
                          </a:cubicBezTo>
                          <a:cubicBezTo>
                            <a:pt x="64249" y="116484"/>
                            <a:pt x="61035" y="117614"/>
                            <a:pt x="57444" y="117614"/>
                          </a:cubicBezTo>
                          <a:cubicBezTo>
                            <a:pt x="49883" y="117614"/>
                            <a:pt x="42794" y="114600"/>
                            <a:pt x="36178" y="108572"/>
                          </a:cubicBezTo>
                          <a:cubicBezTo>
                            <a:pt x="29563" y="102544"/>
                            <a:pt x="24931" y="94820"/>
                            <a:pt x="22285" y="85402"/>
                          </a:cubicBezTo>
                          <a:cubicBezTo>
                            <a:pt x="21907" y="83706"/>
                            <a:pt x="21435" y="82764"/>
                            <a:pt x="20867" y="82576"/>
                          </a:cubicBezTo>
                          <a:cubicBezTo>
                            <a:pt x="20300" y="82387"/>
                            <a:pt x="18788" y="82199"/>
                            <a:pt x="16331" y="82011"/>
                          </a:cubicBezTo>
                          <a:lnTo>
                            <a:pt x="12361" y="82011"/>
                          </a:lnTo>
                          <a:cubicBezTo>
                            <a:pt x="11227" y="83141"/>
                            <a:pt x="10660" y="84177"/>
                            <a:pt x="10660" y="85119"/>
                          </a:cubicBezTo>
                          <a:close/>
                        </a:path>
                      </a:pathLst>
                    </a:custGeom>
                    <a:solidFill>
                      <a:srgbClr val="000000"/>
                    </a:solidFill>
                    <a:ln w="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641EE69B-F839-A3A0-1BD2-7767FCDFE83D}"/>
                        </a:ext>
                      </a:extLst>
                    </p:cNvPr>
                    <p:cNvSpPr/>
                    <p:nvPr/>
                  </p:nvSpPr>
                  <p:spPr>
                    <a:xfrm flipV="1">
                      <a:off x="-1149969" y="2864947"/>
                      <a:ext cx="79983" cy="133049"/>
                    </a:xfrm>
                    <a:custGeom>
                      <a:avLst/>
                      <a:gdLst>
                        <a:gd name="connsiteX0" fmla="*/ 18403 w 79983"/>
                        <a:gd name="connsiteY0" fmla="*/ 85507 h 133049"/>
                        <a:gd name="connsiteX1" fmla="*/ 9783 w 79983"/>
                        <a:gd name="connsiteY1" fmla="*/ 89103 h 133049"/>
                        <a:gd name="connsiteX2" fmla="*/ 6576 w 79983"/>
                        <a:gd name="connsiteY2" fmla="*/ 97893 h 133049"/>
                        <a:gd name="connsiteX3" fmla="*/ 17200 w 79983"/>
                        <a:gd name="connsiteY3" fmla="*/ 122465 h 133049"/>
                        <a:gd name="connsiteX4" fmla="*/ 43661 w 79983"/>
                        <a:gd name="connsiteY4" fmla="*/ 132854 h 133049"/>
                        <a:gd name="connsiteX5" fmla="*/ 74131 w 79983"/>
                        <a:gd name="connsiteY5" fmla="*/ 121666 h 133049"/>
                        <a:gd name="connsiteX6" fmla="*/ 86560 w 79983"/>
                        <a:gd name="connsiteY6" fmla="*/ 92699 h 133049"/>
                        <a:gd name="connsiteX7" fmla="*/ 82550 w 79983"/>
                        <a:gd name="connsiteY7" fmla="*/ 76317 h 133049"/>
                        <a:gd name="connsiteX8" fmla="*/ 72928 w 79983"/>
                        <a:gd name="connsiteY8" fmla="*/ 62733 h 133049"/>
                        <a:gd name="connsiteX9" fmla="*/ 56891 w 79983"/>
                        <a:gd name="connsiteY9" fmla="*/ 47949 h 133049"/>
                        <a:gd name="connsiteX10" fmla="*/ 36845 w 79983"/>
                        <a:gd name="connsiteY10" fmla="*/ 29570 h 133049"/>
                        <a:gd name="connsiteX11" fmla="*/ 25018 w 79983"/>
                        <a:gd name="connsiteY11" fmla="*/ 18383 h 133049"/>
                        <a:gd name="connsiteX12" fmla="*/ 40253 w 79983"/>
                        <a:gd name="connsiteY12" fmla="*/ 18183 h 133049"/>
                        <a:gd name="connsiteX13" fmla="*/ 73730 w 79983"/>
                        <a:gd name="connsiteY13" fmla="*/ 19182 h 133049"/>
                        <a:gd name="connsiteX14" fmla="*/ 78541 w 79983"/>
                        <a:gd name="connsiteY14" fmla="*/ 36962 h 133049"/>
                        <a:gd name="connsiteX15" fmla="*/ 78541 w 79983"/>
                        <a:gd name="connsiteY15" fmla="*/ 37561 h 133049"/>
                        <a:gd name="connsiteX16" fmla="*/ 86560 w 79983"/>
                        <a:gd name="connsiteY16" fmla="*/ 37561 h 133049"/>
                        <a:gd name="connsiteX17" fmla="*/ 86560 w 79983"/>
                        <a:gd name="connsiteY17" fmla="*/ 36962 h 133049"/>
                        <a:gd name="connsiteX18" fmla="*/ 83954 w 79983"/>
                        <a:gd name="connsiteY18" fmla="*/ 18782 h 133049"/>
                        <a:gd name="connsiteX19" fmla="*/ 80947 w 79983"/>
                        <a:gd name="connsiteY19" fmla="*/ 403 h 133049"/>
                        <a:gd name="connsiteX20" fmla="*/ 80947 w 79983"/>
                        <a:gd name="connsiteY20" fmla="*/ -196 h 133049"/>
                        <a:gd name="connsiteX21" fmla="*/ 6576 w 79983"/>
                        <a:gd name="connsiteY21" fmla="*/ -196 h 133049"/>
                        <a:gd name="connsiteX22" fmla="*/ 6576 w 79983"/>
                        <a:gd name="connsiteY22" fmla="*/ 3599 h 133049"/>
                        <a:gd name="connsiteX23" fmla="*/ 6576 w 79983"/>
                        <a:gd name="connsiteY23" fmla="*/ 5997 h 133049"/>
                        <a:gd name="connsiteX24" fmla="*/ 7779 w 79983"/>
                        <a:gd name="connsiteY24" fmla="*/ 8993 h 133049"/>
                        <a:gd name="connsiteX25" fmla="*/ 13792 w 79983"/>
                        <a:gd name="connsiteY25" fmla="*/ 15985 h 133049"/>
                        <a:gd name="connsiteX26" fmla="*/ 23815 w 79983"/>
                        <a:gd name="connsiteY26" fmla="*/ 27173 h 133049"/>
                        <a:gd name="connsiteX27" fmla="*/ 30631 w 79983"/>
                        <a:gd name="connsiteY27" fmla="*/ 34564 h 133049"/>
                        <a:gd name="connsiteX28" fmla="*/ 37447 w 79983"/>
                        <a:gd name="connsiteY28" fmla="*/ 41956 h 133049"/>
                        <a:gd name="connsiteX29" fmla="*/ 43260 w 79983"/>
                        <a:gd name="connsiteY29" fmla="*/ 48549 h 133049"/>
                        <a:gd name="connsiteX30" fmla="*/ 48873 w 79983"/>
                        <a:gd name="connsiteY30" fmla="*/ 55341 h 133049"/>
                        <a:gd name="connsiteX31" fmla="*/ 53484 w 79983"/>
                        <a:gd name="connsiteY31" fmla="*/ 61334 h 133049"/>
                        <a:gd name="connsiteX32" fmla="*/ 57693 w 79983"/>
                        <a:gd name="connsiteY32" fmla="*/ 67727 h 133049"/>
                        <a:gd name="connsiteX33" fmla="*/ 60700 w 79983"/>
                        <a:gd name="connsiteY33" fmla="*/ 73520 h 133049"/>
                        <a:gd name="connsiteX34" fmla="*/ 63306 w 79983"/>
                        <a:gd name="connsiteY34" fmla="*/ 79913 h 133049"/>
                        <a:gd name="connsiteX35" fmla="*/ 64709 w 79983"/>
                        <a:gd name="connsiteY35" fmla="*/ 85906 h 133049"/>
                        <a:gd name="connsiteX36" fmla="*/ 65311 w 79983"/>
                        <a:gd name="connsiteY36" fmla="*/ 92499 h 133049"/>
                        <a:gd name="connsiteX37" fmla="*/ 58495 w 79983"/>
                        <a:gd name="connsiteY37" fmla="*/ 114275 h 133049"/>
                        <a:gd name="connsiteX38" fmla="*/ 39050 w 79983"/>
                        <a:gd name="connsiteY38" fmla="*/ 123464 h 133049"/>
                        <a:gd name="connsiteX39" fmla="*/ 27424 w 79983"/>
                        <a:gd name="connsiteY39" fmla="*/ 120068 h 133049"/>
                        <a:gd name="connsiteX40" fmla="*/ 20408 w 79983"/>
                        <a:gd name="connsiteY40" fmla="*/ 113475 h 133049"/>
                        <a:gd name="connsiteX41" fmla="*/ 18403 w 79983"/>
                        <a:gd name="connsiteY41" fmla="*/ 109680 h 133049"/>
                        <a:gd name="connsiteX42" fmla="*/ 19405 w 79983"/>
                        <a:gd name="connsiteY42" fmla="*/ 109480 h 133049"/>
                        <a:gd name="connsiteX43" fmla="*/ 26822 w 79983"/>
                        <a:gd name="connsiteY43" fmla="*/ 106683 h 133049"/>
                        <a:gd name="connsiteX44" fmla="*/ 30631 w 79983"/>
                        <a:gd name="connsiteY44" fmla="*/ 97493 h 133049"/>
                        <a:gd name="connsiteX45" fmla="*/ 27424 w 79983"/>
                        <a:gd name="connsiteY45" fmla="*/ 89103 h 133049"/>
                        <a:gd name="connsiteX46" fmla="*/ 18403 w 79983"/>
                        <a:gd name="connsiteY46" fmla="*/ 85507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18403" y="85507"/>
                          </a:moveTo>
                          <a:cubicBezTo>
                            <a:pt x="14795" y="85507"/>
                            <a:pt x="11922" y="86706"/>
                            <a:pt x="9783" y="89103"/>
                          </a:cubicBezTo>
                          <a:cubicBezTo>
                            <a:pt x="7645" y="91500"/>
                            <a:pt x="6576" y="94430"/>
                            <a:pt x="6576" y="97893"/>
                          </a:cubicBezTo>
                          <a:cubicBezTo>
                            <a:pt x="6576" y="107349"/>
                            <a:pt x="10117" y="115540"/>
                            <a:pt x="17200" y="122465"/>
                          </a:cubicBezTo>
                          <a:cubicBezTo>
                            <a:pt x="24283" y="129391"/>
                            <a:pt x="33103" y="132854"/>
                            <a:pt x="43661" y="132854"/>
                          </a:cubicBezTo>
                          <a:cubicBezTo>
                            <a:pt x="55822" y="132854"/>
                            <a:pt x="65979" y="129124"/>
                            <a:pt x="74131" y="121666"/>
                          </a:cubicBezTo>
                          <a:cubicBezTo>
                            <a:pt x="82283" y="114208"/>
                            <a:pt x="86426" y="104552"/>
                            <a:pt x="86560" y="92699"/>
                          </a:cubicBezTo>
                          <a:cubicBezTo>
                            <a:pt x="86560" y="86972"/>
                            <a:pt x="85223" y="81511"/>
                            <a:pt x="82550" y="76317"/>
                          </a:cubicBezTo>
                          <a:cubicBezTo>
                            <a:pt x="79878" y="71123"/>
                            <a:pt x="76670" y="66595"/>
                            <a:pt x="72928" y="62733"/>
                          </a:cubicBezTo>
                          <a:cubicBezTo>
                            <a:pt x="69186" y="58870"/>
                            <a:pt x="63841" y="53943"/>
                            <a:pt x="56891" y="47949"/>
                          </a:cubicBezTo>
                          <a:cubicBezTo>
                            <a:pt x="52080" y="43821"/>
                            <a:pt x="45398" y="37694"/>
                            <a:pt x="36845" y="29570"/>
                          </a:cubicBezTo>
                          <a:lnTo>
                            <a:pt x="25018" y="18383"/>
                          </a:lnTo>
                          <a:lnTo>
                            <a:pt x="40253" y="18183"/>
                          </a:lnTo>
                          <a:cubicBezTo>
                            <a:pt x="61235" y="18183"/>
                            <a:pt x="72394" y="18516"/>
                            <a:pt x="73730" y="19182"/>
                          </a:cubicBezTo>
                          <a:cubicBezTo>
                            <a:pt x="74666" y="19448"/>
                            <a:pt x="76269" y="25375"/>
                            <a:pt x="78541" y="36962"/>
                          </a:cubicBezTo>
                          <a:lnTo>
                            <a:pt x="78541" y="37561"/>
                          </a:lnTo>
                          <a:lnTo>
                            <a:pt x="86560" y="37561"/>
                          </a:lnTo>
                          <a:lnTo>
                            <a:pt x="86560" y="36962"/>
                          </a:lnTo>
                          <a:cubicBezTo>
                            <a:pt x="86426" y="36562"/>
                            <a:pt x="85557" y="30502"/>
                            <a:pt x="83954" y="18782"/>
                          </a:cubicBezTo>
                          <a:cubicBezTo>
                            <a:pt x="82350" y="7062"/>
                            <a:pt x="81348" y="936"/>
                            <a:pt x="80947" y="403"/>
                          </a:cubicBezTo>
                          <a:lnTo>
                            <a:pt x="80947" y="-196"/>
                          </a:lnTo>
                          <a:lnTo>
                            <a:pt x="6576" y="-196"/>
                          </a:lnTo>
                          <a:lnTo>
                            <a:pt x="6576" y="3599"/>
                          </a:lnTo>
                          <a:lnTo>
                            <a:pt x="6576" y="5997"/>
                          </a:lnTo>
                          <a:cubicBezTo>
                            <a:pt x="6576" y="6929"/>
                            <a:pt x="6977" y="7928"/>
                            <a:pt x="7779" y="8993"/>
                          </a:cubicBezTo>
                          <a:cubicBezTo>
                            <a:pt x="8581" y="10059"/>
                            <a:pt x="10585" y="12389"/>
                            <a:pt x="13792" y="15985"/>
                          </a:cubicBezTo>
                          <a:cubicBezTo>
                            <a:pt x="17668" y="20247"/>
                            <a:pt x="21009" y="23976"/>
                            <a:pt x="23815" y="27173"/>
                          </a:cubicBezTo>
                          <a:cubicBezTo>
                            <a:pt x="25018" y="28505"/>
                            <a:pt x="27290" y="30968"/>
                            <a:pt x="30631" y="34564"/>
                          </a:cubicBezTo>
                          <a:cubicBezTo>
                            <a:pt x="33972" y="38160"/>
                            <a:pt x="36244" y="40624"/>
                            <a:pt x="37447" y="41956"/>
                          </a:cubicBezTo>
                          <a:cubicBezTo>
                            <a:pt x="38650" y="43288"/>
                            <a:pt x="40587" y="45485"/>
                            <a:pt x="43260" y="48549"/>
                          </a:cubicBezTo>
                          <a:cubicBezTo>
                            <a:pt x="45933" y="51612"/>
                            <a:pt x="47804" y="53876"/>
                            <a:pt x="48873" y="55341"/>
                          </a:cubicBezTo>
                          <a:cubicBezTo>
                            <a:pt x="49942" y="56806"/>
                            <a:pt x="51479" y="58804"/>
                            <a:pt x="53484" y="61334"/>
                          </a:cubicBezTo>
                          <a:cubicBezTo>
                            <a:pt x="55488" y="63865"/>
                            <a:pt x="56891" y="65996"/>
                            <a:pt x="57693" y="67727"/>
                          </a:cubicBezTo>
                          <a:cubicBezTo>
                            <a:pt x="58495" y="69458"/>
                            <a:pt x="59497" y="71389"/>
                            <a:pt x="60700" y="73520"/>
                          </a:cubicBezTo>
                          <a:cubicBezTo>
                            <a:pt x="61903" y="75651"/>
                            <a:pt x="62772" y="77782"/>
                            <a:pt x="63306" y="79913"/>
                          </a:cubicBezTo>
                          <a:cubicBezTo>
                            <a:pt x="63841" y="82044"/>
                            <a:pt x="64309" y="84042"/>
                            <a:pt x="64709" y="85906"/>
                          </a:cubicBezTo>
                          <a:cubicBezTo>
                            <a:pt x="65110" y="87771"/>
                            <a:pt x="65311" y="89969"/>
                            <a:pt x="65311" y="92499"/>
                          </a:cubicBezTo>
                          <a:cubicBezTo>
                            <a:pt x="65311" y="100890"/>
                            <a:pt x="63039" y="108148"/>
                            <a:pt x="58495" y="114275"/>
                          </a:cubicBezTo>
                          <a:cubicBezTo>
                            <a:pt x="53951" y="120401"/>
                            <a:pt x="47470" y="123464"/>
                            <a:pt x="39050" y="123464"/>
                          </a:cubicBezTo>
                          <a:cubicBezTo>
                            <a:pt x="34640" y="123464"/>
                            <a:pt x="30765" y="122332"/>
                            <a:pt x="27424" y="120068"/>
                          </a:cubicBezTo>
                          <a:cubicBezTo>
                            <a:pt x="24083" y="117804"/>
                            <a:pt x="21744" y="115606"/>
                            <a:pt x="20408" y="113475"/>
                          </a:cubicBezTo>
                          <a:cubicBezTo>
                            <a:pt x="19071" y="111344"/>
                            <a:pt x="18403" y="110079"/>
                            <a:pt x="18403" y="109680"/>
                          </a:cubicBezTo>
                          <a:cubicBezTo>
                            <a:pt x="18403" y="109546"/>
                            <a:pt x="18737" y="109480"/>
                            <a:pt x="19405" y="109480"/>
                          </a:cubicBezTo>
                          <a:cubicBezTo>
                            <a:pt x="21811" y="109480"/>
                            <a:pt x="24283" y="108548"/>
                            <a:pt x="26822" y="106683"/>
                          </a:cubicBezTo>
                          <a:cubicBezTo>
                            <a:pt x="29362" y="104819"/>
                            <a:pt x="30631" y="101755"/>
                            <a:pt x="30631" y="97493"/>
                          </a:cubicBezTo>
                          <a:cubicBezTo>
                            <a:pt x="30631" y="94164"/>
                            <a:pt x="29562" y="91367"/>
                            <a:pt x="27424" y="89103"/>
                          </a:cubicBezTo>
                          <a:cubicBezTo>
                            <a:pt x="25285" y="86839"/>
                            <a:pt x="22279" y="85640"/>
                            <a:pt x="18403" y="85507"/>
                          </a:cubicBezTo>
                          <a:close/>
                        </a:path>
                      </a:pathLst>
                    </a:custGeom>
                    <a:solidFill>
                      <a:srgbClr val="000000"/>
                    </a:solidFill>
                    <a:ln w="0" cap="flat">
                      <a:noFill/>
                      <a:prstDash val="solid"/>
                      <a:miter/>
                    </a:ln>
                  </p:spPr>
                  <p:txBody>
                    <a:bodyPr rtlCol="0" anchor="ctr"/>
                    <a:lstStyle/>
                    <a:p>
                      <a:endParaRPr lang="en-US"/>
                    </a:p>
                  </p:txBody>
                </p:sp>
              </p:grpSp>
            </p:grpSp>
          </p:grpSp>
          <p:sp>
            <p:nvSpPr>
              <p:cNvPr id="89" name="Freeform: Shape 88">
                <a:extLst>
                  <a:ext uri="{FF2B5EF4-FFF2-40B4-BE49-F238E27FC236}">
                    <a16:creationId xmlns:a16="http://schemas.microsoft.com/office/drawing/2014/main" id="{466AD475-46CA-DBC4-5EF6-0FC01E3C9520}"/>
                  </a:ext>
                </a:extLst>
              </p:cNvPr>
              <p:cNvSpPr/>
              <p:nvPr/>
            </p:nvSpPr>
            <p:spPr>
              <a:xfrm flipV="1">
                <a:off x="-926191" y="2728146"/>
                <a:ext cx="188835" cy="187906"/>
              </a:xfrm>
              <a:custGeom>
                <a:avLst/>
                <a:gdLst>
                  <a:gd name="connsiteX0" fmla="*/ 7274 w 188835"/>
                  <a:gd name="connsiteY0" fmla="*/ 89638 h 187906"/>
                  <a:gd name="connsiteX1" fmla="*/ 7274 w 188835"/>
                  <a:gd name="connsiteY1" fmla="*/ 93311 h 187906"/>
                  <a:gd name="connsiteX2" fmla="*/ 11244 w 188835"/>
                  <a:gd name="connsiteY2" fmla="*/ 98963 h 187906"/>
                  <a:gd name="connsiteX3" fmla="*/ 96021 w 188835"/>
                  <a:gd name="connsiteY3" fmla="*/ 98963 h 187906"/>
                  <a:gd name="connsiteX4" fmla="*/ 96021 w 188835"/>
                  <a:gd name="connsiteY4" fmla="*/ 141348 h 187906"/>
                  <a:gd name="connsiteX5" fmla="*/ 96305 w 188835"/>
                  <a:gd name="connsiteY5" fmla="*/ 183733 h 187906"/>
                  <a:gd name="connsiteX6" fmla="*/ 101692 w 188835"/>
                  <a:gd name="connsiteY6" fmla="*/ 187406 h 187906"/>
                  <a:gd name="connsiteX7" fmla="*/ 107362 w 188835"/>
                  <a:gd name="connsiteY7" fmla="*/ 183167 h 187906"/>
                  <a:gd name="connsiteX8" fmla="*/ 107362 w 188835"/>
                  <a:gd name="connsiteY8" fmla="*/ 98963 h 187906"/>
                  <a:gd name="connsiteX9" fmla="*/ 191856 w 188835"/>
                  <a:gd name="connsiteY9" fmla="*/ 98963 h 187906"/>
                  <a:gd name="connsiteX10" fmla="*/ 196109 w 188835"/>
                  <a:gd name="connsiteY10" fmla="*/ 93311 h 187906"/>
                  <a:gd name="connsiteX11" fmla="*/ 191856 w 188835"/>
                  <a:gd name="connsiteY11" fmla="*/ 87660 h 187906"/>
                  <a:gd name="connsiteX12" fmla="*/ 107362 w 188835"/>
                  <a:gd name="connsiteY12" fmla="*/ 87660 h 187906"/>
                  <a:gd name="connsiteX13" fmla="*/ 107362 w 188835"/>
                  <a:gd name="connsiteY13" fmla="*/ 3455 h 187906"/>
                  <a:gd name="connsiteX14" fmla="*/ 102259 w 188835"/>
                  <a:gd name="connsiteY14" fmla="*/ -501 h 187906"/>
                  <a:gd name="connsiteX15" fmla="*/ 101692 w 188835"/>
                  <a:gd name="connsiteY15" fmla="*/ -501 h 187906"/>
                  <a:gd name="connsiteX16" fmla="*/ 101125 w 188835"/>
                  <a:gd name="connsiteY16" fmla="*/ -501 h 187906"/>
                  <a:gd name="connsiteX17" fmla="*/ 96021 w 188835"/>
                  <a:gd name="connsiteY17" fmla="*/ 3455 h 187906"/>
                  <a:gd name="connsiteX18" fmla="*/ 96021 w 188835"/>
                  <a:gd name="connsiteY18" fmla="*/ 87660 h 187906"/>
                  <a:gd name="connsiteX19" fmla="*/ 11244 w 188835"/>
                  <a:gd name="connsiteY19" fmla="*/ 87660 h 187906"/>
                  <a:gd name="connsiteX20" fmla="*/ 7274 w 188835"/>
                  <a:gd name="connsiteY20" fmla="*/ 93311 h 1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8835" h="187906">
                    <a:moveTo>
                      <a:pt x="7274" y="89638"/>
                    </a:moveTo>
                    <a:cubicBezTo>
                      <a:pt x="7274" y="89638"/>
                      <a:pt x="7274" y="90862"/>
                      <a:pt x="7274" y="93311"/>
                    </a:cubicBezTo>
                    <a:cubicBezTo>
                      <a:pt x="7274" y="95760"/>
                      <a:pt x="8597" y="97644"/>
                      <a:pt x="11244" y="98963"/>
                    </a:cubicBezTo>
                    <a:lnTo>
                      <a:pt x="96021" y="98963"/>
                    </a:lnTo>
                    <a:lnTo>
                      <a:pt x="96021" y="141348"/>
                    </a:lnTo>
                    <a:lnTo>
                      <a:pt x="96305" y="183733"/>
                    </a:lnTo>
                    <a:cubicBezTo>
                      <a:pt x="98195" y="186182"/>
                      <a:pt x="99991" y="187406"/>
                      <a:pt x="101692" y="187406"/>
                    </a:cubicBezTo>
                    <a:cubicBezTo>
                      <a:pt x="104149" y="187406"/>
                      <a:pt x="106039" y="185993"/>
                      <a:pt x="107362" y="183167"/>
                    </a:cubicBezTo>
                    <a:lnTo>
                      <a:pt x="107362" y="98963"/>
                    </a:lnTo>
                    <a:lnTo>
                      <a:pt x="191856" y="98963"/>
                    </a:lnTo>
                    <a:cubicBezTo>
                      <a:pt x="194692" y="97456"/>
                      <a:pt x="196109" y="95572"/>
                      <a:pt x="196109" y="93311"/>
                    </a:cubicBezTo>
                    <a:cubicBezTo>
                      <a:pt x="196109" y="91051"/>
                      <a:pt x="194692" y="89167"/>
                      <a:pt x="191856" y="87660"/>
                    </a:cubicBezTo>
                    <a:lnTo>
                      <a:pt x="107362" y="87660"/>
                    </a:lnTo>
                    <a:lnTo>
                      <a:pt x="107362" y="3455"/>
                    </a:lnTo>
                    <a:cubicBezTo>
                      <a:pt x="105850" y="818"/>
                      <a:pt x="104149" y="-501"/>
                      <a:pt x="102259" y="-501"/>
                    </a:cubicBezTo>
                    <a:lnTo>
                      <a:pt x="101692" y="-501"/>
                    </a:lnTo>
                    <a:lnTo>
                      <a:pt x="101125" y="-501"/>
                    </a:lnTo>
                    <a:cubicBezTo>
                      <a:pt x="98856" y="-501"/>
                      <a:pt x="97155" y="818"/>
                      <a:pt x="96021" y="3455"/>
                    </a:cubicBezTo>
                    <a:lnTo>
                      <a:pt x="96021" y="87660"/>
                    </a:lnTo>
                    <a:lnTo>
                      <a:pt x="11244" y="87660"/>
                    </a:lnTo>
                    <a:cubicBezTo>
                      <a:pt x="8597" y="88979"/>
                      <a:pt x="7274" y="90862"/>
                      <a:pt x="7274" y="93311"/>
                    </a:cubicBezTo>
                    <a:close/>
                  </a:path>
                </a:pathLst>
              </a:custGeom>
              <a:solidFill>
                <a:srgbClr val="000000"/>
              </a:solidFill>
              <a:ln w="0" cap="flat">
                <a:noFill/>
                <a:prstDash val="solid"/>
                <a:miter/>
              </a:ln>
            </p:spPr>
            <p:txBody>
              <a:bodyPr rtlCol="0" anchor="ctr"/>
              <a:lstStyle/>
              <a:p>
                <a:endParaRPr lang="en-US"/>
              </a:p>
            </p:txBody>
          </p:sp>
          <p:grpSp>
            <p:nvGrpSpPr>
              <p:cNvPr id="90" name="Graphic 57">
                <a:extLst>
                  <a:ext uri="{FF2B5EF4-FFF2-40B4-BE49-F238E27FC236}">
                    <a16:creationId xmlns:a16="http://schemas.microsoft.com/office/drawing/2014/main" id="{2A3A0CD7-756C-A7DA-4122-301B6EAF0E55}"/>
                  </a:ext>
                </a:extLst>
              </p:cNvPr>
              <p:cNvGrpSpPr/>
              <p:nvPr/>
            </p:nvGrpSpPr>
            <p:grpSpPr>
              <a:xfrm>
                <a:off x="-624225" y="2423861"/>
                <a:ext cx="488817" cy="747350"/>
                <a:chOff x="-624225" y="2423861"/>
                <a:chExt cx="488817" cy="747350"/>
              </a:xfrm>
              <a:solidFill>
                <a:srgbClr val="000000"/>
              </a:solidFill>
            </p:grpSpPr>
            <p:sp>
              <p:nvSpPr>
                <p:cNvPr id="91" name="Freeform: Shape 90">
                  <a:extLst>
                    <a:ext uri="{FF2B5EF4-FFF2-40B4-BE49-F238E27FC236}">
                      <a16:creationId xmlns:a16="http://schemas.microsoft.com/office/drawing/2014/main" id="{B4108451-84C0-2B83-F222-73604432E6A1}"/>
                    </a:ext>
                  </a:extLst>
                </p:cNvPr>
                <p:cNvSpPr/>
                <p:nvPr/>
              </p:nvSpPr>
              <p:spPr>
                <a:xfrm flipV="1">
                  <a:off x="-624225" y="2813764"/>
                  <a:ext cx="488817" cy="16954"/>
                </a:xfrm>
                <a:custGeom>
                  <a:avLst/>
                  <a:gdLst>
                    <a:gd name="connsiteX0" fmla="*/ 8395 w 488817"/>
                    <a:gd name="connsiteY0" fmla="*/ -500 h 16954"/>
                    <a:gd name="connsiteX1" fmla="*/ 497212 w 488817"/>
                    <a:gd name="connsiteY1" fmla="*/ -500 h 16954"/>
                    <a:gd name="connsiteX2" fmla="*/ 497212 w 488817"/>
                    <a:gd name="connsiteY2" fmla="*/ 16454 h 16954"/>
                    <a:gd name="connsiteX3" fmla="*/ 8395 w 488817"/>
                    <a:gd name="connsiteY3" fmla="*/ 16454 h 16954"/>
                  </a:gdLst>
                  <a:ahLst/>
                  <a:cxnLst>
                    <a:cxn ang="0">
                      <a:pos x="connsiteX0" y="connsiteY0"/>
                    </a:cxn>
                    <a:cxn ang="0">
                      <a:pos x="connsiteX1" y="connsiteY1"/>
                    </a:cxn>
                    <a:cxn ang="0">
                      <a:pos x="connsiteX2" y="connsiteY2"/>
                    </a:cxn>
                    <a:cxn ang="0">
                      <a:pos x="connsiteX3" y="connsiteY3"/>
                    </a:cxn>
                  </a:cxnLst>
                  <a:rect l="l" t="t" r="r" b="b"/>
                  <a:pathLst>
                    <a:path w="488817" h="16954">
                      <a:moveTo>
                        <a:pt x="8395" y="-500"/>
                      </a:moveTo>
                      <a:lnTo>
                        <a:pt x="497212" y="-500"/>
                      </a:lnTo>
                      <a:lnTo>
                        <a:pt x="497212" y="16454"/>
                      </a:lnTo>
                      <a:lnTo>
                        <a:pt x="8395" y="16454"/>
                      </a:lnTo>
                      <a:close/>
                    </a:path>
                  </a:pathLst>
                </a:custGeom>
                <a:solidFill>
                  <a:srgbClr val="000000"/>
                </a:solidFill>
                <a:ln w="0" cap="flat">
                  <a:noFill/>
                  <a:prstDash val="solid"/>
                  <a:miter/>
                </a:ln>
              </p:spPr>
              <p:txBody>
                <a:bodyPr rtlCol="0" anchor="ctr"/>
                <a:lstStyle/>
                <a:p>
                  <a:endParaRPr lang="en-US"/>
                </a:p>
              </p:txBody>
            </p:sp>
            <p:grpSp>
              <p:nvGrpSpPr>
                <p:cNvPr id="92" name="Graphic 57">
                  <a:extLst>
                    <a:ext uri="{FF2B5EF4-FFF2-40B4-BE49-F238E27FC236}">
                      <a16:creationId xmlns:a16="http://schemas.microsoft.com/office/drawing/2014/main" id="{8D4FAA40-C144-6B46-248C-9B200ABD13BE}"/>
                    </a:ext>
                  </a:extLst>
                </p:cNvPr>
                <p:cNvGrpSpPr/>
                <p:nvPr/>
              </p:nvGrpSpPr>
              <p:grpSpPr>
                <a:xfrm>
                  <a:off x="-469791" y="2423861"/>
                  <a:ext cx="252597" cy="284222"/>
                  <a:chOff x="-469791" y="2423861"/>
                  <a:chExt cx="252597" cy="284222"/>
                </a:xfrm>
                <a:solidFill>
                  <a:srgbClr val="000000"/>
                </a:solidFill>
              </p:grpSpPr>
              <p:sp>
                <p:nvSpPr>
                  <p:cNvPr id="93" name="Freeform: Shape 92">
                    <a:extLst>
                      <a:ext uri="{FF2B5EF4-FFF2-40B4-BE49-F238E27FC236}">
                        <a16:creationId xmlns:a16="http://schemas.microsoft.com/office/drawing/2014/main" id="{F5583FD0-F4F7-1A8E-A54B-7C8348EFCD1A}"/>
                      </a:ext>
                    </a:extLst>
                  </p:cNvPr>
                  <p:cNvSpPr/>
                  <p:nvPr/>
                </p:nvSpPr>
                <p:spPr>
                  <a:xfrm flipV="1">
                    <a:off x="-469791" y="2499832"/>
                    <a:ext cx="148588" cy="208251"/>
                  </a:xfrm>
                  <a:custGeom>
                    <a:avLst/>
                    <a:gdLst>
                      <a:gd name="connsiteX0" fmla="*/ 53821 w 148588"/>
                      <a:gd name="connsiteY0" fmla="*/ 148391 h 208251"/>
                      <a:gd name="connsiteX1" fmla="*/ 44464 w 148588"/>
                      <a:gd name="connsiteY1" fmla="*/ 151782 h 208251"/>
                      <a:gd name="connsiteX2" fmla="*/ 41345 w 148588"/>
                      <a:gd name="connsiteY2" fmla="*/ 159412 h 208251"/>
                      <a:gd name="connsiteX3" fmla="*/ 43046 w 148588"/>
                      <a:gd name="connsiteY3" fmla="*/ 167889 h 208251"/>
                      <a:gd name="connsiteX4" fmla="*/ 49001 w 148588"/>
                      <a:gd name="connsiteY4" fmla="*/ 181169 h 208251"/>
                      <a:gd name="connsiteX5" fmla="*/ 61760 w 148588"/>
                      <a:gd name="connsiteY5" fmla="*/ 195580 h 208251"/>
                      <a:gd name="connsiteX6" fmla="*/ 81891 w 148588"/>
                      <a:gd name="connsiteY6" fmla="*/ 205470 h 208251"/>
                      <a:gd name="connsiteX7" fmla="*/ 90964 w 148588"/>
                      <a:gd name="connsiteY7" fmla="*/ 206883 h 208251"/>
                      <a:gd name="connsiteX8" fmla="*/ 94367 w 148588"/>
                      <a:gd name="connsiteY8" fmla="*/ 206883 h 208251"/>
                      <a:gd name="connsiteX9" fmla="*/ 105425 w 148588"/>
                      <a:gd name="connsiteY9" fmla="*/ 206600 h 208251"/>
                      <a:gd name="connsiteX10" fmla="*/ 135196 w 148588"/>
                      <a:gd name="connsiteY10" fmla="*/ 191624 h 208251"/>
                      <a:gd name="connsiteX11" fmla="*/ 152208 w 148588"/>
                      <a:gd name="connsiteY11" fmla="*/ 165345 h 208251"/>
                      <a:gd name="connsiteX12" fmla="*/ 157028 w 148588"/>
                      <a:gd name="connsiteY12" fmla="*/ 133981 h 208251"/>
                      <a:gd name="connsiteX13" fmla="*/ 143702 w 148588"/>
                      <a:gd name="connsiteY13" fmla="*/ 72664 h 208251"/>
                      <a:gd name="connsiteX14" fmla="*/ 110528 w 148588"/>
                      <a:gd name="connsiteY14" fmla="*/ 19824 h 208251"/>
                      <a:gd name="connsiteX15" fmla="*/ 59775 w 148588"/>
                      <a:gd name="connsiteY15" fmla="*/ -1369 h 208251"/>
                      <a:gd name="connsiteX16" fmla="*/ 17245 w 148588"/>
                      <a:gd name="connsiteY16" fmla="*/ 20671 h 208251"/>
                      <a:gd name="connsiteX17" fmla="*/ 8455 w 148588"/>
                      <a:gd name="connsiteY17" fmla="*/ 46667 h 208251"/>
                      <a:gd name="connsiteX18" fmla="*/ 8455 w 148588"/>
                      <a:gd name="connsiteY18" fmla="*/ 49776 h 208251"/>
                      <a:gd name="connsiteX19" fmla="*/ 33123 w 148588"/>
                      <a:gd name="connsiteY19" fmla="*/ 109397 h 208251"/>
                      <a:gd name="connsiteX20" fmla="*/ 87845 w 148588"/>
                      <a:gd name="connsiteY20" fmla="*/ 136241 h 208251"/>
                      <a:gd name="connsiteX21" fmla="*/ 113931 w 148588"/>
                      <a:gd name="connsiteY21" fmla="*/ 127481 h 208251"/>
                      <a:gd name="connsiteX22" fmla="*/ 125556 w 148588"/>
                      <a:gd name="connsiteY22" fmla="*/ 108549 h 208251"/>
                      <a:gd name="connsiteX23" fmla="*/ 126406 w 148588"/>
                      <a:gd name="connsiteY23" fmla="*/ 111658 h 208251"/>
                      <a:gd name="connsiteX24" fmla="*/ 132077 w 148588"/>
                      <a:gd name="connsiteY24" fmla="*/ 150369 h 208251"/>
                      <a:gd name="connsiteX25" fmla="*/ 120452 w 148588"/>
                      <a:gd name="connsiteY25" fmla="*/ 185408 h 208251"/>
                      <a:gd name="connsiteX26" fmla="*/ 94083 w 148588"/>
                      <a:gd name="connsiteY26" fmla="*/ 195863 h 208251"/>
                      <a:gd name="connsiteX27" fmla="*/ 59775 w 148588"/>
                      <a:gd name="connsiteY27" fmla="*/ 177778 h 208251"/>
                      <a:gd name="connsiteX28" fmla="*/ 71400 w 148588"/>
                      <a:gd name="connsiteY28" fmla="*/ 166476 h 208251"/>
                      <a:gd name="connsiteX29" fmla="*/ 66296 w 148588"/>
                      <a:gd name="connsiteY29" fmla="*/ 154043 h 208251"/>
                      <a:gd name="connsiteX30" fmla="*/ 53821 w 148588"/>
                      <a:gd name="connsiteY30" fmla="*/ 148391 h 208251"/>
                      <a:gd name="connsiteX31" fmla="*/ 118467 w 148588"/>
                      <a:gd name="connsiteY31" fmla="*/ 91313 h 208251"/>
                      <a:gd name="connsiteX32" fmla="*/ 110245 w 148588"/>
                      <a:gd name="connsiteY32" fmla="*/ 117874 h 208251"/>
                      <a:gd name="connsiteX33" fmla="*/ 90964 w 148588"/>
                      <a:gd name="connsiteY33" fmla="*/ 125786 h 208251"/>
                      <a:gd name="connsiteX34" fmla="*/ 59492 w 148588"/>
                      <a:gd name="connsiteY34" fmla="*/ 112788 h 208251"/>
                      <a:gd name="connsiteX35" fmla="*/ 48434 w 148588"/>
                      <a:gd name="connsiteY35" fmla="*/ 96117 h 208251"/>
                      <a:gd name="connsiteX36" fmla="*/ 39077 w 148588"/>
                      <a:gd name="connsiteY36" fmla="*/ 67295 h 208251"/>
                      <a:gd name="connsiteX37" fmla="*/ 33973 w 148588"/>
                      <a:gd name="connsiteY37" fmla="*/ 37625 h 208251"/>
                      <a:gd name="connsiteX38" fmla="*/ 62327 w 148588"/>
                      <a:gd name="connsiteY38" fmla="*/ 10781 h 208251"/>
                      <a:gd name="connsiteX39" fmla="*/ 67431 w 148588"/>
                      <a:gd name="connsiteY39" fmla="*/ 11064 h 208251"/>
                      <a:gd name="connsiteX40" fmla="*/ 102589 w 148588"/>
                      <a:gd name="connsiteY40" fmla="*/ 36495 h 208251"/>
                      <a:gd name="connsiteX41" fmla="*/ 112513 w 148588"/>
                      <a:gd name="connsiteY41" fmla="*/ 60231 h 208251"/>
                      <a:gd name="connsiteX42" fmla="*/ 118467 w 148588"/>
                      <a:gd name="connsiteY42" fmla="*/ 91313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3821" y="148391"/>
                        </a:moveTo>
                        <a:cubicBezTo>
                          <a:pt x="49473" y="148391"/>
                          <a:pt x="46355" y="149522"/>
                          <a:pt x="44464" y="151782"/>
                        </a:cubicBezTo>
                        <a:cubicBezTo>
                          <a:pt x="42574" y="154043"/>
                          <a:pt x="41534" y="156586"/>
                          <a:pt x="41345" y="159412"/>
                        </a:cubicBezTo>
                        <a:cubicBezTo>
                          <a:pt x="41345" y="161295"/>
                          <a:pt x="41912" y="164121"/>
                          <a:pt x="43046" y="167889"/>
                        </a:cubicBezTo>
                        <a:cubicBezTo>
                          <a:pt x="44181" y="171656"/>
                          <a:pt x="46165" y="176083"/>
                          <a:pt x="49001" y="181169"/>
                        </a:cubicBezTo>
                        <a:cubicBezTo>
                          <a:pt x="51836" y="186255"/>
                          <a:pt x="56089" y="191059"/>
                          <a:pt x="61760" y="195580"/>
                        </a:cubicBezTo>
                        <a:cubicBezTo>
                          <a:pt x="67431" y="200101"/>
                          <a:pt x="74141" y="203398"/>
                          <a:pt x="81891" y="205470"/>
                        </a:cubicBezTo>
                        <a:lnTo>
                          <a:pt x="90964" y="206883"/>
                        </a:lnTo>
                        <a:lnTo>
                          <a:pt x="94367" y="206883"/>
                        </a:lnTo>
                        <a:cubicBezTo>
                          <a:pt x="100604" y="206883"/>
                          <a:pt x="104290" y="206789"/>
                          <a:pt x="105425" y="206600"/>
                        </a:cubicBezTo>
                        <a:cubicBezTo>
                          <a:pt x="117333" y="204528"/>
                          <a:pt x="127257" y="199536"/>
                          <a:pt x="135196" y="191624"/>
                        </a:cubicBezTo>
                        <a:cubicBezTo>
                          <a:pt x="143135" y="183712"/>
                          <a:pt x="148806" y="174953"/>
                          <a:pt x="152208" y="165345"/>
                        </a:cubicBezTo>
                        <a:cubicBezTo>
                          <a:pt x="155611" y="155738"/>
                          <a:pt x="157217" y="145283"/>
                          <a:pt x="157028" y="133981"/>
                        </a:cubicBezTo>
                        <a:cubicBezTo>
                          <a:pt x="157028" y="116085"/>
                          <a:pt x="152586" y="95646"/>
                          <a:pt x="143702" y="72664"/>
                        </a:cubicBezTo>
                        <a:cubicBezTo>
                          <a:pt x="134818" y="49682"/>
                          <a:pt x="123760" y="32068"/>
                          <a:pt x="110528" y="19824"/>
                        </a:cubicBezTo>
                        <a:cubicBezTo>
                          <a:pt x="95217" y="5695"/>
                          <a:pt x="78299" y="-1369"/>
                          <a:pt x="59775" y="-1369"/>
                        </a:cubicBezTo>
                        <a:cubicBezTo>
                          <a:pt x="40873" y="-1369"/>
                          <a:pt x="26696" y="5978"/>
                          <a:pt x="17245" y="20671"/>
                        </a:cubicBezTo>
                        <a:cubicBezTo>
                          <a:pt x="11385" y="29337"/>
                          <a:pt x="8455" y="38002"/>
                          <a:pt x="8455" y="46667"/>
                        </a:cubicBezTo>
                        <a:lnTo>
                          <a:pt x="8455" y="49776"/>
                        </a:lnTo>
                        <a:cubicBezTo>
                          <a:pt x="8455" y="71816"/>
                          <a:pt x="16678" y="91690"/>
                          <a:pt x="33123" y="109397"/>
                        </a:cubicBezTo>
                        <a:cubicBezTo>
                          <a:pt x="49568" y="127105"/>
                          <a:pt x="67809" y="136053"/>
                          <a:pt x="87845" y="136241"/>
                        </a:cubicBezTo>
                        <a:cubicBezTo>
                          <a:pt x="99376" y="136241"/>
                          <a:pt x="108071" y="133321"/>
                          <a:pt x="113931" y="127481"/>
                        </a:cubicBezTo>
                        <a:cubicBezTo>
                          <a:pt x="119791" y="121642"/>
                          <a:pt x="123665" y="115331"/>
                          <a:pt x="125556" y="108549"/>
                        </a:cubicBezTo>
                        <a:lnTo>
                          <a:pt x="126406" y="111658"/>
                        </a:lnTo>
                        <a:cubicBezTo>
                          <a:pt x="130187" y="127293"/>
                          <a:pt x="132077" y="140197"/>
                          <a:pt x="132077" y="150369"/>
                        </a:cubicBezTo>
                        <a:cubicBezTo>
                          <a:pt x="132077" y="166947"/>
                          <a:pt x="128202" y="178626"/>
                          <a:pt x="120452" y="185408"/>
                        </a:cubicBezTo>
                        <a:cubicBezTo>
                          <a:pt x="112702" y="192189"/>
                          <a:pt x="103912" y="195674"/>
                          <a:pt x="94083" y="195863"/>
                        </a:cubicBezTo>
                        <a:cubicBezTo>
                          <a:pt x="79339" y="195863"/>
                          <a:pt x="67903" y="189835"/>
                          <a:pt x="59775" y="177778"/>
                        </a:cubicBezTo>
                        <a:cubicBezTo>
                          <a:pt x="67525" y="176648"/>
                          <a:pt x="71400" y="172881"/>
                          <a:pt x="71400" y="166476"/>
                        </a:cubicBezTo>
                        <a:cubicBezTo>
                          <a:pt x="71400" y="161766"/>
                          <a:pt x="69699" y="157622"/>
                          <a:pt x="66296" y="154043"/>
                        </a:cubicBezTo>
                        <a:cubicBezTo>
                          <a:pt x="62894" y="150463"/>
                          <a:pt x="58735" y="148580"/>
                          <a:pt x="53821" y="148391"/>
                        </a:cubicBezTo>
                        <a:close/>
                        <a:moveTo>
                          <a:pt x="118467" y="91313"/>
                        </a:moveTo>
                        <a:cubicBezTo>
                          <a:pt x="118467" y="103746"/>
                          <a:pt x="115726" y="112600"/>
                          <a:pt x="110245" y="117874"/>
                        </a:cubicBezTo>
                        <a:cubicBezTo>
                          <a:pt x="104763" y="123149"/>
                          <a:pt x="98336" y="125786"/>
                          <a:pt x="90964" y="125786"/>
                        </a:cubicBezTo>
                        <a:cubicBezTo>
                          <a:pt x="79056" y="125786"/>
                          <a:pt x="68565" y="121453"/>
                          <a:pt x="59492" y="112788"/>
                        </a:cubicBezTo>
                        <a:cubicBezTo>
                          <a:pt x="54766" y="107513"/>
                          <a:pt x="51080" y="101956"/>
                          <a:pt x="48434" y="96117"/>
                        </a:cubicBezTo>
                        <a:cubicBezTo>
                          <a:pt x="45787" y="90277"/>
                          <a:pt x="42669" y="80669"/>
                          <a:pt x="39077" y="67295"/>
                        </a:cubicBezTo>
                        <a:cubicBezTo>
                          <a:pt x="35675" y="53732"/>
                          <a:pt x="33973" y="43842"/>
                          <a:pt x="33973" y="37625"/>
                        </a:cubicBezTo>
                        <a:cubicBezTo>
                          <a:pt x="33973" y="19729"/>
                          <a:pt x="43424" y="10781"/>
                          <a:pt x="62327" y="10781"/>
                        </a:cubicBezTo>
                        <a:cubicBezTo>
                          <a:pt x="64595" y="10781"/>
                          <a:pt x="66296" y="10876"/>
                          <a:pt x="67431" y="11064"/>
                        </a:cubicBezTo>
                        <a:cubicBezTo>
                          <a:pt x="81985" y="13513"/>
                          <a:pt x="93705" y="21990"/>
                          <a:pt x="102589" y="36495"/>
                        </a:cubicBezTo>
                        <a:cubicBezTo>
                          <a:pt x="105425" y="41204"/>
                          <a:pt x="108733" y="49116"/>
                          <a:pt x="112513" y="60231"/>
                        </a:cubicBezTo>
                        <a:cubicBezTo>
                          <a:pt x="116293" y="71345"/>
                          <a:pt x="118278" y="81706"/>
                          <a:pt x="118467" y="91313"/>
                        </a:cubicBezTo>
                        <a:close/>
                      </a:path>
                    </a:pathLst>
                  </a:custGeom>
                  <a:solidFill>
                    <a:srgbClr val="000000"/>
                  </a:solidFill>
                  <a:ln w="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E122F4B-B276-723F-BCB9-107CDA869032}"/>
                      </a:ext>
                    </a:extLst>
                  </p:cNvPr>
                  <p:cNvSpPr/>
                  <p:nvPr/>
                </p:nvSpPr>
                <p:spPr>
                  <a:xfrm flipV="1">
                    <a:off x="-297177" y="2423861"/>
                    <a:ext cx="79983" cy="133049"/>
                  </a:xfrm>
                  <a:custGeom>
                    <a:avLst/>
                    <a:gdLst>
                      <a:gd name="connsiteX0" fmla="*/ 21026 w 79983"/>
                      <a:gd name="connsiteY0" fmla="*/ 83946 h 133049"/>
                      <a:gd name="connsiteX1" fmla="*/ 12406 w 79983"/>
                      <a:gd name="connsiteY1" fmla="*/ 87542 h 133049"/>
                      <a:gd name="connsiteX2" fmla="*/ 9199 w 79983"/>
                      <a:gd name="connsiteY2" fmla="*/ 96332 h 133049"/>
                      <a:gd name="connsiteX3" fmla="*/ 19823 w 79983"/>
                      <a:gd name="connsiteY3" fmla="*/ 120904 h 133049"/>
                      <a:gd name="connsiteX4" fmla="*/ 46284 w 79983"/>
                      <a:gd name="connsiteY4" fmla="*/ 131293 h 133049"/>
                      <a:gd name="connsiteX5" fmla="*/ 76754 w 79983"/>
                      <a:gd name="connsiteY5" fmla="*/ 120105 h 133049"/>
                      <a:gd name="connsiteX6" fmla="*/ 89183 w 79983"/>
                      <a:gd name="connsiteY6" fmla="*/ 91138 h 133049"/>
                      <a:gd name="connsiteX7" fmla="*/ 85173 w 79983"/>
                      <a:gd name="connsiteY7" fmla="*/ 74756 h 133049"/>
                      <a:gd name="connsiteX8" fmla="*/ 75551 w 79983"/>
                      <a:gd name="connsiteY8" fmla="*/ 61172 h 133049"/>
                      <a:gd name="connsiteX9" fmla="*/ 59514 w 79983"/>
                      <a:gd name="connsiteY9" fmla="*/ 46388 h 133049"/>
                      <a:gd name="connsiteX10" fmla="*/ 39468 w 79983"/>
                      <a:gd name="connsiteY10" fmla="*/ 28009 h 133049"/>
                      <a:gd name="connsiteX11" fmla="*/ 27641 w 79983"/>
                      <a:gd name="connsiteY11" fmla="*/ 16822 h 133049"/>
                      <a:gd name="connsiteX12" fmla="*/ 42876 w 79983"/>
                      <a:gd name="connsiteY12" fmla="*/ 16622 h 133049"/>
                      <a:gd name="connsiteX13" fmla="*/ 76353 w 79983"/>
                      <a:gd name="connsiteY13" fmla="*/ 17621 h 133049"/>
                      <a:gd name="connsiteX14" fmla="*/ 81164 w 79983"/>
                      <a:gd name="connsiteY14" fmla="*/ 35401 h 133049"/>
                      <a:gd name="connsiteX15" fmla="*/ 81164 w 79983"/>
                      <a:gd name="connsiteY15" fmla="*/ 36000 h 133049"/>
                      <a:gd name="connsiteX16" fmla="*/ 89183 w 79983"/>
                      <a:gd name="connsiteY16" fmla="*/ 36000 h 133049"/>
                      <a:gd name="connsiteX17" fmla="*/ 89183 w 79983"/>
                      <a:gd name="connsiteY17" fmla="*/ 35401 h 133049"/>
                      <a:gd name="connsiteX18" fmla="*/ 86577 w 79983"/>
                      <a:gd name="connsiteY18" fmla="*/ 17221 h 133049"/>
                      <a:gd name="connsiteX19" fmla="*/ 83570 w 79983"/>
                      <a:gd name="connsiteY19" fmla="*/ -1158 h 133049"/>
                      <a:gd name="connsiteX20" fmla="*/ 83570 w 79983"/>
                      <a:gd name="connsiteY20" fmla="*/ -1757 h 133049"/>
                      <a:gd name="connsiteX21" fmla="*/ 9199 w 79983"/>
                      <a:gd name="connsiteY21" fmla="*/ -1757 h 133049"/>
                      <a:gd name="connsiteX22" fmla="*/ 9199 w 79983"/>
                      <a:gd name="connsiteY22" fmla="*/ 2038 h 133049"/>
                      <a:gd name="connsiteX23" fmla="*/ 9199 w 79983"/>
                      <a:gd name="connsiteY23" fmla="*/ 4436 h 133049"/>
                      <a:gd name="connsiteX24" fmla="*/ 10402 w 79983"/>
                      <a:gd name="connsiteY24" fmla="*/ 7432 h 133049"/>
                      <a:gd name="connsiteX25" fmla="*/ 16415 w 79983"/>
                      <a:gd name="connsiteY25" fmla="*/ 14424 h 133049"/>
                      <a:gd name="connsiteX26" fmla="*/ 26438 w 79983"/>
                      <a:gd name="connsiteY26" fmla="*/ 25612 h 133049"/>
                      <a:gd name="connsiteX27" fmla="*/ 33254 w 79983"/>
                      <a:gd name="connsiteY27" fmla="*/ 33003 h 133049"/>
                      <a:gd name="connsiteX28" fmla="*/ 40070 w 79983"/>
                      <a:gd name="connsiteY28" fmla="*/ 40395 h 133049"/>
                      <a:gd name="connsiteX29" fmla="*/ 45883 w 79983"/>
                      <a:gd name="connsiteY29" fmla="*/ 46988 h 133049"/>
                      <a:gd name="connsiteX30" fmla="*/ 51496 w 79983"/>
                      <a:gd name="connsiteY30" fmla="*/ 53780 h 133049"/>
                      <a:gd name="connsiteX31" fmla="*/ 56107 w 79983"/>
                      <a:gd name="connsiteY31" fmla="*/ 59773 h 133049"/>
                      <a:gd name="connsiteX32" fmla="*/ 60316 w 79983"/>
                      <a:gd name="connsiteY32" fmla="*/ 66166 h 133049"/>
                      <a:gd name="connsiteX33" fmla="*/ 63323 w 79983"/>
                      <a:gd name="connsiteY33" fmla="*/ 71959 h 133049"/>
                      <a:gd name="connsiteX34" fmla="*/ 65929 w 79983"/>
                      <a:gd name="connsiteY34" fmla="*/ 78352 h 133049"/>
                      <a:gd name="connsiteX35" fmla="*/ 67332 w 79983"/>
                      <a:gd name="connsiteY35" fmla="*/ 84345 h 133049"/>
                      <a:gd name="connsiteX36" fmla="*/ 67934 w 79983"/>
                      <a:gd name="connsiteY36" fmla="*/ 90938 h 133049"/>
                      <a:gd name="connsiteX37" fmla="*/ 61118 w 79983"/>
                      <a:gd name="connsiteY37" fmla="*/ 112714 h 133049"/>
                      <a:gd name="connsiteX38" fmla="*/ 41673 w 79983"/>
                      <a:gd name="connsiteY38" fmla="*/ 121903 h 133049"/>
                      <a:gd name="connsiteX39" fmla="*/ 30047 w 79983"/>
                      <a:gd name="connsiteY39" fmla="*/ 118507 h 133049"/>
                      <a:gd name="connsiteX40" fmla="*/ 23031 w 79983"/>
                      <a:gd name="connsiteY40" fmla="*/ 111914 h 133049"/>
                      <a:gd name="connsiteX41" fmla="*/ 21026 w 79983"/>
                      <a:gd name="connsiteY41" fmla="*/ 108119 h 133049"/>
                      <a:gd name="connsiteX42" fmla="*/ 22028 w 79983"/>
                      <a:gd name="connsiteY42" fmla="*/ 107919 h 133049"/>
                      <a:gd name="connsiteX43" fmla="*/ 29445 w 79983"/>
                      <a:gd name="connsiteY43" fmla="*/ 105122 h 133049"/>
                      <a:gd name="connsiteX44" fmla="*/ 33254 w 79983"/>
                      <a:gd name="connsiteY44" fmla="*/ 95932 h 133049"/>
                      <a:gd name="connsiteX45" fmla="*/ 30047 w 79983"/>
                      <a:gd name="connsiteY45" fmla="*/ 87542 h 133049"/>
                      <a:gd name="connsiteX46" fmla="*/ 21026 w 79983"/>
                      <a:gd name="connsiteY46" fmla="*/ 83946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21026" y="83946"/>
                        </a:moveTo>
                        <a:cubicBezTo>
                          <a:pt x="17418" y="83946"/>
                          <a:pt x="14545" y="85145"/>
                          <a:pt x="12406" y="87542"/>
                        </a:cubicBezTo>
                        <a:cubicBezTo>
                          <a:pt x="10268" y="89939"/>
                          <a:pt x="9199" y="92869"/>
                          <a:pt x="9199" y="96332"/>
                        </a:cubicBezTo>
                        <a:cubicBezTo>
                          <a:pt x="9199" y="105788"/>
                          <a:pt x="12740" y="113979"/>
                          <a:pt x="19823" y="120904"/>
                        </a:cubicBezTo>
                        <a:cubicBezTo>
                          <a:pt x="26906" y="127830"/>
                          <a:pt x="35726" y="131293"/>
                          <a:pt x="46284" y="131293"/>
                        </a:cubicBezTo>
                        <a:cubicBezTo>
                          <a:pt x="58445" y="131293"/>
                          <a:pt x="68602" y="127563"/>
                          <a:pt x="76754" y="120105"/>
                        </a:cubicBezTo>
                        <a:cubicBezTo>
                          <a:pt x="84906" y="112647"/>
                          <a:pt x="89049" y="102991"/>
                          <a:pt x="89183" y="91138"/>
                        </a:cubicBezTo>
                        <a:cubicBezTo>
                          <a:pt x="89183" y="85411"/>
                          <a:pt x="87846" y="79950"/>
                          <a:pt x="85173" y="74756"/>
                        </a:cubicBezTo>
                        <a:cubicBezTo>
                          <a:pt x="82501" y="69562"/>
                          <a:pt x="79293" y="65034"/>
                          <a:pt x="75551" y="61172"/>
                        </a:cubicBezTo>
                        <a:cubicBezTo>
                          <a:pt x="71809" y="57309"/>
                          <a:pt x="66464" y="52382"/>
                          <a:pt x="59514" y="46388"/>
                        </a:cubicBezTo>
                        <a:cubicBezTo>
                          <a:pt x="54703" y="42260"/>
                          <a:pt x="48021" y="36133"/>
                          <a:pt x="39468" y="28009"/>
                        </a:cubicBezTo>
                        <a:lnTo>
                          <a:pt x="27641" y="16822"/>
                        </a:lnTo>
                        <a:lnTo>
                          <a:pt x="42876" y="16622"/>
                        </a:lnTo>
                        <a:cubicBezTo>
                          <a:pt x="63858" y="16622"/>
                          <a:pt x="75017" y="16955"/>
                          <a:pt x="76353" y="17621"/>
                        </a:cubicBezTo>
                        <a:cubicBezTo>
                          <a:pt x="77289" y="17887"/>
                          <a:pt x="78892" y="23814"/>
                          <a:pt x="81164" y="35401"/>
                        </a:cubicBezTo>
                        <a:lnTo>
                          <a:pt x="81164" y="36000"/>
                        </a:lnTo>
                        <a:lnTo>
                          <a:pt x="89183" y="36000"/>
                        </a:lnTo>
                        <a:lnTo>
                          <a:pt x="89183" y="35401"/>
                        </a:lnTo>
                        <a:cubicBezTo>
                          <a:pt x="89049" y="35001"/>
                          <a:pt x="88180" y="28941"/>
                          <a:pt x="86577" y="17221"/>
                        </a:cubicBezTo>
                        <a:cubicBezTo>
                          <a:pt x="84973" y="5501"/>
                          <a:pt x="83971" y="-625"/>
                          <a:pt x="83570" y="-1158"/>
                        </a:cubicBezTo>
                        <a:lnTo>
                          <a:pt x="83570" y="-1757"/>
                        </a:lnTo>
                        <a:lnTo>
                          <a:pt x="9199" y="-1757"/>
                        </a:lnTo>
                        <a:lnTo>
                          <a:pt x="9199" y="2038"/>
                        </a:lnTo>
                        <a:lnTo>
                          <a:pt x="9199" y="4436"/>
                        </a:lnTo>
                        <a:cubicBezTo>
                          <a:pt x="9199" y="5368"/>
                          <a:pt x="9600" y="6367"/>
                          <a:pt x="10402" y="7432"/>
                        </a:cubicBezTo>
                        <a:cubicBezTo>
                          <a:pt x="11204" y="8498"/>
                          <a:pt x="13208" y="10828"/>
                          <a:pt x="16415" y="14424"/>
                        </a:cubicBezTo>
                        <a:cubicBezTo>
                          <a:pt x="20291" y="18686"/>
                          <a:pt x="23632" y="22415"/>
                          <a:pt x="26438" y="25612"/>
                        </a:cubicBezTo>
                        <a:cubicBezTo>
                          <a:pt x="27641" y="26944"/>
                          <a:pt x="29913" y="29407"/>
                          <a:pt x="33254" y="33003"/>
                        </a:cubicBezTo>
                        <a:cubicBezTo>
                          <a:pt x="36595" y="36599"/>
                          <a:pt x="38867" y="39063"/>
                          <a:pt x="40070" y="40395"/>
                        </a:cubicBezTo>
                        <a:cubicBezTo>
                          <a:pt x="41273" y="41727"/>
                          <a:pt x="43210" y="43924"/>
                          <a:pt x="45883" y="46988"/>
                        </a:cubicBezTo>
                        <a:cubicBezTo>
                          <a:pt x="48556" y="50051"/>
                          <a:pt x="50427" y="52315"/>
                          <a:pt x="51496" y="53780"/>
                        </a:cubicBezTo>
                        <a:cubicBezTo>
                          <a:pt x="52565" y="55245"/>
                          <a:pt x="54102" y="57243"/>
                          <a:pt x="56107" y="59773"/>
                        </a:cubicBezTo>
                        <a:cubicBezTo>
                          <a:pt x="58111" y="62304"/>
                          <a:pt x="59514" y="64435"/>
                          <a:pt x="60316" y="66166"/>
                        </a:cubicBezTo>
                        <a:cubicBezTo>
                          <a:pt x="61118" y="67897"/>
                          <a:pt x="62120" y="69828"/>
                          <a:pt x="63323" y="71959"/>
                        </a:cubicBezTo>
                        <a:cubicBezTo>
                          <a:pt x="64526" y="74090"/>
                          <a:pt x="65395" y="76221"/>
                          <a:pt x="65929" y="78352"/>
                        </a:cubicBezTo>
                        <a:cubicBezTo>
                          <a:pt x="66464" y="80483"/>
                          <a:pt x="66932" y="82481"/>
                          <a:pt x="67332" y="84345"/>
                        </a:cubicBezTo>
                        <a:cubicBezTo>
                          <a:pt x="67733" y="86210"/>
                          <a:pt x="67934" y="88408"/>
                          <a:pt x="67934" y="90938"/>
                        </a:cubicBezTo>
                        <a:cubicBezTo>
                          <a:pt x="67934" y="99329"/>
                          <a:pt x="65662" y="106587"/>
                          <a:pt x="61118" y="112714"/>
                        </a:cubicBezTo>
                        <a:cubicBezTo>
                          <a:pt x="56574" y="118840"/>
                          <a:pt x="50093" y="121903"/>
                          <a:pt x="41673" y="121903"/>
                        </a:cubicBezTo>
                        <a:cubicBezTo>
                          <a:pt x="37263" y="121903"/>
                          <a:pt x="33388" y="120771"/>
                          <a:pt x="30047" y="118507"/>
                        </a:cubicBezTo>
                        <a:cubicBezTo>
                          <a:pt x="26706" y="116243"/>
                          <a:pt x="24367" y="114045"/>
                          <a:pt x="23031" y="111914"/>
                        </a:cubicBezTo>
                        <a:cubicBezTo>
                          <a:pt x="21694" y="109783"/>
                          <a:pt x="21026" y="108518"/>
                          <a:pt x="21026" y="108119"/>
                        </a:cubicBezTo>
                        <a:cubicBezTo>
                          <a:pt x="21026" y="107985"/>
                          <a:pt x="21360" y="107919"/>
                          <a:pt x="22028" y="107919"/>
                        </a:cubicBezTo>
                        <a:cubicBezTo>
                          <a:pt x="24434" y="107919"/>
                          <a:pt x="26906" y="106987"/>
                          <a:pt x="29445" y="105122"/>
                        </a:cubicBezTo>
                        <a:cubicBezTo>
                          <a:pt x="31985" y="103258"/>
                          <a:pt x="33254" y="100194"/>
                          <a:pt x="33254" y="95932"/>
                        </a:cubicBezTo>
                        <a:cubicBezTo>
                          <a:pt x="33254" y="92603"/>
                          <a:pt x="32185" y="89806"/>
                          <a:pt x="30047" y="87542"/>
                        </a:cubicBezTo>
                        <a:cubicBezTo>
                          <a:pt x="27908" y="85278"/>
                          <a:pt x="24902" y="84079"/>
                          <a:pt x="21026" y="83946"/>
                        </a:cubicBezTo>
                        <a:close/>
                      </a:path>
                    </a:pathLst>
                  </a:custGeom>
                  <a:solidFill>
                    <a:srgbClr val="000000"/>
                  </a:solidFill>
                  <a:ln w="0" cap="flat">
                    <a:noFill/>
                    <a:prstDash val="solid"/>
                    <a:miter/>
                  </a:ln>
                </p:spPr>
                <p:txBody>
                  <a:bodyPr rtlCol="0" anchor="ctr"/>
                  <a:lstStyle/>
                  <a:p>
                    <a:endParaRPr lang="en-US"/>
                  </a:p>
                </p:txBody>
              </p:sp>
            </p:grpSp>
            <p:grpSp>
              <p:nvGrpSpPr>
                <p:cNvPr id="96" name="Graphic 57">
                  <a:extLst>
                    <a:ext uri="{FF2B5EF4-FFF2-40B4-BE49-F238E27FC236}">
                      <a16:creationId xmlns:a16="http://schemas.microsoft.com/office/drawing/2014/main" id="{E66E13B8-8402-96FD-02A1-36E7AFF0B2B0}"/>
                    </a:ext>
                  </a:extLst>
                </p:cNvPr>
                <p:cNvGrpSpPr/>
                <p:nvPr/>
              </p:nvGrpSpPr>
              <p:grpSpPr>
                <a:xfrm>
                  <a:off x="-583679" y="2864947"/>
                  <a:ext cx="398328" cy="306264"/>
                  <a:chOff x="-583679" y="2864947"/>
                  <a:chExt cx="398328" cy="306264"/>
                </a:xfrm>
                <a:solidFill>
                  <a:srgbClr val="000000"/>
                </a:solidFill>
              </p:grpSpPr>
              <p:sp>
                <p:nvSpPr>
                  <p:cNvPr id="97" name="Freeform: Shape 96">
                    <a:extLst>
                      <a:ext uri="{FF2B5EF4-FFF2-40B4-BE49-F238E27FC236}">
                        <a16:creationId xmlns:a16="http://schemas.microsoft.com/office/drawing/2014/main" id="{1FF384A9-7FE7-C61A-729C-CD946B8C9954}"/>
                      </a:ext>
                    </a:extLst>
                  </p:cNvPr>
                  <p:cNvSpPr/>
                  <p:nvPr/>
                </p:nvSpPr>
                <p:spPr>
                  <a:xfrm flipV="1">
                    <a:off x="-583679" y="2911249"/>
                    <a:ext cx="148588" cy="208251"/>
                  </a:xfrm>
                  <a:custGeom>
                    <a:avLst/>
                    <a:gdLst>
                      <a:gd name="connsiteX0" fmla="*/ 53862 w 148588"/>
                      <a:gd name="connsiteY0" fmla="*/ 149847 h 208251"/>
                      <a:gd name="connsiteX1" fmla="*/ 44505 w 148588"/>
                      <a:gd name="connsiteY1" fmla="*/ 153238 h 208251"/>
                      <a:gd name="connsiteX2" fmla="*/ 41386 w 148588"/>
                      <a:gd name="connsiteY2" fmla="*/ 160868 h 208251"/>
                      <a:gd name="connsiteX3" fmla="*/ 43087 w 148588"/>
                      <a:gd name="connsiteY3" fmla="*/ 169345 h 208251"/>
                      <a:gd name="connsiteX4" fmla="*/ 49042 w 148588"/>
                      <a:gd name="connsiteY4" fmla="*/ 182625 h 208251"/>
                      <a:gd name="connsiteX5" fmla="*/ 61801 w 148588"/>
                      <a:gd name="connsiteY5" fmla="*/ 197036 h 208251"/>
                      <a:gd name="connsiteX6" fmla="*/ 81932 w 148588"/>
                      <a:gd name="connsiteY6" fmla="*/ 206926 h 208251"/>
                      <a:gd name="connsiteX7" fmla="*/ 91005 w 148588"/>
                      <a:gd name="connsiteY7" fmla="*/ 208339 h 208251"/>
                      <a:gd name="connsiteX8" fmla="*/ 94408 w 148588"/>
                      <a:gd name="connsiteY8" fmla="*/ 208339 h 208251"/>
                      <a:gd name="connsiteX9" fmla="*/ 105466 w 148588"/>
                      <a:gd name="connsiteY9" fmla="*/ 208056 h 208251"/>
                      <a:gd name="connsiteX10" fmla="*/ 135237 w 148588"/>
                      <a:gd name="connsiteY10" fmla="*/ 193080 h 208251"/>
                      <a:gd name="connsiteX11" fmla="*/ 152249 w 148588"/>
                      <a:gd name="connsiteY11" fmla="*/ 166801 h 208251"/>
                      <a:gd name="connsiteX12" fmla="*/ 157069 w 148588"/>
                      <a:gd name="connsiteY12" fmla="*/ 135437 h 208251"/>
                      <a:gd name="connsiteX13" fmla="*/ 143743 w 148588"/>
                      <a:gd name="connsiteY13" fmla="*/ 74120 h 208251"/>
                      <a:gd name="connsiteX14" fmla="*/ 110569 w 148588"/>
                      <a:gd name="connsiteY14" fmla="*/ 21280 h 208251"/>
                      <a:gd name="connsiteX15" fmla="*/ 59816 w 148588"/>
                      <a:gd name="connsiteY15" fmla="*/ 87 h 208251"/>
                      <a:gd name="connsiteX16" fmla="*/ 17286 w 148588"/>
                      <a:gd name="connsiteY16" fmla="*/ 22127 h 208251"/>
                      <a:gd name="connsiteX17" fmla="*/ 8496 w 148588"/>
                      <a:gd name="connsiteY17" fmla="*/ 48123 h 208251"/>
                      <a:gd name="connsiteX18" fmla="*/ 8496 w 148588"/>
                      <a:gd name="connsiteY18" fmla="*/ 51232 h 208251"/>
                      <a:gd name="connsiteX19" fmla="*/ 33164 w 148588"/>
                      <a:gd name="connsiteY19" fmla="*/ 110853 h 208251"/>
                      <a:gd name="connsiteX20" fmla="*/ 87886 w 148588"/>
                      <a:gd name="connsiteY20" fmla="*/ 137697 h 208251"/>
                      <a:gd name="connsiteX21" fmla="*/ 113972 w 148588"/>
                      <a:gd name="connsiteY21" fmla="*/ 128937 h 208251"/>
                      <a:gd name="connsiteX22" fmla="*/ 125597 w 148588"/>
                      <a:gd name="connsiteY22" fmla="*/ 110005 h 208251"/>
                      <a:gd name="connsiteX23" fmla="*/ 126447 w 148588"/>
                      <a:gd name="connsiteY23" fmla="*/ 113114 h 208251"/>
                      <a:gd name="connsiteX24" fmla="*/ 132118 w 148588"/>
                      <a:gd name="connsiteY24" fmla="*/ 151825 h 208251"/>
                      <a:gd name="connsiteX25" fmla="*/ 120493 w 148588"/>
                      <a:gd name="connsiteY25" fmla="*/ 186864 h 208251"/>
                      <a:gd name="connsiteX26" fmla="*/ 94124 w 148588"/>
                      <a:gd name="connsiteY26" fmla="*/ 197319 h 208251"/>
                      <a:gd name="connsiteX27" fmla="*/ 59816 w 148588"/>
                      <a:gd name="connsiteY27" fmla="*/ 179234 h 208251"/>
                      <a:gd name="connsiteX28" fmla="*/ 71441 w 148588"/>
                      <a:gd name="connsiteY28" fmla="*/ 167932 h 208251"/>
                      <a:gd name="connsiteX29" fmla="*/ 66337 w 148588"/>
                      <a:gd name="connsiteY29" fmla="*/ 155499 h 208251"/>
                      <a:gd name="connsiteX30" fmla="*/ 53862 w 148588"/>
                      <a:gd name="connsiteY30" fmla="*/ 149847 h 208251"/>
                      <a:gd name="connsiteX31" fmla="*/ 118508 w 148588"/>
                      <a:gd name="connsiteY31" fmla="*/ 92769 h 208251"/>
                      <a:gd name="connsiteX32" fmla="*/ 110286 w 148588"/>
                      <a:gd name="connsiteY32" fmla="*/ 119330 h 208251"/>
                      <a:gd name="connsiteX33" fmla="*/ 91005 w 148588"/>
                      <a:gd name="connsiteY33" fmla="*/ 127242 h 208251"/>
                      <a:gd name="connsiteX34" fmla="*/ 59533 w 148588"/>
                      <a:gd name="connsiteY34" fmla="*/ 114244 h 208251"/>
                      <a:gd name="connsiteX35" fmla="*/ 48475 w 148588"/>
                      <a:gd name="connsiteY35" fmla="*/ 97573 h 208251"/>
                      <a:gd name="connsiteX36" fmla="*/ 39118 w 148588"/>
                      <a:gd name="connsiteY36" fmla="*/ 68751 h 208251"/>
                      <a:gd name="connsiteX37" fmla="*/ 34014 w 148588"/>
                      <a:gd name="connsiteY37" fmla="*/ 39081 h 208251"/>
                      <a:gd name="connsiteX38" fmla="*/ 62368 w 148588"/>
                      <a:gd name="connsiteY38" fmla="*/ 12237 h 208251"/>
                      <a:gd name="connsiteX39" fmla="*/ 67472 w 148588"/>
                      <a:gd name="connsiteY39" fmla="*/ 12520 h 208251"/>
                      <a:gd name="connsiteX40" fmla="*/ 102630 w 148588"/>
                      <a:gd name="connsiteY40" fmla="*/ 37951 h 208251"/>
                      <a:gd name="connsiteX41" fmla="*/ 112554 w 148588"/>
                      <a:gd name="connsiteY41" fmla="*/ 61687 h 208251"/>
                      <a:gd name="connsiteX42" fmla="*/ 118508 w 148588"/>
                      <a:gd name="connsiteY42" fmla="*/ 92769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3862" y="149847"/>
                        </a:moveTo>
                        <a:cubicBezTo>
                          <a:pt x="49514" y="149847"/>
                          <a:pt x="46396" y="150978"/>
                          <a:pt x="44505" y="153238"/>
                        </a:cubicBezTo>
                        <a:cubicBezTo>
                          <a:pt x="42615" y="155499"/>
                          <a:pt x="41575" y="158042"/>
                          <a:pt x="41386" y="160868"/>
                        </a:cubicBezTo>
                        <a:cubicBezTo>
                          <a:pt x="41386" y="162751"/>
                          <a:pt x="41953" y="165577"/>
                          <a:pt x="43087" y="169345"/>
                        </a:cubicBezTo>
                        <a:cubicBezTo>
                          <a:pt x="44222" y="173112"/>
                          <a:pt x="46206" y="177539"/>
                          <a:pt x="49042" y="182625"/>
                        </a:cubicBezTo>
                        <a:cubicBezTo>
                          <a:pt x="51877" y="187711"/>
                          <a:pt x="56130" y="192515"/>
                          <a:pt x="61801" y="197036"/>
                        </a:cubicBezTo>
                        <a:cubicBezTo>
                          <a:pt x="67472" y="201557"/>
                          <a:pt x="74182" y="204854"/>
                          <a:pt x="81932" y="206926"/>
                        </a:cubicBezTo>
                        <a:lnTo>
                          <a:pt x="91005" y="208339"/>
                        </a:lnTo>
                        <a:lnTo>
                          <a:pt x="94408" y="208339"/>
                        </a:lnTo>
                        <a:cubicBezTo>
                          <a:pt x="100645" y="208339"/>
                          <a:pt x="104331" y="208245"/>
                          <a:pt x="105466" y="208056"/>
                        </a:cubicBezTo>
                        <a:cubicBezTo>
                          <a:pt x="117374" y="205984"/>
                          <a:pt x="127298" y="200992"/>
                          <a:pt x="135237" y="193080"/>
                        </a:cubicBezTo>
                        <a:cubicBezTo>
                          <a:pt x="143176" y="185168"/>
                          <a:pt x="148847" y="176409"/>
                          <a:pt x="152249" y="166801"/>
                        </a:cubicBezTo>
                        <a:cubicBezTo>
                          <a:pt x="155652" y="157194"/>
                          <a:pt x="157258" y="146739"/>
                          <a:pt x="157069" y="135437"/>
                        </a:cubicBezTo>
                        <a:cubicBezTo>
                          <a:pt x="157069" y="117541"/>
                          <a:pt x="152627" y="97102"/>
                          <a:pt x="143743" y="74120"/>
                        </a:cubicBezTo>
                        <a:cubicBezTo>
                          <a:pt x="134859" y="51138"/>
                          <a:pt x="123801" y="33524"/>
                          <a:pt x="110569" y="21280"/>
                        </a:cubicBezTo>
                        <a:cubicBezTo>
                          <a:pt x="95258" y="7151"/>
                          <a:pt x="78340" y="87"/>
                          <a:pt x="59816" y="87"/>
                        </a:cubicBezTo>
                        <a:cubicBezTo>
                          <a:pt x="40914" y="87"/>
                          <a:pt x="26737" y="7434"/>
                          <a:pt x="17286" y="22127"/>
                        </a:cubicBezTo>
                        <a:cubicBezTo>
                          <a:pt x="11426" y="30793"/>
                          <a:pt x="8496" y="39458"/>
                          <a:pt x="8496" y="48123"/>
                        </a:cubicBezTo>
                        <a:lnTo>
                          <a:pt x="8496" y="51232"/>
                        </a:lnTo>
                        <a:cubicBezTo>
                          <a:pt x="8496" y="73272"/>
                          <a:pt x="16719" y="93146"/>
                          <a:pt x="33164" y="110853"/>
                        </a:cubicBezTo>
                        <a:cubicBezTo>
                          <a:pt x="49609" y="128561"/>
                          <a:pt x="67850" y="137509"/>
                          <a:pt x="87886" y="137697"/>
                        </a:cubicBezTo>
                        <a:cubicBezTo>
                          <a:pt x="99417" y="137697"/>
                          <a:pt x="108112" y="134777"/>
                          <a:pt x="113972" y="128937"/>
                        </a:cubicBezTo>
                        <a:cubicBezTo>
                          <a:pt x="119832" y="123098"/>
                          <a:pt x="123706" y="116787"/>
                          <a:pt x="125597" y="110005"/>
                        </a:cubicBezTo>
                        <a:lnTo>
                          <a:pt x="126447" y="113114"/>
                        </a:lnTo>
                        <a:cubicBezTo>
                          <a:pt x="130228" y="128749"/>
                          <a:pt x="132118" y="141653"/>
                          <a:pt x="132118" y="151825"/>
                        </a:cubicBezTo>
                        <a:cubicBezTo>
                          <a:pt x="132118" y="168403"/>
                          <a:pt x="128243" y="180082"/>
                          <a:pt x="120493" y="186864"/>
                        </a:cubicBezTo>
                        <a:cubicBezTo>
                          <a:pt x="112743" y="193645"/>
                          <a:pt x="103953" y="197130"/>
                          <a:pt x="94124" y="197319"/>
                        </a:cubicBezTo>
                        <a:cubicBezTo>
                          <a:pt x="79380" y="197319"/>
                          <a:pt x="67944" y="191291"/>
                          <a:pt x="59816" y="179234"/>
                        </a:cubicBezTo>
                        <a:cubicBezTo>
                          <a:pt x="67566" y="178104"/>
                          <a:pt x="71441" y="174337"/>
                          <a:pt x="71441" y="167932"/>
                        </a:cubicBezTo>
                        <a:cubicBezTo>
                          <a:pt x="71441" y="163222"/>
                          <a:pt x="69740" y="159078"/>
                          <a:pt x="66337" y="155499"/>
                        </a:cubicBezTo>
                        <a:cubicBezTo>
                          <a:pt x="62935" y="151919"/>
                          <a:pt x="58776" y="150036"/>
                          <a:pt x="53862" y="149847"/>
                        </a:cubicBezTo>
                        <a:close/>
                        <a:moveTo>
                          <a:pt x="118508" y="92769"/>
                        </a:moveTo>
                        <a:cubicBezTo>
                          <a:pt x="118508" y="105202"/>
                          <a:pt x="115767" y="114056"/>
                          <a:pt x="110286" y="119330"/>
                        </a:cubicBezTo>
                        <a:cubicBezTo>
                          <a:pt x="104804" y="124605"/>
                          <a:pt x="98377" y="127242"/>
                          <a:pt x="91005" y="127242"/>
                        </a:cubicBezTo>
                        <a:cubicBezTo>
                          <a:pt x="79097" y="127242"/>
                          <a:pt x="68606" y="122909"/>
                          <a:pt x="59533" y="114244"/>
                        </a:cubicBezTo>
                        <a:cubicBezTo>
                          <a:pt x="54807" y="108969"/>
                          <a:pt x="51121" y="103412"/>
                          <a:pt x="48475" y="97573"/>
                        </a:cubicBezTo>
                        <a:cubicBezTo>
                          <a:pt x="45828" y="91733"/>
                          <a:pt x="42710" y="82125"/>
                          <a:pt x="39118" y="68751"/>
                        </a:cubicBezTo>
                        <a:cubicBezTo>
                          <a:pt x="35716" y="55188"/>
                          <a:pt x="34014" y="45298"/>
                          <a:pt x="34014" y="39081"/>
                        </a:cubicBezTo>
                        <a:cubicBezTo>
                          <a:pt x="34014" y="21185"/>
                          <a:pt x="43465" y="12237"/>
                          <a:pt x="62368" y="12237"/>
                        </a:cubicBezTo>
                        <a:cubicBezTo>
                          <a:pt x="64636" y="12237"/>
                          <a:pt x="66337" y="12332"/>
                          <a:pt x="67472" y="12520"/>
                        </a:cubicBezTo>
                        <a:cubicBezTo>
                          <a:pt x="82026" y="14969"/>
                          <a:pt x="93746" y="23446"/>
                          <a:pt x="102630" y="37951"/>
                        </a:cubicBezTo>
                        <a:cubicBezTo>
                          <a:pt x="105466" y="42660"/>
                          <a:pt x="108774" y="50572"/>
                          <a:pt x="112554" y="61687"/>
                        </a:cubicBezTo>
                        <a:cubicBezTo>
                          <a:pt x="116334" y="72801"/>
                          <a:pt x="118319" y="83162"/>
                          <a:pt x="118508" y="92769"/>
                        </a:cubicBezTo>
                        <a:close/>
                      </a:path>
                    </a:pathLst>
                  </a:custGeom>
                  <a:solidFill>
                    <a:srgbClr val="000000"/>
                  </a:solidFill>
                  <a:ln w="0" cap="flat">
                    <a:noFill/>
                    <a:prstDash val="solid"/>
                    <a:miter/>
                  </a:ln>
                </p:spPr>
                <p:txBody>
                  <a:bodyPr rtlCol="0" anchor="ctr"/>
                  <a:lstStyle/>
                  <a:p>
                    <a:endParaRPr lang="en-US"/>
                  </a:p>
                </p:txBody>
              </p:sp>
              <p:grpSp>
                <p:nvGrpSpPr>
                  <p:cNvPr id="98" name="Graphic 57">
                    <a:extLst>
                      <a:ext uri="{FF2B5EF4-FFF2-40B4-BE49-F238E27FC236}">
                        <a16:creationId xmlns:a16="http://schemas.microsoft.com/office/drawing/2014/main" id="{AAEF28DE-DB20-DD2D-A151-8F3109EEED22}"/>
                      </a:ext>
                    </a:extLst>
                  </p:cNvPr>
                  <p:cNvGrpSpPr/>
                  <p:nvPr/>
                </p:nvGrpSpPr>
                <p:grpSpPr>
                  <a:xfrm>
                    <a:off x="-428868" y="2864947"/>
                    <a:ext cx="243517" cy="306264"/>
                    <a:chOff x="-428868" y="2864947"/>
                    <a:chExt cx="243517" cy="306264"/>
                  </a:xfrm>
                  <a:solidFill>
                    <a:srgbClr val="000000"/>
                  </a:solidFill>
                </p:grpSpPr>
                <p:sp>
                  <p:nvSpPr>
                    <p:cNvPr id="99" name="Freeform: Shape 98">
                      <a:extLst>
                        <a:ext uri="{FF2B5EF4-FFF2-40B4-BE49-F238E27FC236}">
                          <a16:creationId xmlns:a16="http://schemas.microsoft.com/office/drawing/2014/main" id="{E6F2506F-08A3-9155-54BB-2783E6899D04}"/>
                        </a:ext>
                      </a:extLst>
                    </p:cNvPr>
                    <p:cNvSpPr/>
                    <p:nvPr/>
                  </p:nvSpPr>
                  <p:spPr>
                    <a:xfrm flipV="1">
                      <a:off x="-428868" y="2988383"/>
                      <a:ext cx="134750" cy="182828"/>
                    </a:xfrm>
                    <a:custGeom>
                      <a:avLst/>
                      <a:gdLst>
                        <a:gd name="connsiteX0" fmla="*/ 9063 w 134750"/>
                        <a:gd name="connsiteY0" fmla="*/ 139566 h 182828"/>
                        <a:gd name="connsiteX1" fmla="*/ 13316 w 134750"/>
                        <a:gd name="connsiteY1" fmla="*/ 153129 h 182828"/>
                        <a:gd name="connsiteX2" fmla="*/ 26926 w 134750"/>
                        <a:gd name="connsiteY2" fmla="*/ 173191 h 182828"/>
                        <a:gd name="connsiteX3" fmla="*/ 47908 w 134750"/>
                        <a:gd name="connsiteY3" fmla="*/ 183364 h 182828"/>
                        <a:gd name="connsiteX4" fmla="*/ 66621 w 134750"/>
                        <a:gd name="connsiteY4" fmla="*/ 176865 h 182828"/>
                        <a:gd name="connsiteX5" fmla="*/ 73993 w 134750"/>
                        <a:gd name="connsiteY5" fmla="*/ 158780 h 182828"/>
                        <a:gd name="connsiteX6" fmla="*/ 73142 w 134750"/>
                        <a:gd name="connsiteY6" fmla="*/ 152847 h 182828"/>
                        <a:gd name="connsiteX7" fmla="*/ 68606 w 134750"/>
                        <a:gd name="connsiteY7" fmla="*/ 139848 h 182828"/>
                        <a:gd name="connsiteX8" fmla="*/ 59249 w 134750"/>
                        <a:gd name="connsiteY8" fmla="*/ 112439 h 182828"/>
                        <a:gd name="connsiteX9" fmla="*/ 54712 w 134750"/>
                        <a:gd name="connsiteY9" fmla="*/ 88139 h 182828"/>
                        <a:gd name="connsiteX10" fmla="*/ 58682 w 134750"/>
                        <a:gd name="connsiteY10" fmla="*/ 71185 h 182828"/>
                        <a:gd name="connsiteX11" fmla="*/ 70590 w 134750"/>
                        <a:gd name="connsiteY11" fmla="*/ 66098 h 182828"/>
                        <a:gd name="connsiteX12" fmla="*/ 82783 w 134750"/>
                        <a:gd name="connsiteY12" fmla="*/ 69207 h 182828"/>
                        <a:gd name="connsiteX13" fmla="*/ 91572 w 134750"/>
                        <a:gd name="connsiteY13" fmla="*/ 75706 h 182828"/>
                        <a:gd name="connsiteX14" fmla="*/ 99228 w 134750"/>
                        <a:gd name="connsiteY14" fmla="*/ 85030 h 182828"/>
                        <a:gd name="connsiteX15" fmla="*/ 100645 w 134750"/>
                        <a:gd name="connsiteY15" fmla="*/ 90682 h 182828"/>
                        <a:gd name="connsiteX16" fmla="*/ 104615 w 134750"/>
                        <a:gd name="connsiteY16" fmla="*/ 107353 h 182828"/>
                        <a:gd name="connsiteX17" fmla="*/ 110002 w 134750"/>
                        <a:gd name="connsiteY17" fmla="*/ 128263 h 182828"/>
                        <a:gd name="connsiteX18" fmla="*/ 121911 w 134750"/>
                        <a:gd name="connsiteY18" fmla="*/ 172626 h 182828"/>
                        <a:gd name="connsiteX19" fmla="*/ 134103 w 134750"/>
                        <a:gd name="connsiteY19" fmla="*/ 180255 h 182828"/>
                        <a:gd name="connsiteX20" fmla="*/ 140057 w 134750"/>
                        <a:gd name="connsiteY20" fmla="*/ 178278 h 182828"/>
                        <a:gd name="connsiteX21" fmla="*/ 143176 w 134750"/>
                        <a:gd name="connsiteY21" fmla="*/ 174887 h 182828"/>
                        <a:gd name="connsiteX22" fmla="*/ 143743 w 134750"/>
                        <a:gd name="connsiteY22" fmla="*/ 172344 h 182828"/>
                        <a:gd name="connsiteX23" fmla="*/ 129850 w 134750"/>
                        <a:gd name="connsiteY23" fmla="*/ 113005 h 182828"/>
                        <a:gd name="connsiteX24" fmla="*/ 113972 w 134750"/>
                        <a:gd name="connsiteY24" fmla="*/ 51970 h 182828"/>
                        <a:gd name="connsiteX25" fmla="*/ 86469 w 134750"/>
                        <a:gd name="connsiteY25" fmla="*/ 14671 h 182828"/>
                        <a:gd name="connsiteX26" fmla="*/ 47340 w 134750"/>
                        <a:gd name="connsiteY26" fmla="*/ 543 h 182828"/>
                        <a:gd name="connsiteX27" fmla="*/ 24941 w 134750"/>
                        <a:gd name="connsiteY27" fmla="*/ 6759 h 182828"/>
                        <a:gd name="connsiteX28" fmla="*/ 15301 w 134750"/>
                        <a:gd name="connsiteY28" fmla="*/ 25409 h 182828"/>
                        <a:gd name="connsiteX29" fmla="*/ 17286 w 134750"/>
                        <a:gd name="connsiteY29" fmla="*/ 35864 h 182828"/>
                        <a:gd name="connsiteX30" fmla="*/ 22673 w 134750"/>
                        <a:gd name="connsiteY30" fmla="*/ 42080 h 182828"/>
                        <a:gd name="connsiteX31" fmla="*/ 28343 w 134750"/>
                        <a:gd name="connsiteY31" fmla="*/ 44906 h 182828"/>
                        <a:gd name="connsiteX32" fmla="*/ 33164 w 134750"/>
                        <a:gd name="connsiteY32" fmla="*/ 45754 h 182828"/>
                        <a:gd name="connsiteX33" fmla="*/ 45639 w 134750"/>
                        <a:gd name="connsiteY33" fmla="*/ 33886 h 182828"/>
                        <a:gd name="connsiteX34" fmla="*/ 42237 w 134750"/>
                        <a:gd name="connsiteY34" fmla="*/ 23996 h 182828"/>
                        <a:gd name="connsiteX35" fmla="*/ 35715 w 134750"/>
                        <a:gd name="connsiteY35" fmla="*/ 18345 h 182828"/>
                        <a:gd name="connsiteX36" fmla="*/ 32029 w 134750"/>
                        <a:gd name="connsiteY36" fmla="*/ 16932 h 182828"/>
                        <a:gd name="connsiteX37" fmla="*/ 31179 w 134750"/>
                        <a:gd name="connsiteY37" fmla="*/ 16649 h 182828"/>
                        <a:gd name="connsiteX38" fmla="*/ 36566 w 134750"/>
                        <a:gd name="connsiteY38" fmla="*/ 13258 h 182828"/>
                        <a:gd name="connsiteX39" fmla="*/ 46206 w 134750"/>
                        <a:gd name="connsiteY39" fmla="*/ 11281 h 182828"/>
                        <a:gd name="connsiteX40" fmla="*/ 48475 w 134750"/>
                        <a:gd name="connsiteY40" fmla="*/ 11281 h 182828"/>
                        <a:gd name="connsiteX41" fmla="*/ 55847 w 134750"/>
                        <a:gd name="connsiteY41" fmla="*/ 11846 h 182828"/>
                        <a:gd name="connsiteX42" fmla="*/ 73142 w 134750"/>
                        <a:gd name="connsiteY42" fmla="*/ 22583 h 182828"/>
                        <a:gd name="connsiteX43" fmla="*/ 85334 w 134750"/>
                        <a:gd name="connsiteY43" fmla="*/ 40102 h 182828"/>
                        <a:gd name="connsiteX44" fmla="*/ 91856 w 134750"/>
                        <a:gd name="connsiteY44" fmla="*/ 55926 h 182828"/>
                        <a:gd name="connsiteX45" fmla="*/ 94124 w 134750"/>
                        <a:gd name="connsiteY45" fmla="*/ 64403 h 182828"/>
                        <a:gd name="connsiteX46" fmla="*/ 92423 w 134750"/>
                        <a:gd name="connsiteY46" fmla="*/ 63273 h 182828"/>
                        <a:gd name="connsiteX47" fmla="*/ 87036 w 134750"/>
                        <a:gd name="connsiteY47" fmla="*/ 60165 h 182828"/>
                        <a:gd name="connsiteX48" fmla="*/ 79664 w 134750"/>
                        <a:gd name="connsiteY48" fmla="*/ 56774 h 182828"/>
                        <a:gd name="connsiteX49" fmla="*/ 68606 w 134750"/>
                        <a:gd name="connsiteY49" fmla="*/ 55361 h 182828"/>
                        <a:gd name="connsiteX50" fmla="*/ 45639 w 134750"/>
                        <a:gd name="connsiteY50" fmla="*/ 61577 h 182828"/>
                        <a:gd name="connsiteX51" fmla="*/ 32597 w 134750"/>
                        <a:gd name="connsiteY51" fmla="*/ 81640 h 182828"/>
                        <a:gd name="connsiteX52" fmla="*/ 32313 w 134750"/>
                        <a:gd name="connsiteY52" fmla="*/ 90399 h 182828"/>
                        <a:gd name="connsiteX53" fmla="*/ 42237 w 134750"/>
                        <a:gd name="connsiteY53" fmla="*/ 132502 h 182828"/>
                        <a:gd name="connsiteX54" fmla="*/ 52161 w 134750"/>
                        <a:gd name="connsiteY54" fmla="*/ 165562 h 182828"/>
                        <a:gd name="connsiteX55" fmla="*/ 52161 w 134750"/>
                        <a:gd name="connsiteY55" fmla="*/ 166127 h 182828"/>
                        <a:gd name="connsiteX56" fmla="*/ 52161 w 134750"/>
                        <a:gd name="connsiteY56" fmla="*/ 169518 h 182828"/>
                        <a:gd name="connsiteX57" fmla="*/ 51026 w 134750"/>
                        <a:gd name="connsiteY57" fmla="*/ 171496 h 182828"/>
                        <a:gd name="connsiteX58" fmla="*/ 47908 w 134750"/>
                        <a:gd name="connsiteY58" fmla="*/ 172626 h 182828"/>
                        <a:gd name="connsiteX59" fmla="*/ 46773 w 134750"/>
                        <a:gd name="connsiteY59" fmla="*/ 172626 h 182828"/>
                        <a:gd name="connsiteX60" fmla="*/ 34865 w 134750"/>
                        <a:gd name="connsiteY60" fmla="*/ 167257 h 182828"/>
                        <a:gd name="connsiteX61" fmla="*/ 26359 w 134750"/>
                        <a:gd name="connsiteY61" fmla="*/ 155672 h 182828"/>
                        <a:gd name="connsiteX62" fmla="*/ 21539 w 134750"/>
                        <a:gd name="connsiteY62" fmla="*/ 143804 h 182828"/>
                        <a:gd name="connsiteX63" fmla="*/ 19270 w 134750"/>
                        <a:gd name="connsiteY63" fmla="*/ 137588 h 182828"/>
                        <a:gd name="connsiteX64" fmla="*/ 14734 w 134750"/>
                        <a:gd name="connsiteY64" fmla="*/ 137023 h 182828"/>
                        <a:gd name="connsiteX65" fmla="*/ 10764 w 134750"/>
                        <a:gd name="connsiteY65" fmla="*/ 137023 h 182828"/>
                        <a:gd name="connsiteX66" fmla="*/ 9063 w 134750"/>
                        <a:gd name="connsiteY66" fmla="*/ 139566 h 18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4750" h="182828">
                          <a:moveTo>
                            <a:pt x="9063" y="139566"/>
                          </a:moveTo>
                          <a:cubicBezTo>
                            <a:pt x="9063" y="142203"/>
                            <a:pt x="10481" y="146724"/>
                            <a:pt x="13316" y="153129"/>
                          </a:cubicBezTo>
                          <a:cubicBezTo>
                            <a:pt x="16151" y="159534"/>
                            <a:pt x="20688" y="166221"/>
                            <a:pt x="26926" y="173191"/>
                          </a:cubicBezTo>
                          <a:cubicBezTo>
                            <a:pt x="33164" y="180161"/>
                            <a:pt x="40158" y="183552"/>
                            <a:pt x="47908" y="183364"/>
                          </a:cubicBezTo>
                          <a:cubicBezTo>
                            <a:pt x="55657" y="183364"/>
                            <a:pt x="61895" y="181197"/>
                            <a:pt x="66621" y="176865"/>
                          </a:cubicBezTo>
                          <a:cubicBezTo>
                            <a:pt x="71347" y="172532"/>
                            <a:pt x="73804" y="166504"/>
                            <a:pt x="73993" y="158780"/>
                          </a:cubicBezTo>
                          <a:cubicBezTo>
                            <a:pt x="73615" y="155201"/>
                            <a:pt x="73331" y="153223"/>
                            <a:pt x="73142" y="152847"/>
                          </a:cubicBezTo>
                          <a:cubicBezTo>
                            <a:pt x="73142" y="152281"/>
                            <a:pt x="71630" y="147949"/>
                            <a:pt x="68606" y="139848"/>
                          </a:cubicBezTo>
                          <a:cubicBezTo>
                            <a:pt x="65581" y="131748"/>
                            <a:pt x="62462" y="122612"/>
                            <a:pt x="59249" y="112439"/>
                          </a:cubicBezTo>
                          <a:cubicBezTo>
                            <a:pt x="56036" y="102267"/>
                            <a:pt x="54523" y="94167"/>
                            <a:pt x="54712" y="88139"/>
                          </a:cubicBezTo>
                          <a:cubicBezTo>
                            <a:pt x="54712" y="80038"/>
                            <a:pt x="56036" y="74387"/>
                            <a:pt x="58682" y="71185"/>
                          </a:cubicBezTo>
                          <a:cubicBezTo>
                            <a:pt x="61328" y="67982"/>
                            <a:pt x="65298" y="66287"/>
                            <a:pt x="70590" y="66098"/>
                          </a:cubicBezTo>
                          <a:cubicBezTo>
                            <a:pt x="74938" y="66098"/>
                            <a:pt x="79002" y="67135"/>
                            <a:pt x="82783" y="69207"/>
                          </a:cubicBezTo>
                          <a:cubicBezTo>
                            <a:pt x="86563" y="71279"/>
                            <a:pt x="89493" y="73445"/>
                            <a:pt x="91572" y="75706"/>
                          </a:cubicBezTo>
                          <a:cubicBezTo>
                            <a:pt x="93651" y="77966"/>
                            <a:pt x="96203" y="81075"/>
                            <a:pt x="99228" y="85030"/>
                          </a:cubicBezTo>
                          <a:cubicBezTo>
                            <a:pt x="99228" y="85219"/>
                            <a:pt x="99700" y="87103"/>
                            <a:pt x="100645" y="90682"/>
                          </a:cubicBezTo>
                          <a:cubicBezTo>
                            <a:pt x="101590" y="94261"/>
                            <a:pt x="102914" y="99818"/>
                            <a:pt x="104615" y="107353"/>
                          </a:cubicBezTo>
                          <a:cubicBezTo>
                            <a:pt x="106316" y="114888"/>
                            <a:pt x="108112" y="121858"/>
                            <a:pt x="110002" y="128263"/>
                          </a:cubicBezTo>
                          <a:cubicBezTo>
                            <a:pt x="117185" y="156520"/>
                            <a:pt x="121154" y="171307"/>
                            <a:pt x="121911" y="172626"/>
                          </a:cubicBezTo>
                          <a:cubicBezTo>
                            <a:pt x="124368" y="177712"/>
                            <a:pt x="128432" y="180255"/>
                            <a:pt x="134103" y="180255"/>
                          </a:cubicBezTo>
                          <a:cubicBezTo>
                            <a:pt x="136560" y="180255"/>
                            <a:pt x="138545" y="179596"/>
                            <a:pt x="140057" y="178278"/>
                          </a:cubicBezTo>
                          <a:cubicBezTo>
                            <a:pt x="141569" y="176959"/>
                            <a:pt x="142609" y="175829"/>
                            <a:pt x="143176" y="174887"/>
                          </a:cubicBezTo>
                          <a:cubicBezTo>
                            <a:pt x="143743" y="173945"/>
                            <a:pt x="143932" y="173097"/>
                            <a:pt x="143743" y="172344"/>
                          </a:cubicBezTo>
                          <a:cubicBezTo>
                            <a:pt x="143743" y="169895"/>
                            <a:pt x="139112" y="150115"/>
                            <a:pt x="129850" y="113005"/>
                          </a:cubicBezTo>
                          <a:cubicBezTo>
                            <a:pt x="120587" y="75894"/>
                            <a:pt x="115295" y="55549"/>
                            <a:pt x="113972" y="51970"/>
                          </a:cubicBezTo>
                          <a:cubicBezTo>
                            <a:pt x="108679" y="36335"/>
                            <a:pt x="99511" y="23902"/>
                            <a:pt x="86469" y="14671"/>
                          </a:cubicBezTo>
                          <a:cubicBezTo>
                            <a:pt x="73426" y="5441"/>
                            <a:pt x="60383" y="731"/>
                            <a:pt x="47340" y="543"/>
                          </a:cubicBezTo>
                          <a:cubicBezTo>
                            <a:pt x="38834" y="543"/>
                            <a:pt x="31368" y="2615"/>
                            <a:pt x="24941" y="6759"/>
                          </a:cubicBezTo>
                          <a:cubicBezTo>
                            <a:pt x="18514" y="10904"/>
                            <a:pt x="15301" y="17120"/>
                            <a:pt x="15301" y="25409"/>
                          </a:cubicBezTo>
                          <a:cubicBezTo>
                            <a:pt x="15301" y="29553"/>
                            <a:pt x="15962" y="33038"/>
                            <a:pt x="17286" y="35864"/>
                          </a:cubicBezTo>
                          <a:cubicBezTo>
                            <a:pt x="18609" y="38689"/>
                            <a:pt x="20404" y="40762"/>
                            <a:pt x="22673" y="42080"/>
                          </a:cubicBezTo>
                          <a:cubicBezTo>
                            <a:pt x="24941" y="43399"/>
                            <a:pt x="26831" y="44341"/>
                            <a:pt x="28343" y="44906"/>
                          </a:cubicBezTo>
                          <a:cubicBezTo>
                            <a:pt x="29856" y="45471"/>
                            <a:pt x="31462" y="45754"/>
                            <a:pt x="33164" y="45754"/>
                          </a:cubicBezTo>
                          <a:cubicBezTo>
                            <a:pt x="41481" y="45754"/>
                            <a:pt x="45639" y="41798"/>
                            <a:pt x="45639" y="33886"/>
                          </a:cubicBezTo>
                          <a:cubicBezTo>
                            <a:pt x="45639" y="30118"/>
                            <a:pt x="44505" y="26822"/>
                            <a:pt x="42237" y="23996"/>
                          </a:cubicBezTo>
                          <a:cubicBezTo>
                            <a:pt x="39969" y="21170"/>
                            <a:pt x="37795" y="19286"/>
                            <a:pt x="35715" y="18345"/>
                          </a:cubicBezTo>
                          <a:cubicBezTo>
                            <a:pt x="33636" y="17403"/>
                            <a:pt x="32407" y="16932"/>
                            <a:pt x="32029" y="16932"/>
                          </a:cubicBezTo>
                          <a:lnTo>
                            <a:pt x="31179" y="16649"/>
                          </a:lnTo>
                          <a:cubicBezTo>
                            <a:pt x="31557" y="15707"/>
                            <a:pt x="33353" y="14577"/>
                            <a:pt x="36566" y="13258"/>
                          </a:cubicBezTo>
                          <a:cubicBezTo>
                            <a:pt x="39779" y="11940"/>
                            <a:pt x="42993" y="11281"/>
                            <a:pt x="46206" y="11281"/>
                          </a:cubicBezTo>
                          <a:lnTo>
                            <a:pt x="48475" y="11281"/>
                          </a:lnTo>
                          <a:cubicBezTo>
                            <a:pt x="51688" y="11281"/>
                            <a:pt x="54145" y="11469"/>
                            <a:pt x="55847" y="11846"/>
                          </a:cubicBezTo>
                          <a:cubicBezTo>
                            <a:pt x="62084" y="13541"/>
                            <a:pt x="67850" y="17120"/>
                            <a:pt x="73142" y="22583"/>
                          </a:cubicBezTo>
                          <a:cubicBezTo>
                            <a:pt x="78435" y="28046"/>
                            <a:pt x="82499" y="33886"/>
                            <a:pt x="85334" y="40102"/>
                          </a:cubicBezTo>
                          <a:cubicBezTo>
                            <a:pt x="88170" y="46319"/>
                            <a:pt x="90344" y="51593"/>
                            <a:pt x="91856" y="55926"/>
                          </a:cubicBezTo>
                          <a:cubicBezTo>
                            <a:pt x="93368" y="60259"/>
                            <a:pt x="94124" y="63084"/>
                            <a:pt x="94124" y="64403"/>
                          </a:cubicBezTo>
                          <a:lnTo>
                            <a:pt x="92423" y="63273"/>
                          </a:lnTo>
                          <a:cubicBezTo>
                            <a:pt x="91289" y="62519"/>
                            <a:pt x="89493" y="61483"/>
                            <a:pt x="87036" y="60165"/>
                          </a:cubicBezTo>
                          <a:cubicBezTo>
                            <a:pt x="84578" y="58846"/>
                            <a:pt x="82121" y="57716"/>
                            <a:pt x="79664" y="56774"/>
                          </a:cubicBezTo>
                          <a:cubicBezTo>
                            <a:pt x="75883" y="55832"/>
                            <a:pt x="72197" y="55361"/>
                            <a:pt x="68606" y="55361"/>
                          </a:cubicBezTo>
                          <a:cubicBezTo>
                            <a:pt x="59910" y="55361"/>
                            <a:pt x="52255" y="57433"/>
                            <a:pt x="45639" y="61577"/>
                          </a:cubicBezTo>
                          <a:cubicBezTo>
                            <a:pt x="39023" y="65722"/>
                            <a:pt x="34676" y="72409"/>
                            <a:pt x="32597" y="81640"/>
                          </a:cubicBezTo>
                          <a:cubicBezTo>
                            <a:pt x="32407" y="82958"/>
                            <a:pt x="32313" y="85878"/>
                            <a:pt x="32313" y="90399"/>
                          </a:cubicBezTo>
                          <a:cubicBezTo>
                            <a:pt x="32313" y="101137"/>
                            <a:pt x="35621" y="115171"/>
                            <a:pt x="42237" y="132502"/>
                          </a:cubicBezTo>
                          <a:cubicBezTo>
                            <a:pt x="48853" y="149832"/>
                            <a:pt x="52161" y="160852"/>
                            <a:pt x="52161" y="165562"/>
                          </a:cubicBezTo>
                          <a:cubicBezTo>
                            <a:pt x="52161" y="165750"/>
                            <a:pt x="52161" y="165939"/>
                            <a:pt x="52161" y="166127"/>
                          </a:cubicBezTo>
                          <a:cubicBezTo>
                            <a:pt x="52161" y="167823"/>
                            <a:pt x="52161" y="168953"/>
                            <a:pt x="52161" y="169518"/>
                          </a:cubicBezTo>
                          <a:cubicBezTo>
                            <a:pt x="52161" y="170083"/>
                            <a:pt x="51783" y="170742"/>
                            <a:pt x="51026" y="171496"/>
                          </a:cubicBezTo>
                          <a:cubicBezTo>
                            <a:pt x="50270" y="172250"/>
                            <a:pt x="49231" y="172626"/>
                            <a:pt x="47908" y="172626"/>
                          </a:cubicBezTo>
                          <a:lnTo>
                            <a:pt x="46773" y="172626"/>
                          </a:lnTo>
                          <a:cubicBezTo>
                            <a:pt x="42426" y="172626"/>
                            <a:pt x="38456" y="170837"/>
                            <a:pt x="34865" y="167257"/>
                          </a:cubicBezTo>
                          <a:cubicBezTo>
                            <a:pt x="31273" y="163678"/>
                            <a:pt x="28438" y="159817"/>
                            <a:pt x="26359" y="155672"/>
                          </a:cubicBezTo>
                          <a:cubicBezTo>
                            <a:pt x="24279" y="151528"/>
                            <a:pt x="22673" y="147572"/>
                            <a:pt x="21539" y="143804"/>
                          </a:cubicBezTo>
                          <a:cubicBezTo>
                            <a:pt x="20404" y="140037"/>
                            <a:pt x="19648" y="137965"/>
                            <a:pt x="19270" y="137588"/>
                          </a:cubicBezTo>
                          <a:cubicBezTo>
                            <a:pt x="18892" y="137211"/>
                            <a:pt x="17380" y="137023"/>
                            <a:pt x="14734" y="137023"/>
                          </a:cubicBezTo>
                          <a:lnTo>
                            <a:pt x="10764" y="137023"/>
                          </a:lnTo>
                          <a:cubicBezTo>
                            <a:pt x="9630" y="138153"/>
                            <a:pt x="9063" y="139001"/>
                            <a:pt x="9063" y="139566"/>
                          </a:cubicBezTo>
                          <a:close/>
                        </a:path>
                      </a:pathLst>
                    </a:custGeom>
                    <a:solidFill>
                      <a:srgbClr val="000000"/>
                    </a:solidFill>
                    <a:ln w="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4598CA7-F312-9A22-8D7B-A3BE3E59504D}"/>
                        </a:ext>
                      </a:extLst>
                    </p:cNvPr>
                    <p:cNvSpPr/>
                    <p:nvPr/>
                  </p:nvSpPr>
                  <p:spPr>
                    <a:xfrm flipV="1">
                      <a:off x="-265334" y="2864947"/>
                      <a:ext cx="79983" cy="133049"/>
                    </a:xfrm>
                    <a:custGeom>
                      <a:avLst/>
                      <a:gdLst>
                        <a:gd name="connsiteX0" fmla="*/ 21523 w 79983"/>
                        <a:gd name="connsiteY0" fmla="*/ 85507 h 133049"/>
                        <a:gd name="connsiteX1" fmla="*/ 12903 w 79983"/>
                        <a:gd name="connsiteY1" fmla="*/ 89103 h 133049"/>
                        <a:gd name="connsiteX2" fmla="*/ 9696 w 79983"/>
                        <a:gd name="connsiteY2" fmla="*/ 97893 h 133049"/>
                        <a:gd name="connsiteX3" fmla="*/ 20320 w 79983"/>
                        <a:gd name="connsiteY3" fmla="*/ 122465 h 133049"/>
                        <a:gd name="connsiteX4" fmla="*/ 46781 w 79983"/>
                        <a:gd name="connsiteY4" fmla="*/ 132854 h 133049"/>
                        <a:gd name="connsiteX5" fmla="*/ 77251 w 79983"/>
                        <a:gd name="connsiteY5" fmla="*/ 121666 h 133049"/>
                        <a:gd name="connsiteX6" fmla="*/ 89680 w 79983"/>
                        <a:gd name="connsiteY6" fmla="*/ 92699 h 133049"/>
                        <a:gd name="connsiteX7" fmla="*/ 85670 w 79983"/>
                        <a:gd name="connsiteY7" fmla="*/ 76317 h 133049"/>
                        <a:gd name="connsiteX8" fmla="*/ 76048 w 79983"/>
                        <a:gd name="connsiteY8" fmla="*/ 62733 h 133049"/>
                        <a:gd name="connsiteX9" fmla="*/ 60011 w 79983"/>
                        <a:gd name="connsiteY9" fmla="*/ 47949 h 133049"/>
                        <a:gd name="connsiteX10" fmla="*/ 39965 w 79983"/>
                        <a:gd name="connsiteY10" fmla="*/ 29570 h 133049"/>
                        <a:gd name="connsiteX11" fmla="*/ 28138 w 79983"/>
                        <a:gd name="connsiteY11" fmla="*/ 18383 h 133049"/>
                        <a:gd name="connsiteX12" fmla="*/ 43373 w 79983"/>
                        <a:gd name="connsiteY12" fmla="*/ 18183 h 133049"/>
                        <a:gd name="connsiteX13" fmla="*/ 76850 w 79983"/>
                        <a:gd name="connsiteY13" fmla="*/ 19182 h 133049"/>
                        <a:gd name="connsiteX14" fmla="*/ 81661 w 79983"/>
                        <a:gd name="connsiteY14" fmla="*/ 36962 h 133049"/>
                        <a:gd name="connsiteX15" fmla="*/ 81661 w 79983"/>
                        <a:gd name="connsiteY15" fmla="*/ 37561 h 133049"/>
                        <a:gd name="connsiteX16" fmla="*/ 89680 w 79983"/>
                        <a:gd name="connsiteY16" fmla="*/ 37561 h 133049"/>
                        <a:gd name="connsiteX17" fmla="*/ 89680 w 79983"/>
                        <a:gd name="connsiteY17" fmla="*/ 36962 h 133049"/>
                        <a:gd name="connsiteX18" fmla="*/ 87074 w 79983"/>
                        <a:gd name="connsiteY18" fmla="*/ 18782 h 133049"/>
                        <a:gd name="connsiteX19" fmla="*/ 84067 w 79983"/>
                        <a:gd name="connsiteY19" fmla="*/ 403 h 133049"/>
                        <a:gd name="connsiteX20" fmla="*/ 84067 w 79983"/>
                        <a:gd name="connsiteY20" fmla="*/ -196 h 133049"/>
                        <a:gd name="connsiteX21" fmla="*/ 9696 w 79983"/>
                        <a:gd name="connsiteY21" fmla="*/ -196 h 133049"/>
                        <a:gd name="connsiteX22" fmla="*/ 9696 w 79983"/>
                        <a:gd name="connsiteY22" fmla="*/ 3599 h 133049"/>
                        <a:gd name="connsiteX23" fmla="*/ 9696 w 79983"/>
                        <a:gd name="connsiteY23" fmla="*/ 5997 h 133049"/>
                        <a:gd name="connsiteX24" fmla="*/ 10899 w 79983"/>
                        <a:gd name="connsiteY24" fmla="*/ 8993 h 133049"/>
                        <a:gd name="connsiteX25" fmla="*/ 16912 w 79983"/>
                        <a:gd name="connsiteY25" fmla="*/ 15985 h 133049"/>
                        <a:gd name="connsiteX26" fmla="*/ 26935 w 79983"/>
                        <a:gd name="connsiteY26" fmla="*/ 27173 h 133049"/>
                        <a:gd name="connsiteX27" fmla="*/ 33751 w 79983"/>
                        <a:gd name="connsiteY27" fmla="*/ 34564 h 133049"/>
                        <a:gd name="connsiteX28" fmla="*/ 40567 w 79983"/>
                        <a:gd name="connsiteY28" fmla="*/ 41956 h 133049"/>
                        <a:gd name="connsiteX29" fmla="*/ 46380 w 79983"/>
                        <a:gd name="connsiteY29" fmla="*/ 48549 h 133049"/>
                        <a:gd name="connsiteX30" fmla="*/ 51993 w 79983"/>
                        <a:gd name="connsiteY30" fmla="*/ 55341 h 133049"/>
                        <a:gd name="connsiteX31" fmla="*/ 56604 w 79983"/>
                        <a:gd name="connsiteY31" fmla="*/ 61334 h 133049"/>
                        <a:gd name="connsiteX32" fmla="*/ 60813 w 79983"/>
                        <a:gd name="connsiteY32" fmla="*/ 67727 h 133049"/>
                        <a:gd name="connsiteX33" fmla="*/ 63820 w 79983"/>
                        <a:gd name="connsiteY33" fmla="*/ 73520 h 133049"/>
                        <a:gd name="connsiteX34" fmla="*/ 66426 w 79983"/>
                        <a:gd name="connsiteY34" fmla="*/ 79913 h 133049"/>
                        <a:gd name="connsiteX35" fmla="*/ 67829 w 79983"/>
                        <a:gd name="connsiteY35" fmla="*/ 85906 h 133049"/>
                        <a:gd name="connsiteX36" fmla="*/ 68431 w 79983"/>
                        <a:gd name="connsiteY36" fmla="*/ 92499 h 133049"/>
                        <a:gd name="connsiteX37" fmla="*/ 61615 w 79983"/>
                        <a:gd name="connsiteY37" fmla="*/ 114275 h 133049"/>
                        <a:gd name="connsiteX38" fmla="*/ 42170 w 79983"/>
                        <a:gd name="connsiteY38" fmla="*/ 123464 h 133049"/>
                        <a:gd name="connsiteX39" fmla="*/ 30544 w 79983"/>
                        <a:gd name="connsiteY39" fmla="*/ 120068 h 133049"/>
                        <a:gd name="connsiteX40" fmla="*/ 23528 w 79983"/>
                        <a:gd name="connsiteY40" fmla="*/ 113475 h 133049"/>
                        <a:gd name="connsiteX41" fmla="*/ 21523 w 79983"/>
                        <a:gd name="connsiteY41" fmla="*/ 109680 h 133049"/>
                        <a:gd name="connsiteX42" fmla="*/ 22525 w 79983"/>
                        <a:gd name="connsiteY42" fmla="*/ 109480 h 133049"/>
                        <a:gd name="connsiteX43" fmla="*/ 29942 w 79983"/>
                        <a:gd name="connsiteY43" fmla="*/ 106683 h 133049"/>
                        <a:gd name="connsiteX44" fmla="*/ 33751 w 79983"/>
                        <a:gd name="connsiteY44" fmla="*/ 97493 h 133049"/>
                        <a:gd name="connsiteX45" fmla="*/ 30544 w 79983"/>
                        <a:gd name="connsiteY45" fmla="*/ 89103 h 133049"/>
                        <a:gd name="connsiteX46" fmla="*/ 21523 w 79983"/>
                        <a:gd name="connsiteY46" fmla="*/ 85507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21523" y="85507"/>
                          </a:moveTo>
                          <a:cubicBezTo>
                            <a:pt x="17915" y="85507"/>
                            <a:pt x="15042" y="86706"/>
                            <a:pt x="12903" y="89103"/>
                          </a:cubicBezTo>
                          <a:cubicBezTo>
                            <a:pt x="10765" y="91500"/>
                            <a:pt x="9696" y="94430"/>
                            <a:pt x="9696" y="97893"/>
                          </a:cubicBezTo>
                          <a:cubicBezTo>
                            <a:pt x="9696" y="107349"/>
                            <a:pt x="13237" y="115540"/>
                            <a:pt x="20320" y="122465"/>
                          </a:cubicBezTo>
                          <a:cubicBezTo>
                            <a:pt x="27403" y="129391"/>
                            <a:pt x="36223" y="132854"/>
                            <a:pt x="46781" y="132854"/>
                          </a:cubicBezTo>
                          <a:cubicBezTo>
                            <a:pt x="58942" y="132854"/>
                            <a:pt x="69099" y="129124"/>
                            <a:pt x="77251" y="121666"/>
                          </a:cubicBezTo>
                          <a:cubicBezTo>
                            <a:pt x="85403" y="114208"/>
                            <a:pt x="89546" y="104552"/>
                            <a:pt x="89680" y="92699"/>
                          </a:cubicBezTo>
                          <a:cubicBezTo>
                            <a:pt x="89680" y="86972"/>
                            <a:pt x="88343" y="81511"/>
                            <a:pt x="85670" y="76317"/>
                          </a:cubicBezTo>
                          <a:cubicBezTo>
                            <a:pt x="82998" y="71123"/>
                            <a:pt x="79790" y="66595"/>
                            <a:pt x="76048" y="62733"/>
                          </a:cubicBezTo>
                          <a:cubicBezTo>
                            <a:pt x="72306" y="58870"/>
                            <a:pt x="66961" y="53943"/>
                            <a:pt x="60011" y="47949"/>
                          </a:cubicBezTo>
                          <a:cubicBezTo>
                            <a:pt x="55200" y="43821"/>
                            <a:pt x="48518" y="37694"/>
                            <a:pt x="39965" y="29570"/>
                          </a:cubicBezTo>
                          <a:lnTo>
                            <a:pt x="28138" y="18383"/>
                          </a:lnTo>
                          <a:lnTo>
                            <a:pt x="43373" y="18183"/>
                          </a:lnTo>
                          <a:cubicBezTo>
                            <a:pt x="64355" y="18183"/>
                            <a:pt x="75514" y="18516"/>
                            <a:pt x="76850" y="19182"/>
                          </a:cubicBezTo>
                          <a:cubicBezTo>
                            <a:pt x="77786" y="19448"/>
                            <a:pt x="79389" y="25375"/>
                            <a:pt x="81661" y="36962"/>
                          </a:cubicBezTo>
                          <a:lnTo>
                            <a:pt x="81661" y="37561"/>
                          </a:lnTo>
                          <a:lnTo>
                            <a:pt x="89680" y="37561"/>
                          </a:lnTo>
                          <a:lnTo>
                            <a:pt x="89680" y="36962"/>
                          </a:lnTo>
                          <a:cubicBezTo>
                            <a:pt x="89546" y="36562"/>
                            <a:pt x="88677" y="30502"/>
                            <a:pt x="87074" y="18782"/>
                          </a:cubicBezTo>
                          <a:cubicBezTo>
                            <a:pt x="85470" y="7062"/>
                            <a:pt x="84468" y="936"/>
                            <a:pt x="84067" y="403"/>
                          </a:cubicBezTo>
                          <a:lnTo>
                            <a:pt x="84067" y="-196"/>
                          </a:lnTo>
                          <a:lnTo>
                            <a:pt x="9696" y="-196"/>
                          </a:lnTo>
                          <a:lnTo>
                            <a:pt x="9696" y="3599"/>
                          </a:lnTo>
                          <a:lnTo>
                            <a:pt x="9696" y="5997"/>
                          </a:lnTo>
                          <a:cubicBezTo>
                            <a:pt x="9696" y="6929"/>
                            <a:pt x="10097" y="7928"/>
                            <a:pt x="10899" y="8993"/>
                          </a:cubicBezTo>
                          <a:cubicBezTo>
                            <a:pt x="11701" y="10059"/>
                            <a:pt x="13705" y="12389"/>
                            <a:pt x="16912" y="15985"/>
                          </a:cubicBezTo>
                          <a:cubicBezTo>
                            <a:pt x="20788" y="20247"/>
                            <a:pt x="24129" y="23976"/>
                            <a:pt x="26935" y="27173"/>
                          </a:cubicBezTo>
                          <a:cubicBezTo>
                            <a:pt x="28138" y="28505"/>
                            <a:pt x="30410" y="30968"/>
                            <a:pt x="33751" y="34564"/>
                          </a:cubicBezTo>
                          <a:cubicBezTo>
                            <a:pt x="37092" y="38160"/>
                            <a:pt x="39364" y="40624"/>
                            <a:pt x="40567" y="41956"/>
                          </a:cubicBezTo>
                          <a:cubicBezTo>
                            <a:pt x="41770" y="43288"/>
                            <a:pt x="43707" y="45485"/>
                            <a:pt x="46380" y="48549"/>
                          </a:cubicBezTo>
                          <a:cubicBezTo>
                            <a:pt x="49053" y="51612"/>
                            <a:pt x="50924" y="53876"/>
                            <a:pt x="51993" y="55341"/>
                          </a:cubicBezTo>
                          <a:cubicBezTo>
                            <a:pt x="53062" y="56806"/>
                            <a:pt x="54599" y="58804"/>
                            <a:pt x="56604" y="61334"/>
                          </a:cubicBezTo>
                          <a:cubicBezTo>
                            <a:pt x="58608" y="63865"/>
                            <a:pt x="60011" y="65996"/>
                            <a:pt x="60813" y="67727"/>
                          </a:cubicBezTo>
                          <a:cubicBezTo>
                            <a:pt x="61615" y="69458"/>
                            <a:pt x="62617" y="71389"/>
                            <a:pt x="63820" y="73520"/>
                          </a:cubicBezTo>
                          <a:cubicBezTo>
                            <a:pt x="65023" y="75651"/>
                            <a:pt x="65892" y="77782"/>
                            <a:pt x="66426" y="79913"/>
                          </a:cubicBezTo>
                          <a:cubicBezTo>
                            <a:pt x="66961" y="82044"/>
                            <a:pt x="67429" y="84042"/>
                            <a:pt x="67829" y="85906"/>
                          </a:cubicBezTo>
                          <a:cubicBezTo>
                            <a:pt x="68230" y="87771"/>
                            <a:pt x="68431" y="89969"/>
                            <a:pt x="68431" y="92499"/>
                          </a:cubicBezTo>
                          <a:cubicBezTo>
                            <a:pt x="68431" y="100890"/>
                            <a:pt x="66159" y="108148"/>
                            <a:pt x="61615" y="114275"/>
                          </a:cubicBezTo>
                          <a:cubicBezTo>
                            <a:pt x="57071" y="120401"/>
                            <a:pt x="50590" y="123464"/>
                            <a:pt x="42170" y="123464"/>
                          </a:cubicBezTo>
                          <a:cubicBezTo>
                            <a:pt x="37760" y="123464"/>
                            <a:pt x="33885" y="122332"/>
                            <a:pt x="30544" y="120068"/>
                          </a:cubicBezTo>
                          <a:cubicBezTo>
                            <a:pt x="27203" y="117804"/>
                            <a:pt x="24864" y="115606"/>
                            <a:pt x="23528" y="113475"/>
                          </a:cubicBezTo>
                          <a:cubicBezTo>
                            <a:pt x="22191" y="111344"/>
                            <a:pt x="21523" y="110079"/>
                            <a:pt x="21523" y="109680"/>
                          </a:cubicBezTo>
                          <a:cubicBezTo>
                            <a:pt x="21523" y="109546"/>
                            <a:pt x="21857" y="109480"/>
                            <a:pt x="22525" y="109480"/>
                          </a:cubicBezTo>
                          <a:cubicBezTo>
                            <a:pt x="24931" y="109480"/>
                            <a:pt x="27403" y="108548"/>
                            <a:pt x="29942" y="106683"/>
                          </a:cubicBezTo>
                          <a:cubicBezTo>
                            <a:pt x="32482" y="104819"/>
                            <a:pt x="33751" y="101755"/>
                            <a:pt x="33751" y="97493"/>
                          </a:cubicBezTo>
                          <a:cubicBezTo>
                            <a:pt x="33751" y="94164"/>
                            <a:pt x="32682" y="91367"/>
                            <a:pt x="30544" y="89103"/>
                          </a:cubicBezTo>
                          <a:cubicBezTo>
                            <a:pt x="28405" y="86839"/>
                            <a:pt x="25399" y="85640"/>
                            <a:pt x="21523" y="85507"/>
                          </a:cubicBezTo>
                          <a:close/>
                        </a:path>
                      </a:pathLst>
                    </a:custGeom>
                    <a:solidFill>
                      <a:srgbClr val="000000"/>
                    </a:solidFill>
                    <a:ln w="0" cap="flat">
                      <a:noFill/>
                      <a:prstDash val="solid"/>
                      <a:miter/>
                    </a:ln>
                  </p:spPr>
                  <p:txBody>
                    <a:bodyPr rtlCol="0" anchor="ctr"/>
                    <a:lstStyle/>
                    <a:p>
                      <a:endParaRPr lang="en-US"/>
                    </a:p>
                  </p:txBody>
                </p:sp>
              </p:grpSp>
            </p:grpSp>
          </p:grpSp>
          <p:sp>
            <p:nvSpPr>
              <p:cNvPr id="101" name="Freeform: Shape 100">
                <a:extLst>
                  <a:ext uri="{FF2B5EF4-FFF2-40B4-BE49-F238E27FC236}">
                    <a16:creationId xmlns:a16="http://schemas.microsoft.com/office/drawing/2014/main" id="{D461925E-5062-7EB3-44E1-55C3E7518B50}"/>
                  </a:ext>
                </a:extLst>
              </p:cNvPr>
              <p:cNvSpPr/>
              <p:nvPr/>
            </p:nvSpPr>
            <p:spPr>
              <a:xfrm flipV="1">
                <a:off x="-22276" y="2728146"/>
                <a:ext cx="188835" cy="187906"/>
              </a:xfrm>
              <a:custGeom>
                <a:avLst/>
                <a:gdLst>
                  <a:gd name="connsiteX0" fmla="*/ 10462 w 188835"/>
                  <a:gd name="connsiteY0" fmla="*/ 89638 h 187906"/>
                  <a:gd name="connsiteX1" fmla="*/ 10462 w 188835"/>
                  <a:gd name="connsiteY1" fmla="*/ 93311 h 187906"/>
                  <a:gd name="connsiteX2" fmla="*/ 14432 w 188835"/>
                  <a:gd name="connsiteY2" fmla="*/ 98963 h 187906"/>
                  <a:gd name="connsiteX3" fmla="*/ 99209 w 188835"/>
                  <a:gd name="connsiteY3" fmla="*/ 98963 h 187906"/>
                  <a:gd name="connsiteX4" fmla="*/ 99209 w 188835"/>
                  <a:gd name="connsiteY4" fmla="*/ 141348 h 187906"/>
                  <a:gd name="connsiteX5" fmla="*/ 99493 w 188835"/>
                  <a:gd name="connsiteY5" fmla="*/ 183733 h 187906"/>
                  <a:gd name="connsiteX6" fmla="*/ 104880 w 188835"/>
                  <a:gd name="connsiteY6" fmla="*/ 187406 h 187906"/>
                  <a:gd name="connsiteX7" fmla="*/ 110550 w 188835"/>
                  <a:gd name="connsiteY7" fmla="*/ 183167 h 187906"/>
                  <a:gd name="connsiteX8" fmla="*/ 110550 w 188835"/>
                  <a:gd name="connsiteY8" fmla="*/ 98963 h 187906"/>
                  <a:gd name="connsiteX9" fmla="*/ 195044 w 188835"/>
                  <a:gd name="connsiteY9" fmla="*/ 98963 h 187906"/>
                  <a:gd name="connsiteX10" fmla="*/ 199297 w 188835"/>
                  <a:gd name="connsiteY10" fmla="*/ 93311 h 187906"/>
                  <a:gd name="connsiteX11" fmla="*/ 195044 w 188835"/>
                  <a:gd name="connsiteY11" fmla="*/ 87660 h 187906"/>
                  <a:gd name="connsiteX12" fmla="*/ 110550 w 188835"/>
                  <a:gd name="connsiteY12" fmla="*/ 87660 h 187906"/>
                  <a:gd name="connsiteX13" fmla="*/ 110550 w 188835"/>
                  <a:gd name="connsiteY13" fmla="*/ 3455 h 187906"/>
                  <a:gd name="connsiteX14" fmla="*/ 105447 w 188835"/>
                  <a:gd name="connsiteY14" fmla="*/ -501 h 187906"/>
                  <a:gd name="connsiteX15" fmla="*/ 104880 w 188835"/>
                  <a:gd name="connsiteY15" fmla="*/ -501 h 187906"/>
                  <a:gd name="connsiteX16" fmla="*/ 104313 w 188835"/>
                  <a:gd name="connsiteY16" fmla="*/ -501 h 187906"/>
                  <a:gd name="connsiteX17" fmla="*/ 99209 w 188835"/>
                  <a:gd name="connsiteY17" fmla="*/ 3455 h 187906"/>
                  <a:gd name="connsiteX18" fmla="*/ 99209 w 188835"/>
                  <a:gd name="connsiteY18" fmla="*/ 87660 h 187906"/>
                  <a:gd name="connsiteX19" fmla="*/ 14432 w 188835"/>
                  <a:gd name="connsiteY19" fmla="*/ 87660 h 187906"/>
                  <a:gd name="connsiteX20" fmla="*/ 10462 w 188835"/>
                  <a:gd name="connsiteY20" fmla="*/ 93311 h 1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8835" h="187906">
                    <a:moveTo>
                      <a:pt x="10462" y="89638"/>
                    </a:moveTo>
                    <a:cubicBezTo>
                      <a:pt x="10462" y="89638"/>
                      <a:pt x="10462" y="90862"/>
                      <a:pt x="10462" y="93311"/>
                    </a:cubicBezTo>
                    <a:cubicBezTo>
                      <a:pt x="10462" y="95760"/>
                      <a:pt x="11785" y="97644"/>
                      <a:pt x="14432" y="98963"/>
                    </a:cubicBezTo>
                    <a:lnTo>
                      <a:pt x="99209" y="98963"/>
                    </a:lnTo>
                    <a:lnTo>
                      <a:pt x="99209" y="141348"/>
                    </a:lnTo>
                    <a:lnTo>
                      <a:pt x="99493" y="183733"/>
                    </a:lnTo>
                    <a:cubicBezTo>
                      <a:pt x="101383" y="186182"/>
                      <a:pt x="103179" y="187406"/>
                      <a:pt x="104880" y="187406"/>
                    </a:cubicBezTo>
                    <a:cubicBezTo>
                      <a:pt x="107337" y="187406"/>
                      <a:pt x="109227" y="185993"/>
                      <a:pt x="110550" y="183167"/>
                    </a:cubicBezTo>
                    <a:lnTo>
                      <a:pt x="110550" y="98963"/>
                    </a:lnTo>
                    <a:lnTo>
                      <a:pt x="195044" y="98963"/>
                    </a:lnTo>
                    <a:cubicBezTo>
                      <a:pt x="197880" y="97456"/>
                      <a:pt x="199297" y="95572"/>
                      <a:pt x="199297" y="93311"/>
                    </a:cubicBezTo>
                    <a:cubicBezTo>
                      <a:pt x="199297" y="91051"/>
                      <a:pt x="197880" y="89167"/>
                      <a:pt x="195044" y="87660"/>
                    </a:cubicBezTo>
                    <a:lnTo>
                      <a:pt x="110550" y="87660"/>
                    </a:lnTo>
                    <a:lnTo>
                      <a:pt x="110550" y="3455"/>
                    </a:lnTo>
                    <a:cubicBezTo>
                      <a:pt x="109038" y="818"/>
                      <a:pt x="107337" y="-501"/>
                      <a:pt x="105447" y="-501"/>
                    </a:cubicBezTo>
                    <a:lnTo>
                      <a:pt x="104880" y="-501"/>
                    </a:lnTo>
                    <a:lnTo>
                      <a:pt x="104313" y="-501"/>
                    </a:lnTo>
                    <a:cubicBezTo>
                      <a:pt x="102044" y="-501"/>
                      <a:pt x="100343" y="818"/>
                      <a:pt x="99209" y="3455"/>
                    </a:cubicBezTo>
                    <a:lnTo>
                      <a:pt x="99209" y="87660"/>
                    </a:lnTo>
                    <a:lnTo>
                      <a:pt x="14432" y="87660"/>
                    </a:lnTo>
                    <a:cubicBezTo>
                      <a:pt x="11785" y="88979"/>
                      <a:pt x="10462" y="90862"/>
                      <a:pt x="10462" y="93311"/>
                    </a:cubicBezTo>
                    <a:close/>
                  </a:path>
                </a:pathLst>
              </a:custGeom>
              <a:solidFill>
                <a:srgbClr val="000000"/>
              </a:solidFill>
              <a:ln w="0" cap="flat">
                <a:noFill/>
                <a:prstDash val="solid"/>
                <a:miter/>
              </a:ln>
            </p:spPr>
            <p:txBody>
              <a:bodyPr rtlCol="0" anchor="ctr"/>
              <a:lstStyle/>
              <a:p>
                <a:endParaRPr lang="en-US"/>
              </a:p>
            </p:txBody>
          </p:sp>
          <p:grpSp>
            <p:nvGrpSpPr>
              <p:cNvPr id="102" name="Graphic 57">
                <a:extLst>
                  <a:ext uri="{FF2B5EF4-FFF2-40B4-BE49-F238E27FC236}">
                    <a16:creationId xmlns:a16="http://schemas.microsoft.com/office/drawing/2014/main" id="{EC6DA5B0-CEA0-A914-724F-751F80975485}"/>
                  </a:ext>
                </a:extLst>
              </p:cNvPr>
              <p:cNvGrpSpPr/>
              <p:nvPr/>
            </p:nvGrpSpPr>
            <p:grpSpPr>
              <a:xfrm>
                <a:off x="279689" y="2423861"/>
                <a:ext cx="488817" cy="695639"/>
                <a:chOff x="279689" y="2423861"/>
                <a:chExt cx="488817" cy="695639"/>
              </a:xfrm>
              <a:solidFill>
                <a:srgbClr val="000000"/>
              </a:solidFill>
            </p:grpSpPr>
            <p:sp>
              <p:nvSpPr>
                <p:cNvPr id="103" name="Freeform: Shape 102">
                  <a:extLst>
                    <a:ext uri="{FF2B5EF4-FFF2-40B4-BE49-F238E27FC236}">
                      <a16:creationId xmlns:a16="http://schemas.microsoft.com/office/drawing/2014/main" id="{0977FA28-1BE1-7C02-C9AF-FA38B02ABBD0}"/>
                    </a:ext>
                  </a:extLst>
                </p:cNvPr>
                <p:cNvSpPr/>
                <p:nvPr/>
              </p:nvSpPr>
              <p:spPr>
                <a:xfrm flipV="1">
                  <a:off x="279689" y="2813764"/>
                  <a:ext cx="488817" cy="16954"/>
                </a:xfrm>
                <a:custGeom>
                  <a:avLst/>
                  <a:gdLst>
                    <a:gd name="connsiteX0" fmla="*/ 11583 w 488817"/>
                    <a:gd name="connsiteY0" fmla="*/ -500 h 16954"/>
                    <a:gd name="connsiteX1" fmla="*/ 500400 w 488817"/>
                    <a:gd name="connsiteY1" fmla="*/ -500 h 16954"/>
                    <a:gd name="connsiteX2" fmla="*/ 500400 w 488817"/>
                    <a:gd name="connsiteY2" fmla="*/ 16454 h 16954"/>
                    <a:gd name="connsiteX3" fmla="*/ 11583 w 488817"/>
                    <a:gd name="connsiteY3" fmla="*/ 16454 h 16954"/>
                  </a:gdLst>
                  <a:ahLst/>
                  <a:cxnLst>
                    <a:cxn ang="0">
                      <a:pos x="connsiteX0" y="connsiteY0"/>
                    </a:cxn>
                    <a:cxn ang="0">
                      <a:pos x="connsiteX1" y="connsiteY1"/>
                    </a:cxn>
                    <a:cxn ang="0">
                      <a:pos x="connsiteX2" y="connsiteY2"/>
                    </a:cxn>
                    <a:cxn ang="0">
                      <a:pos x="connsiteX3" y="connsiteY3"/>
                    </a:cxn>
                  </a:cxnLst>
                  <a:rect l="l" t="t" r="r" b="b"/>
                  <a:pathLst>
                    <a:path w="488817" h="16954">
                      <a:moveTo>
                        <a:pt x="11583" y="-500"/>
                      </a:moveTo>
                      <a:lnTo>
                        <a:pt x="500400" y="-500"/>
                      </a:lnTo>
                      <a:lnTo>
                        <a:pt x="500400" y="16454"/>
                      </a:lnTo>
                      <a:lnTo>
                        <a:pt x="11583" y="16454"/>
                      </a:lnTo>
                      <a:close/>
                    </a:path>
                  </a:pathLst>
                </a:custGeom>
                <a:solidFill>
                  <a:srgbClr val="000000"/>
                </a:solidFill>
                <a:ln w="0" cap="flat">
                  <a:noFill/>
                  <a:prstDash val="solid"/>
                  <a:miter/>
                </a:ln>
              </p:spPr>
              <p:txBody>
                <a:bodyPr rtlCol="0" anchor="ctr"/>
                <a:lstStyle/>
                <a:p>
                  <a:endParaRPr lang="en-US"/>
                </a:p>
              </p:txBody>
            </p:sp>
            <p:grpSp>
              <p:nvGrpSpPr>
                <p:cNvPr id="104" name="Graphic 57">
                  <a:extLst>
                    <a:ext uri="{FF2B5EF4-FFF2-40B4-BE49-F238E27FC236}">
                      <a16:creationId xmlns:a16="http://schemas.microsoft.com/office/drawing/2014/main" id="{B56B6B08-1A4B-FA99-6819-708A0BB1097D}"/>
                    </a:ext>
                  </a:extLst>
                </p:cNvPr>
                <p:cNvGrpSpPr/>
                <p:nvPr/>
              </p:nvGrpSpPr>
              <p:grpSpPr>
                <a:xfrm>
                  <a:off x="434123" y="2423861"/>
                  <a:ext cx="252597" cy="284222"/>
                  <a:chOff x="434123" y="2423861"/>
                  <a:chExt cx="252597" cy="284222"/>
                </a:xfrm>
                <a:solidFill>
                  <a:srgbClr val="000000"/>
                </a:solidFill>
              </p:grpSpPr>
              <p:sp>
                <p:nvSpPr>
                  <p:cNvPr id="105" name="Freeform: Shape 104">
                    <a:extLst>
                      <a:ext uri="{FF2B5EF4-FFF2-40B4-BE49-F238E27FC236}">
                        <a16:creationId xmlns:a16="http://schemas.microsoft.com/office/drawing/2014/main" id="{6E603433-305E-FDDE-A844-1F7EA73E9A83}"/>
                      </a:ext>
                    </a:extLst>
                  </p:cNvPr>
                  <p:cNvSpPr/>
                  <p:nvPr/>
                </p:nvSpPr>
                <p:spPr>
                  <a:xfrm flipV="1">
                    <a:off x="434123" y="2499832"/>
                    <a:ext cx="148588" cy="208251"/>
                  </a:xfrm>
                  <a:custGeom>
                    <a:avLst/>
                    <a:gdLst>
                      <a:gd name="connsiteX0" fmla="*/ 57009 w 148588"/>
                      <a:gd name="connsiteY0" fmla="*/ 148391 h 208251"/>
                      <a:gd name="connsiteX1" fmla="*/ 47652 w 148588"/>
                      <a:gd name="connsiteY1" fmla="*/ 151782 h 208251"/>
                      <a:gd name="connsiteX2" fmla="*/ 44533 w 148588"/>
                      <a:gd name="connsiteY2" fmla="*/ 159412 h 208251"/>
                      <a:gd name="connsiteX3" fmla="*/ 46234 w 148588"/>
                      <a:gd name="connsiteY3" fmla="*/ 167889 h 208251"/>
                      <a:gd name="connsiteX4" fmla="*/ 52189 w 148588"/>
                      <a:gd name="connsiteY4" fmla="*/ 181169 h 208251"/>
                      <a:gd name="connsiteX5" fmla="*/ 64948 w 148588"/>
                      <a:gd name="connsiteY5" fmla="*/ 195580 h 208251"/>
                      <a:gd name="connsiteX6" fmla="*/ 85079 w 148588"/>
                      <a:gd name="connsiteY6" fmla="*/ 205470 h 208251"/>
                      <a:gd name="connsiteX7" fmla="*/ 94152 w 148588"/>
                      <a:gd name="connsiteY7" fmla="*/ 206883 h 208251"/>
                      <a:gd name="connsiteX8" fmla="*/ 97555 w 148588"/>
                      <a:gd name="connsiteY8" fmla="*/ 206883 h 208251"/>
                      <a:gd name="connsiteX9" fmla="*/ 108613 w 148588"/>
                      <a:gd name="connsiteY9" fmla="*/ 206600 h 208251"/>
                      <a:gd name="connsiteX10" fmla="*/ 138384 w 148588"/>
                      <a:gd name="connsiteY10" fmla="*/ 191624 h 208251"/>
                      <a:gd name="connsiteX11" fmla="*/ 155396 w 148588"/>
                      <a:gd name="connsiteY11" fmla="*/ 165345 h 208251"/>
                      <a:gd name="connsiteX12" fmla="*/ 160216 w 148588"/>
                      <a:gd name="connsiteY12" fmla="*/ 133981 h 208251"/>
                      <a:gd name="connsiteX13" fmla="*/ 146890 w 148588"/>
                      <a:gd name="connsiteY13" fmla="*/ 72664 h 208251"/>
                      <a:gd name="connsiteX14" fmla="*/ 113716 w 148588"/>
                      <a:gd name="connsiteY14" fmla="*/ 19824 h 208251"/>
                      <a:gd name="connsiteX15" fmla="*/ 62963 w 148588"/>
                      <a:gd name="connsiteY15" fmla="*/ -1369 h 208251"/>
                      <a:gd name="connsiteX16" fmla="*/ 20433 w 148588"/>
                      <a:gd name="connsiteY16" fmla="*/ 20671 h 208251"/>
                      <a:gd name="connsiteX17" fmla="*/ 11643 w 148588"/>
                      <a:gd name="connsiteY17" fmla="*/ 46667 h 208251"/>
                      <a:gd name="connsiteX18" fmla="*/ 11643 w 148588"/>
                      <a:gd name="connsiteY18" fmla="*/ 49776 h 208251"/>
                      <a:gd name="connsiteX19" fmla="*/ 36311 w 148588"/>
                      <a:gd name="connsiteY19" fmla="*/ 109397 h 208251"/>
                      <a:gd name="connsiteX20" fmla="*/ 91033 w 148588"/>
                      <a:gd name="connsiteY20" fmla="*/ 136241 h 208251"/>
                      <a:gd name="connsiteX21" fmla="*/ 117119 w 148588"/>
                      <a:gd name="connsiteY21" fmla="*/ 127481 h 208251"/>
                      <a:gd name="connsiteX22" fmla="*/ 128744 w 148588"/>
                      <a:gd name="connsiteY22" fmla="*/ 108549 h 208251"/>
                      <a:gd name="connsiteX23" fmla="*/ 129594 w 148588"/>
                      <a:gd name="connsiteY23" fmla="*/ 111658 h 208251"/>
                      <a:gd name="connsiteX24" fmla="*/ 135265 w 148588"/>
                      <a:gd name="connsiteY24" fmla="*/ 150369 h 208251"/>
                      <a:gd name="connsiteX25" fmla="*/ 123640 w 148588"/>
                      <a:gd name="connsiteY25" fmla="*/ 185408 h 208251"/>
                      <a:gd name="connsiteX26" fmla="*/ 97271 w 148588"/>
                      <a:gd name="connsiteY26" fmla="*/ 195863 h 208251"/>
                      <a:gd name="connsiteX27" fmla="*/ 62963 w 148588"/>
                      <a:gd name="connsiteY27" fmla="*/ 177778 h 208251"/>
                      <a:gd name="connsiteX28" fmla="*/ 74588 w 148588"/>
                      <a:gd name="connsiteY28" fmla="*/ 166476 h 208251"/>
                      <a:gd name="connsiteX29" fmla="*/ 69484 w 148588"/>
                      <a:gd name="connsiteY29" fmla="*/ 154043 h 208251"/>
                      <a:gd name="connsiteX30" fmla="*/ 57009 w 148588"/>
                      <a:gd name="connsiteY30" fmla="*/ 148391 h 208251"/>
                      <a:gd name="connsiteX31" fmla="*/ 121655 w 148588"/>
                      <a:gd name="connsiteY31" fmla="*/ 91313 h 208251"/>
                      <a:gd name="connsiteX32" fmla="*/ 113433 w 148588"/>
                      <a:gd name="connsiteY32" fmla="*/ 117874 h 208251"/>
                      <a:gd name="connsiteX33" fmla="*/ 94152 w 148588"/>
                      <a:gd name="connsiteY33" fmla="*/ 125786 h 208251"/>
                      <a:gd name="connsiteX34" fmla="*/ 62680 w 148588"/>
                      <a:gd name="connsiteY34" fmla="*/ 112788 h 208251"/>
                      <a:gd name="connsiteX35" fmla="*/ 51622 w 148588"/>
                      <a:gd name="connsiteY35" fmla="*/ 96117 h 208251"/>
                      <a:gd name="connsiteX36" fmla="*/ 42265 w 148588"/>
                      <a:gd name="connsiteY36" fmla="*/ 67295 h 208251"/>
                      <a:gd name="connsiteX37" fmla="*/ 37161 w 148588"/>
                      <a:gd name="connsiteY37" fmla="*/ 37625 h 208251"/>
                      <a:gd name="connsiteX38" fmla="*/ 65515 w 148588"/>
                      <a:gd name="connsiteY38" fmla="*/ 10781 h 208251"/>
                      <a:gd name="connsiteX39" fmla="*/ 70619 w 148588"/>
                      <a:gd name="connsiteY39" fmla="*/ 11064 h 208251"/>
                      <a:gd name="connsiteX40" fmla="*/ 105777 w 148588"/>
                      <a:gd name="connsiteY40" fmla="*/ 36495 h 208251"/>
                      <a:gd name="connsiteX41" fmla="*/ 115701 w 148588"/>
                      <a:gd name="connsiteY41" fmla="*/ 60231 h 208251"/>
                      <a:gd name="connsiteX42" fmla="*/ 121655 w 148588"/>
                      <a:gd name="connsiteY42" fmla="*/ 91313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7009" y="148391"/>
                        </a:moveTo>
                        <a:cubicBezTo>
                          <a:pt x="52661" y="148391"/>
                          <a:pt x="49543" y="149522"/>
                          <a:pt x="47652" y="151782"/>
                        </a:cubicBezTo>
                        <a:cubicBezTo>
                          <a:pt x="45762" y="154043"/>
                          <a:pt x="44722" y="156586"/>
                          <a:pt x="44533" y="159412"/>
                        </a:cubicBezTo>
                        <a:cubicBezTo>
                          <a:pt x="44533" y="161295"/>
                          <a:pt x="45100" y="164121"/>
                          <a:pt x="46234" y="167889"/>
                        </a:cubicBezTo>
                        <a:cubicBezTo>
                          <a:pt x="47369" y="171656"/>
                          <a:pt x="49353" y="176083"/>
                          <a:pt x="52189" y="181169"/>
                        </a:cubicBezTo>
                        <a:cubicBezTo>
                          <a:pt x="55024" y="186255"/>
                          <a:pt x="59277" y="191059"/>
                          <a:pt x="64948" y="195580"/>
                        </a:cubicBezTo>
                        <a:cubicBezTo>
                          <a:pt x="70619" y="200101"/>
                          <a:pt x="77329" y="203398"/>
                          <a:pt x="85079" y="205470"/>
                        </a:cubicBezTo>
                        <a:lnTo>
                          <a:pt x="94152" y="206883"/>
                        </a:lnTo>
                        <a:lnTo>
                          <a:pt x="97555" y="206883"/>
                        </a:lnTo>
                        <a:cubicBezTo>
                          <a:pt x="103792" y="206883"/>
                          <a:pt x="107478" y="206789"/>
                          <a:pt x="108613" y="206600"/>
                        </a:cubicBezTo>
                        <a:cubicBezTo>
                          <a:pt x="120521" y="204528"/>
                          <a:pt x="130445" y="199536"/>
                          <a:pt x="138384" y="191624"/>
                        </a:cubicBezTo>
                        <a:cubicBezTo>
                          <a:pt x="146323" y="183712"/>
                          <a:pt x="151994" y="174953"/>
                          <a:pt x="155396" y="165345"/>
                        </a:cubicBezTo>
                        <a:cubicBezTo>
                          <a:pt x="158799" y="155738"/>
                          <a:pt x="160405" y="145283"/>
                          <a:pt x="160216" y="133981"/>
                        </a:cubicBezTo>
                        <a:cubicBezTo>
                          <a:pt x="160216" y="116085"/>
                          <a:pt x="155774" y="95646"/>
                          <a:pt x="146890" y="72664"/>
                        </a:cubicBezTo>
                        <a:cubicBezTo>
                          <a:pt x="138006" y="49682"/>
                          <a:pt x="126948" y="32068"/>
                          <a:pt x="113716" y="19824"/>
                        </a:cubicBezTo>
                        <a:cubicBezTo>
                          <a:pt x="98405" y="5695"/>
                          <a:pt x="81487" y="-1369"/>
                          <a:pt x="62963" y="-1369"/>
                        </a:cubicBezTo>
                        <a:cubicBezTo>
                          <a:pt x="44061" y="-1369"/>
                          <a:pt x="29884" y="5978"/>
                          <a:pt x="20433" y="20671"/>
                        </a:cubicBezTo>
                        <a:cubicBezTo>
                          <a:pt x="14573" y="29337"/>
                          <a:pt x="11643" y="38002"/>
                          <a:pt x="11643" y="46667"/>
                        </a:cubicBezTo>
                        <a:lnTo>
                          <a:pt x="11643" y="49776"/>
                        </a:lnTo>
                        <a:cubicBezTo>
                          <a:pt x="11643" y="71816"/>
                          <a:pt x="19866" y="91690"/>
                          <a:pt x="36311" y="109397"/>
                        </a:cubicBezTo>
                        <a:cubicBezTo>
                          <a:pt x="52756" y="127105"/>
                          <a:pt x="70997" y="136053"/>
                          <a:pt x="91033" y="136241"/>
                        </a:cubicBezTo>
                        <a:cubicBezTo>
                          <a:pt x="102564" y="136241"/>
                          <a:pt x="111259" y="133321"/>
                          <a:pt x="117119" y="127481"/>
                        </a:cubicBezTo>
                        <a:cubicBezTo>
                          <a:pt x="122979" y="121642"/>
                          <a:pt x="126853" y="115331"/>
                          <a:pt x="128744" y="108549"/>
                        </a:cubicBezTo>
                        <a:lnTo>
                          <a:pt x="129594" y="111658"/>
                        </a:lnTo>
                        <a:cubicBezTo>
                          <a:pt x="133375" y="127293"/>
                          <a:pt x="135265" y="140197"/>
                          <a:pt x="135265" y="150369"/>
                        </a:cubicBezTo>
                        <a:cubicBezTo>
                          <a:pt x="135265" y="166947"/>
                          <a:pt x="131390" y="178626"/>
                          <a:pt x="123640" y="185408"/>
                        </a:cubicBezTo>
                        <a:cubicBezTo>
                          <a:pt x="115890" y="192189"/>
                          <a:pt x="107100" y="195674"/>
                          <a:pt x="97271" y="195863"/>
                        </a:cubicBezTo>
                        <a:cubicBezTo>
                          <a:pt x="82527" y="195863"/>
                          <a:pt x="71091" y="189835"/>
                          <a:pt x="62963" y="177778"/>
                        </a:cubicBezTo>
                        <a:cubicBezTo>
                          <a:pt x="70713" y="176648"/>
                          <a:pt x="74588" y="172881"/>
                          <a:pt x="74588" y="166476"/>
                        </a:cubicBezTo>
                        <a:cubicBezTo>
                          <a:pt x="74588" y="161766"/>
                          <a:pt x="72887" y="157622"/>
                          <a:pt x="69484" y="154043"/>
                        </a:cubicBezTo>
                        <a:cubicBezTo>
                          <a:pt x="66082" y="150463"/>
                          <a:pt x="61923" y="148580"/>
                          <a:pt x="57009" y="148391"/>
                        </a:cubicBezTo>
                        <a:close/>
                        <a:moveTo>
                          <a:pt x="121655" y="91313"/>
                        </a:moveTo>
                        <a:cubicBezTo>
                          <a:pt x="121655" y="103746"/>
                          <a:pt x="118914" y="112600"/>
                          <a:pt x="113433" y="117874"/>
                        </a:cubicBezTo>
                        <a:cubicBezTo>
                          <a:pt x="107951" y="123149"/>
                          <a:pt x="101524" y="125786"/>
                          <a:pt x="94152" y="125786"/>
                        </a:cubicBezTo>
                        <a:cubicBezTo>
                          <a:pt x="82244" y="125786"/>
                          <a:pt x="71753" y="121453"/>
                          <a:pt x="62680" y="112788"/>
                        </a:cubicBezTo>
                        <a:cubicBezTo>
                          <a:pt x="57954" y="107513"/>
                          <a:pt x="54268" y="101956"/>
                          <a:pt x="51622" y="96117"/>
                        </a:cubicBezTo>
                        <a:cubicBezTo>
                          <a:pt x="48975" y="90277"/>
                          <a:pt x="45857" y="80669"/>
                          <a:pt x="42265" y="67295"/>
                        </a:cubicBezTo>
                        <a:cubicBezTo>
                          <a:pt x="38863" y="53732"/>
                          <a:pt x="37161" y="43842"/>
                          <a:pt x="37161" y="37625"/>
                        </a:cubicBezTo>
                        <a:cubicBezTo>
                          <a:pt x="37161" y="19729"/>
                          <a:pt x="46612" y="10781"/>
                          <a:pt x="65515" y="10781"/>
                        </a:cubicBezTo>
                        <a:cubicBezTo>
                          <a:pt x="67783" y="10781"/>
                          <a:pt x="69484" y="10876"/>
                          <a:pt x="70619" y="11064"/>
                        </a:cubicBezTo>
                        <a:cubicBezTo>
                          <a:pt x="85173" y="13513"/>
                          <a:pt x="96893" y="21990"/>
                          <a:pt x="105777" y="36495"/>
                        </a:cubicBezTo>
                        <a:cubicBezTo>
                          <a:pt x="108613" y="41204"/>
                          <a:pt x="111921" y="49116"/>
                          <a:pt x="115701" y="60231"/>
                        </a:cubicBezTo>
                        <a:cubicBezTo>
                          <a:pt x="119481" y="71345"/>
                          <a:pt x="121466" y="81706"/>
                          <a:pt x="121655" y="91313"/>
                        </a:cubicBezTo>
                        <a:close/>
                      </a:path>
                    </a:pathLst>
                  </a:custGeom>
                  <a:solidFill>
                    <a:srgbClr val="000000"/>
                  </a:solidFill>
                  <a:ln w="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088336C-D7B3-3E7C-BE0F-DCCA854E0EBC}"/>
                      </a:ext>
                    </a:extLst>
                  </p:cNvPr>
                  <p:cNvSpPr/>
                  <p:nvPr/>
                </p:nvSpPr>
                <p:spPr>
                  <a:xfrm flipV="1">
                    <a:off x="606737" y="2423861"/>
                    <a:ext cx="79983" cy="133049"/>
                  </a:xfrm>
                  <a:custGeom>
                    <a:avLst/>
                    <a:gdLst>
                      <a:gd name="connsiteX0" fmla="*/ 24214 w 79983"/>
                      <a:gd name="connsiteY0" fmla="*/ 83946 h 133049"/>
                      <a:gd name="connsiteX1" fmla="*/ 15594 w 79983"/>
                      <a:gd name="connsiteY1" fmla="*/ 87542 h 133049"/>
                      <a:gd name="connsiteX2" fmla="*/ 12387 w 79983"/>
                      <a:gd name="connsiteY2" fmla="*/ 96332 h 133049"/>
                      <a:gd name="connsiteX3" fmla="*/ 23011 w 79983"/>
                      <a:gd name="connsiteY3" fmla="*/ 120904 h 133049"/>
                      <a:gd name="connsiteX4" fmla="*/ 49472 w 79983"/>
                      <a:gd name="connsiteY4" fmla="*/ 131293 h 133049"/>
                      <a:gd name="connsiteX5" fmla="*/ 79942 w 79983"/>
                      <a:gd name="connsiteY5" fmla="*/ 120105 h 133049"/>
                      <a:gd name="connsiteX6" fmla="*/ 92371 w 79983"/>
                      <a:gd name="connsiteY6" fmla="*/ 91138 h 133049"/>
                      <a:gd name="connsiteX7" fmla="*/ 88361 w 79983"/>
                      <a:gd name="connsiteY7" fmla="*/ 74756 h 133049"/>
                      <a:gd name="connsiteX8" fmla="*/ 78739 w 79983"/>
                      <a:gd name="connsiteY8" fmla="*/ 61172 h 133049"/>
                      <a:gd name="connsiteX9" fmla="*/ 62702 w 79983"/>
                      <a:gd name="connsiteY9" fmla="*/ 46388 h 133049"/>
                      <a:gd name="connsiteX10" fmla="*/ 42656 w 79983"/>
                      <a:gd name="connsiteY10" fmla="*/ 28009 h 133049"/>
                      <a:gd name="connsiteX11" fmla="*/ 30829 w 79983"/>
                      <a:gd name="connsiteY11" fmla="*/ 16822 h 133049"/>
                      <a:gd name="connsiteX12" fmla="*/ 46064 w 79983"/>
                      <a:gd name="connsiteY12" fmla="*/ 16622 h 133049"/>
                      <a:gd name="connsiteX13" fmla="*/ 79541 w 79983"/>
                      <a:gd name="connsiteY13" fmla="*/ 17621 h 133049"/>
                      <a:gd name="connsiteX14" fmla="*/ 84352 w 79983"/>
                      <a:gd name="connsiteY14" fmla="*/ 35401 h 133049"/>
                      <a:gd name="connsiteX15" fmla="*/ 84352 w 79983"/>
                      <a:gd name="connsiteY15" fmla="*/ 36000 h 133049"/>
                      <a:gd name="connsiteX16" fmla="*/ 92371 w 79983"/>
                      <a:gd name="connsiteY16" fmla="*/ 36000 h 133049"/>
                      <a:gd name="connsiteX17" fmla="*/ 92371 w 79983"/>
                      <a:gd name="connsiteY17" fmla="*/ 35401 h 133049"/>
                      <a:gd name="connsiteX18" fmla="*/ 89765 w 79983"/>
                      <a:gd name="connsiteY18" fmla="*/ 17221 h 133049"/>
                      <a:gd name="connsiteX19" fmla="*/ 86758 w 79983"/>
                      <a:gd name="connsiteY19" fmla="*/ -1158 h 133049"/>
                      <a:gd name="connsiteX20" fmla="*/ 86758 w 79983"/>
                      <a:gd name="connsiteY20" fmla="*/ -1757 h 133049"/>
                      <a:gd name="connsiteX21" fmla="*/ 12387 w 79983"/>
                      <a:gd name="connsiteY21" fmla="*/ -1757 h 133049"/>
                      <a:gd name="connsiteX22" fmla="*/ 12387 w 79983"/>
                      <a:gd name="connsiteY22" fmla="*/ 2038 h 133049"/>
                      <a:gd name="connsiteX23" fmla="*/ 12387 w 79983"/>
                      <a:gd name="connsiteY23" fmla="*/ 4436 h 133049"/>
                      <a:gd name="connsiteX24" fmla="*/ 13590 w 79983"/>
                      <a:gd name="connsiteY24" fmla="*/ 7432 h 133049"/>
                      <a:gd name="connsiteX25" fmla="*/ 19603 w 79983"/>
                      <a:gd name="connsiteY25" fmla="*/ 14424 h 133049"/>
                      <a:gd name="connsiteX26" fmla="*/ 29626 w 79983"/>
                      <a:gd name="connsiteY26" fmla="*/ 25612 h 133049"/>
                      <a:gd name="connsiteX27" fmla="*/ 36442 w 79983"/>
                      <a:gd name="connsiteY27" fmla="*/ 33003 h 133049"/>
                      <a:gd name="connsiteX28" fmla="*/ 43258 w 79983"/>
                      <a:gd name="connsiteY28" fmla="*/ 40395 h 133049"/>
                      <a:gd name="connsiteX29" fmla="*/ 49071 w 79983"/>
                      <a:gd name="connsiteY29" fmla="*/ 46988 h 133049"/>
                      <a:gd name="connsiteX30" fmla="*/ 54684 w 79983"/>
                      <a:gd name="connsiteY30" fmla="*/ 53780 h 133049"/>
                      <a:gd name="connsiteX31" fmla="*/ 59295 w 79983"/>
                      <a:gd name="connsiteY31" fmla="*/ 59773 h 133049"/>
                      <a:gd name="connsiteX32" fmla="*/ 63504 w 79983"/>
                      <a:gd name="connsiteY32" fmla="*/ 66166 h 133049"/>
                      <a:gd name="connsiteX33" fmla="*/ 66511 w 79983"/>
                      <a:gd name="connsiteY33" fmla="*/ 71959 h 133049"/>
                      <a:gd name="connsiteX34" fmla="*/ 69117 w 79983"/>
                      <a:gd name="connsiteY34" fmla="*/ 78352 h 133049"/>
                      <a:gd name="connsiteX35" fmla="*/ 70520 w 79983"/>
                      <a:gd name="connsiteY35" fmla="*/ 84345 h 133049"/>
                      <a:gd name="connsiteX36" fmla="*/ 71122 w 79983"/>
                      <a:gd name="connsiteY36" fmla="*/ 90938 h 133049"/>
                      <a:gd name="connsiteX37" fmla="*/ 64306 w 79983"/>
                      <a:gd name="connsiteY37" fmla="*/ 112714 h 133049"/>
                      <a:gd name="connsiteX38" fmla="*/ 44861 w 79983"/>
                      <a:gd name="connsiteY38" fmla="*/ 121903 h 133049"/>
                      <a:gd name="connsiteX39" fmla="*/ 33235 w 79983"/>
                      <a:gd name="connsiteY39" fmla="*/ 118507 h 133049"/>
                      <a:gd name="connsiteX40" fmla="*/ 26219 w 79983"/>
                      <a:gd name="connsiteY40" fmla="*/ 111914 h 133049"/>
                      <a:gd name="connsiteX41" fmla="*/ 24214 w 79983"/>
                      <a:gd name="connsiteY41" fmla="*/ 108119 h 133049"/>
                      <a:gd name="connsiteX42" fmla="*/ 25216 w 79983"/>
                      <a:gd name="connsiteY42" fmla="*/ 107919 h 133049"/>
                      <a:gd name="connsiteX43" fmla="*/ 32633 w 79983"/>
                      <a:gd name="connsiteY43" fmla="*/ 105122 h 133049"/>
                      <a:gd name="connsiteX44" fmla="*/ 36442 w 79983"/>
                      <a:gd name="connsiteY44" fmla="*/ 95932 h 133049"/>
                      <a:gd name="connsiteX45" fmla="*/ 33235 w 79983"/>
                      <a:gd name="connsiteY45" fmla="*/ 87542 h 133049"/>
                      <a:gd name="connsiteX46" fmla="*/ 24214 w 79983"/>
                      <a:gd name="connsiteY46" fmla="*/ 83946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24214" y="83946"/>
                        </a:moveTo>
                        <a:cubicBezTo>
                          <a:pt x="20606" y="83946"/>
                          <a:pt x="17733" y="85145"/>
                          <a:pt x="15594" y="87542"/>
                        </a:cubicBezTo>
                        <a:cubicBezTo>
                          <a:pt x="13456" y="89939"/>
                          <a:pt x="12387" y="92869"/>
                          <a:pt x="12387" y="96332"/>
                        </a:cubicBezTo>
                        <a:cubicBezTo>
                          <a:pt x="12387" y="105788"/>
                          <a:pt x="15928" y="113979"/>
                          <a:pt x="23011" y="120904"/>
                        </a:cubicBezTo>
                        <a:cubicBezTo>
                          <a:pt x="30094" y="127830"/>
                          <a:pt x="38914" y="131293"/>
                          <a:pt x="49472" y="131293"/>
                        </a:cubicBezTo>
                        <a:cubicBezTo>
                          <a:pt x="61633" y="131293"/>
                          <a:pt x="71790" y="127563"/>
                          <a:pt x="79942" y="120105"/>
                        </a:cubicBezTo>
                        <a:cubicBezTo>
                          <a:pt x="88094" y="112647"/>
                          <a:pt x="92237" y="102991"/>
                          <a:pt x="92371" y="91138"/>
                        </a:cubicBezTo>
                        <a:cubicBezTo>
                          <a:pt x="92371" y="85411"/>
                          <a:pt x="91034" y="79950"/>
                          <a:pt x="88361" y="74756"/>
                        </a:cubicBezTo>
                        <a:cubicBezTo>
                          <a:pt x="85689" y="69562"/>
                          <a:pt x="82481" y="65034"/>
                          <a:pt x="78739" y="61172"/>
                        </a:cubicBezTo>
                        <a:cubicBezTo>
                          <a:pt x="74997" y="57309"/>
                          <a:pt x="69652" y="52382"/>
                          <a:pt x="62702" y="46388"/>
                        </a:cubicBezTo>
                        <a:cubicBezTo>
                          <a:pt x="57891" y="42260"/>
                          <a:pt x="51209" y="36133"/>
                          <a:pt x="42656" y="28009"/>
                        </a:cubicBezTo>
                        <a:lnTo>
                          <a:pt x="30829" y="16822"/>
                        </a:lnTo>
                        <a:lnTo>
                          <a:pt x="46064" y="16622"/>
                        </a:lnTo>
                        <a:cubicBezTo>
                          <a:pt x="67046" y="16622"/>
                          <a:pt x="78205" y="16955"/>
                          <a:pt x="79541" y="17621"/>
                        </a:cubicBezTo>
                        <a:cubicBezTo>
                          <a:pt x="80477" y="17887"/>
                          <a:pt x="82080" y="23814"/>
                          <a:pt x="84352" y="35401"/>
                        </a:cubicBezTo>
                        <a:lnTo>
                          <a:pt x="84352" y="36000"/>
                        </a:lnTo>
                        <a:lnTo>
                          <a:pt x="92371" y="36000"/>
                        </a:lnTo>
                        <a:lnTo>
                          <a:pt x="92371" y="35401"/>
                        </a:lnTo>
                        <a:cubicBezTo>
                          <a:pt x="92237" y="35001"/>
                          <a:pt x="91368" y="28941"/>
                          <a:pt x="89765" y="17221"/>
                        </a:cubicBezTo>
                        <a:cubicBezTo>
                          <a:pt x="88161" y="5501"/>
                          <a:pt x="87159" y="-625"/>
                          <a:pt x="86758" y="-1158"/>
                        </a:cubicBezTo>
                        <a:lnTo>
                          <a:pt x="86758" y="-1757"/>
                        </a:lnTo>
                        <a:lnTo>
                          <a:pt x="12387" y="-1757"/>
                        </a:lnTo>
                        <a:lnTo>
                          <a:pt x="12387" y="2038"/>
                        </a:lnTo>
                        <a:lnTo>
                          <a:pt x="12387" y="4436"/>
                        </a:lnTo>
                        <a:cubicBezTo>
                          <a:pt x="12387" y="5368"/>
                          <a:pt x="12788" y="6367"/>
                          <a:pt x="13590" y="7432"/>
                        </a:cubicBezTo>
                        <a:cubicBezTo>
                          <a:pt x="14392" y="8498"/>
                          <a:pt x="16396" y="10828"/>
                          <a:pt x="19603" y="14424"/>
                        </a:cubicBezTo>
                        <a:cubicBezTo>
                          <a:pt x="23479" y="18686"/>
                          <a:pt x="26820" y="22415"/>
                          <a:pt x="29626" y="25612"/>
                        </a:cubicBezTo>
                        <a:cubicBezTo>
                          <a:pt x="30829" y="26944"/>
                          <a:pt x="33101" y="29407"/>
                          <a:pt x="36442" y="33003"/>
                        </a:cubicBezTo>
                        <a:cubicBezTo>
                          <a:pt x="39783" y="36599"/>
                          <a:pt x="42055" y="39063"/>
                          <a:pt x="43258" y="40395"/>
                        </a:cubicBezTo>
                        <a:cubicBezTo>
                          <a:pt x="44461" y="41727"/>
                          <a:pt x="46398" y="43924"/>
                          <a:pt x="49071" y="46988"/>
                        </a:cubicBezTo>
                        <a:cubicBezTo>
                          <a:pt x="51744" y="50051"/>
                          <a:pt x="53615" y="52315"/>
                          <a:pt x="54684" y="53780"/>
                        </a:cubicBezTo>
                        <a:cubicBezTo>
                          <a:pt x="55753" y="55245"/>
                          <a:pt x="57290" y="57243"/>
                          <a:pt x="59295" y="59773"/>
                        </a:cubicBezTo>
                        <a:cubicBezTo>
                          <a:pt x="61299" y="62304"/>
                          <a:pt x="62702" y="64435"/>
                          <a:pt x="63504" y="66166"/>
                        </a:cubicBezTo>
                        <a:cubicBezTo>
                          <a:pt x="64306" y="67897"/>
                          <a:pt x="65308" y="69828"/>
                          <a:pt x="66511" y="71959"/>
                        </a:cubicBezTo>
                        <a:cubicBezTo>
                          <a:pt x="67714" y="74090"/>
                          <a:pt x="68583" y="76221"/>
                          <a:pt x="69117" y="78352"/>
                        </a:cubicBezTo>
                        <a:cubicBezTo>
                          <a:pt x="69652" y="80483"/>
                          <a:pt x="70120" y="82481"/>
                          <a:pt x="70520" y="84345"/>
                        </a:cubicBezTo>
                        <a:cubicBezTo>
                          <a:pt x="70921" y="86210"/>
                          <a:pt x="71122" y="88408"/>
                          <a:pt x="71122" y="90938"/>
                        </a:cubicBezTo>
                        <a:cubicBezTo>
                          <a:pt x="71122" y="99329"/>
                          <a:pt x="68850" y="106587"/>
                          <a:pt x="64306" y="112714"/>
                        </a:cubicBezTo>
                        <a:cubicBezTo>
                          <a:pt x="59762" y="118840"/>
                          <a:pt x="53281" y="121903"/>
                          <a:pt x="44861" y="121903"/>
                        </a:cubicBezTo>
                        <a:cubicBezTo>
                          <a:pt x="40451" y="121903"/>
                          <a:pt x="36576" y="120771"/>
                          <a:pt x="33235" y="118507"/>
                        </a:cubicBezTo>
                        <a:cubicBezTo>
                          <a:pt x="29894" y="116243"/>
                          <a:pt x="27555" y="114045"/>
                          <a:pt x="26219" y="111914"/>
                        </a:cubicBezTo>
                        <a:cubicBezTo>
                          <a:pt x="24882" y="109783"/>
                          <a:pt x="24214" y="108518"/>
                          <a:pt x="24214" y="108119"/>
                        </a:cubicBezTo>
                        <a:cubicBezTo>
                          <a:pt x="24214" y="107985"/>
                          <a:pt x="24548" y="107919"/>
                          <a:pt x="25216" y="107919"/>
                        </a:cubicBezTo>
                        <a:cubicBezTo>
                          <a:pt x="27622" y="107919"/>
                          <a:pt x="30094" y="106987"/>
                          <a:pt x="32633" y="105122"/>
                        </a:cubicBezTo>
                        <a:cubicBezTo>
                          <a:pt x="35173" y="103258"/>
                          <a:pt x="36442" y="100194"/>
                          <a:pt x="36442" y="95932"/>
                        </a:cubicBezTo>
                        <a:cubicBezTo>
                          <a:pt x="36442" y="92603"/>
                          <a:pt x="35373" y="89806"/>
                          <a:pt x="33235" y="87542"/>
                        </a:cubicBezTo>
                        <a:cubicBezTo>
                          <a:pt x="31096" y="85278"/>
                          <a:pt x="28090" y="84079"/>
                          <a:pt x="24214" y="83946"/>
                        </a:cubicBezTo>
                        <a:close/>
                      </a:path>
                    </a:pathLst>
                  </a:custGeom>
                  <a:solidFill>
                    <a:srgbClr val="000000"/>
                  </a:solidFill>
                  <a:ln w="0" cap="flat">
                    <a:noFill/>
                    <a:prstDash val="solid"/>
                    <a:miter/>
                  </a:ln>
                </p:spPr>
                <p:txBody>
                  <a:bodyPr rtlCol="0" anchor="ctr"/>
                  <a:lstStyle/>
                  <a:p>
                    <a:endParaRPr lang="en-US"/>
                  </a:p>
                </p:txBody>
              </p:sp>
            </p:grpSp>
            <p:grpSp>
              <p:nvGrpSpPr>
                <p:cNvPr id="108" name="Graphic 57">
                  <a:extLst>
                    <a:ext uri="{FF2B5EF4-FFF2-40B4-BE49-F238E27FC236}">
                      <a16:creationId xmlns:a16="http://schemas.microsoft.com/office/drawing/2014/main" id="{532E5C57-8135-E77D-5FBA-9D8D2C3BE7A1}"/>
                    </a:ext>
                  </a:extLst>
                </p:cNvPr>
                <p:cNvGrpSpPr/>
                <p:nvPr/>
              </p:nvGrpSpPr>
              <p:grpSpPr>
                <a:xfrm>
                  <a:off x="324488" y="2864947"/>
                  <a:ext cx="386136" cy="254553"/>
                  <a:chOff x="324488" y="2864947"/>
                  <a:chExt cx="386136" cy="254553"/>
                </a:xfrm>
                <a:solidFill>
                  <a:srgbClr val="000000"/>
                </a:solidFill>
              </p:grpSpPr>
              <p:sp>
                <p:nvSpPr>
                  <p:cNvPr id="109" name="Freeform: Shape 108">
                    <a:extLst>
                      <a:ext uri="{FF2B5EF4-FFF2-40B4-BE49-F238E27FC236}">
                        <a16:creationId xmlns:a16="http://schemas.microsoft.com/office/drawing/2014/main" id="{A70649E2-9F40-BD10-1145-C4CE27BE32BE}"/>
                      </a:ext>
                    </a:extLst>
                  </p:cNvPr>
                  <p:cNvSpPr/>
                  <p:nvPr/>
                </p:nvSpPr>
                <p:spPr>
                  <a:xfrm flipV="1">
                    <a:off x="324488" y="2911249"/>
                    <a:ext cx="148588" cy="208251"/>
                  </a:xfrm>
                  <a:custGeom>
                    <a:avLst/>
                    <a:gdLst>
                      <a:gd name="connsiteX0" fmla="*/ 57065 w 148588"/>
                      <a:gd name="connsiteY0" fmla="*/ 149847 h 208251"/>
                      <a:gd name="connsiteX1" fmla="*/ 47708 w 148588"/>
                      <a:gd name="connsiteY1" fmla="*/ 153238 h 208251"/>
                      <a:gd name="connsiteX2" fmla="*/ 44589 w 148588"/>
                      <a:gd name="connsiteY2" fmla="*/ 160868 h 208251"/>
                      <a:gd name="connsiteX3" fmla="*/ 46290 w 148588"/>
                      <a:gd name="connsiteY3" fmla="*/ 169345 h 208251"/>
                      <a:gd name="connsiteX4" fmla="*/ 52245 w 148588"/>
                      <a:gd name="connsiteY4" fmla="*/ 182625 h 208251"/>
                      <a:gd name="connsiteX5" fmla="*/ 65004 w 148588"/>
                      <a:gd name="connsiteY5" fmla="*/ 197036 h 208251"/>
                      <a:gd name="connsiteX6" fmla="*/ 85135 w 148588"/>
                      <a:gd name="connsiteY6" fmla="*/ 206926 h 208251"/>
                      <a:gd name="connsiteX7" fmla="*/ 94208 w 148588"/>
                      <a:gd name="connsiteY7" fmla="*/ 208339 h 208251"/>
                      <a:gd name="connsiteX8" fmla="*/ 97611 w 148588"/>
                      <a:gd name="connsiteY8" fmla="*/ 208339 h 208251"/>
                      <a:gd name="connsiteX9" fmla="*/ 108669 w 148588"/>
                      <a:gd name="connsiteY9" fmla="*/ 208056 h 208251"/>
                      <a:gd name="connsiteX10" fmla="*/ 138440 w 148588"/>
                      <a:gd name="connsiteY10" fmla="*/ 193080 h 208251"/>
                      <a:gd name="connsiteX11" fmla="*/ 155452 w 148588"/>
                      <a:gd name="connsiteY11" fmla="*/ 166801 h 208251"/>
                      <a:gd name="connsiteX12" fmla="*/ 160272 w 148588"/>
                      <a:gd name="connsiteY12" fmla="*/ 135437 h 208251"/>
                      <a:gd name="connsiteX13" fmla="*/ 146946 w 148588"/>
                      <a:gd name="connsiteY13" fmla="*/ 74120 h 208251"/>
                      <a:gd name="connsiteX14" fmla="*/ 113772 w 148588"/>
                      <a:gd name="connsiteY14" fmla="*/ 21280 h 208251"/>
                      <a:gd name="connsiteX15" fmla="*/ 63019 w 148588"/>
                      <a:gd name="connsiteY15" fmla="*/ 87 h 208251"/>
                      <a:gd name="connsiteX16" fmla="*/ 20489 w 148588"/>
                      <a:gd name="connsiteY16" fmla="*/ 22127 h 208251"/>
                      <a:gd name="connsiteX17" fmla="*/ 11699 w 148588"/>
                      <a:gd name="connsiteY17" fmla="*/ 48123 h 208251"/>
                      <a:gd name="connsiteX18" fmla="*/ 11699 w 148588"/>
                      <a:gd name="connsiteY18" fmla="*/ 51232 h 208251"/>
                      <a:gd name="connsiteX19" fmla="*/ 36367 w 148588"/>
                      <a:gd name="connsiteY19" fmla="*/ 110853 h 208251"/>
                      <a:gd name="connsiteX20" fmla="*/ 91089 w 148588"/>
                      <a:gd name="connsiteY20" fmla="*/ 137697 h 208251"/>
                      <a:gd name="connsiteX21" fmla="*/ 117175 w 148588"/>
                      <a:gd name="connsiteY21" fmla="*/ 128937 h 208251"/>
                      <a:gd name="connsiteX22" fmla="*/ 128800 w 148588"/>
                      <a:gd name="connsiteY22" fmla="*/ 110005 h 208251"/>
                      <a:gd name="connsiteX23" fmla="*/ 129650 w 148588"/>
                      <a:gd name="connsiteY23" fmla="*/ 113114 h 208251"/>
                      <a:gd name="connsiteX24" fmla="*/ 135321 w 148588"/>
                      <a:gd name="connsiteY24" fmla="*/ 151825 h 208251"/>
                      <a:gd name="connsiteX25" fmla="*/ 123696 w 148588"/>
                      <a:gd name="connsiteY25" fmla="*/ 186864 h 208251"/>
                      <a:gd name="connsiteX26" fmla="*/ 97327 w 148588"/>
                      <a:gd name="connsiteY26" fmla="*/ 197319 h 208251"/>
                      <a:gd name="connsiteX27" fmla="*/ 63019 w 148588"/>
                      <a:gd name="connsiteY27" fmla="*/ 179234 h 208251"/>
                      <a:gd name="connsiteX28" fmla="*/ 74644 w 148588"/>
                      <a:gd name="connsiteY28" fmla="*/ 167932 h 208251"/>
                      <a:gd name="connsiteX29" fmla="*/ 69540 w 148588"/>
                      <a:gd name="connsiteY29" fmla="*/ 155499 h 208251"/>
                      <a:gd name="connsiteX30" fmla="*/ 57065 w 148588"/>
                      <a:gd name="connsiteY30" fmla="*/ 149847 h 208251"/>
                      <a:gd name="connsiteX31" fmla="*/ 121711 w 148588"/>
                      <a:gd name="connsiteY31" fmla="*/ 92769 h 208251"/>
                      <a:gd name="connsiteX32" fmla="*/ 113489 w 148588"/>
                      <a:gd name="connsiteY32" fmla="*/ 119330 h 208251"/>
                      <a:gd name="connsiteX33" fmla="*/ 94208 w 148588"/>
                      <a:gd name="connsiteY33" fmla="*/ 127242 h 208251"/>
                      <a:gd name="connsiteX34" fmla="*/ 62736 w 148588"/>
                      <a:gd name="connsiteY34" fmla="*/ 114244 h 208251"/>
                      <a:gd name="connsiteX35" fmla="*/ 51678 w 148588"/>
                      <a:gd name="connsiteY35" fmla="*/ 97573 h 208251"/>
                      <a:gd name="connsiteX36" fmla="*/ 42321 w 148588"/>
                      <a:gd name="connsiteY36" fmla="*/ 68751 h 208251"/>
                      <a:gd name="connsiteX37" fmla="*/ 37217 w 148588"/>
                      <a:gd name="connsiteY37" fmla="*/ 39081 h 208251"/>
                      <a:gd name="connsiteX38" fmla="*/ 65571 w 148588"/>
                      <a:gd name="connsiteY38" fmla="*/ 12237 h 208251"/>
                      <a:gd name="connsiteX39" fmla="*/ 70675 w 148588"/>
                      <a:gd name="connsiteY39" fmla="*/ 12520 h 208251"/>
                      <a:gd name="connsiteX40" fmla="*/ 105833 w 148588"/>
                      <a:gd name="connsiteY40" fmla="*/ 37951 h 208251"/>
                      <a:gd name="connsiteX41" fmla="*/ 115757 w 148588"/>
                      <a:gd name="connsiteY41" fmla="*/ 61687 h 208251"/>
                      <a:gd name="connsiteX42" fmla="*/ 121711 w 148588"/>
                      <a:gd name="connsiteY42" fmla="*/ 92769 h 2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8588" h="208251">
                        <a:moveTo>
                          <a:pt x="57065" y="149847"/>
                        </a:moveTo>
                        <a:cubicBezTo>
                          <a:pt x="52717" y="149847"/>
                          <a:pt x="49599" y="150978"/>
                          <a:pt x="47708" y="153238"/>
                        </a:cubicBezTo>
                        <a:cubicBezTo>
                          <a:pt x="45818" y="155499"/>
                          <a:pt x="44778" y="158042"/>
                          <a:pt x="44589" y="160868"/>
                        </a:cubicBezTo>
                        <a:cubicBezTo>
                          <a:pt x="44589" y="162751"/>
                          <a:pt x="45156" y="165577"/>
                          <a:pt x="46290" y="169345"/>
                        </a:cubicBezTo>
                        <a:cubicBezTo>
                          <a:pt x="47425" y="173112"/>
                          <a:pt x="49409" y="177539"/>
                          <a:pt x="52245" y="182625"/>
                        </a:cubicBezTo>
                        <a:cubicBezTo>
                          <a:pt x="55080" y="187711"/>
                          <a:pt x="59333" y="192515"/>
                          <a:pt x="65004" y="197036"/>
                        </a:cubicBezTo>
                        <a:cubicBezTo>
                          <a:pt x="70675" y="201557"/>
                          <a:pt x="77385" y="204854"/>
                          <a:pt x="85135" y="206926"/>
                        </a:cubicBezTo>
                        <a:lnTo>
                          <a:pt x="94208" y="208339"/>
                        </a:lnTo>
                        <a:lnTo>
                          <a:pt x="97611" y="208339"/>
                        </a:lnTo>
                        <a:cubicBezTo>
                          <a:pt x="103848" y="208339"/>
                          <a:pt x="107534" y="208245"/>
                          <a:pt x="108669" y="208056"/>
                        </a:cubicBezTo>
                        <a:cubicBezTo>
                          <a:pt x="120577" y="205984"/>
                          <a:pt x="130501" y="200992"/>
                          <a:pt x="138440" y="193080"/>
                        </a:cubicBezTo>
                        <a:cubicBezTo>
                          <a:pt x="146379" y="185168"/>
                          <a:pt x="152050" y="176409"/>
                          <a:pt x="155452" y="166801"/>
                        </a:cubicBezTo>
                        <a:cubicBezTo>
                          <a:pt x="158855" y="157194"/>
                          <a:pt x="160461" y="146739"/>
                          <a:pt x="160272" y="135437"/>
                        </a:cubicBezTo>
                        <a:cubicBezTo>
                          <a:pt x="160272" y="117541"/>
                          <a:pt x="155830" y="97102"/>
                          <a:pt x="146946" y="74120"/>
                        </a:cubicBezTo>
                        <a:cubicBezTo>
                          <a:pt x="138062" y="51138"/>
                          <a:pt x="127004" y="33524"/>
                          <a:pt x="113772" y="21280"/>
                        </a:cubicBezTo>
                        <a:cubicBezTo>
                          <a:pt x="98461" y="7151"/>
                          <a:pt x="81543" y="87"/>
                          <a:pt x="63019" y="87"/>
                        </a:cubicBezTo>
                        <a:cubicBezTo>
                          <a:pt x="44117" y="87"/>
                          <a:pt x="29940" y="7434"/>
                          <a:pt x="20489" y="22127"/>
                        </a:cubicBezTo>
                        <a:cubicBezTo>
                          <a:pt x="14629" y="30793"/>
                          <a:pt x="11699" y="39458"/>
                          <a:pt x="11699" y="48123"/>
                        </a:cubicBezTo>
                        <a:lnTo>
                          <a:pt x="11699" y="51232"/>
                        </a:lnTo>
                        <a:cubicBezTo>
                          <a:pt x="11699" y="73272"/>
                          <a:pt x="19922" y="93146"/>
                          <a:pt x="36367" y="110853"/>
                        </a:cubicBezTo>
                        <a:cubicBezTo>
                          <a:pt x="52812" y="128561"/>
                          <a:pt x="71053" y="137509"/>
                          <a:pt x="91089" y="137697"/>
                        </a:cubicBezTo>
                        <a:cubicBezTo>
                          <a:pt x="102620" y="137697"/>
                          <a:pt x="111315" y="134777"/>
                          <a:pt x="117175" y="128937"/>
                        </a:cubicBezTo>
                        <a:cubicBezTo>
                          <a:pt x="123035" y="123098"/>
                          <a:pt x="126909" y="116787"/>
                          <a:pt x="128800" y="110005"/>
                        </a:cubicBezTo>
                        <a:lnTo>
                          <a:pt x="129650" y="113114"/>
                        </a:lnTo>
                        <a:cubicBezTo>
                          <a:pt x="133431" y="128749"/>
                          <a:pt x="135321" y="141653"/>
                          <a:pt x="135321" y="151825"/>
                        </a:cubicBezTo>
                        <a:cubicBezTo>
                          <a:pt x="135321" y="168403"/>
                          <a:pt x="131446" y="180082"/>
                          <a:pt x="123696" y="186864"/>
                        </a:cubicBezTo>
                        <a:cubicBezTo>
                          <a:pt x="115946" y="193645"/>
                          <a:pt x="107156" y="197130"/>
                          <a:pt x="97327" y="197319"/>
                        </a:cubicBezTo>
                        <a:cubicBezTo>
                          <a:pt x="82583" y="197319"/>
                          <a:pt x="71147" y="191291"/>
                          <a:pt x="63019" y="179234"/>
                        </a:cubicBezTo>
                        <a:cubicBezTo>
                          <a:pt x="70769" y="178104"/>
                          <a:pt x="74644" y="174337"/>
                          <a:pt x="74644" y="167932"/>
                        </a:cubicBezTo>
                        <a:cubicBezTo>
                          <a:pt x="74644" y="163222"/>
                          <a:pt x="72943" y="159078"/>
                          <a:pt x="69540" y="155499"/>
                        </a:cubicBezTo>
                        <a:cubicBezTo>
                          <a:pt x="66138" y="151919"/>
                          <a:pt x="61979" y="150036"/>
                          <a:pt x="57065" y="149847"/>
                        </a:cubicBezTo>
                        <a:close/>
                        <a:moveTo>
                          <a:pt x="121711" y="92769"/>
                        </a:moveTo>
                        <a:cubicBezTo>
                          <a:pt x="121711" y="105202"/>
                          <a:pt x="118970" y="114056"/>
                          <a:pt x="113489" y="119330"/>
                        </a:cubicBezTo>
                        <a:cubicBezTo>
                          <a:pt x="108007" y="124605"/>
                          <a:pt x="101580" y="127242"/>
                          <a:pt x="94208" y="127242"/>
                        </a:cubicBezTo>
                        <a:cubicBezTo>
                          <a:pt x="82300" y="127242"/>
                          <a:pt x="71809" y="122909"/>
                          <a:pt x="62736" y="114244"/>
                        </a:cubicBezTo>
                        <a:cubicBezTo>
                          <a:pt x="58010" y="108969"/>
                          <a:pt x="54324" y="103412"/>
                          <a:pt x="51678" y="97573"/>
                        </a:cubicBezTo>
                        <a:cubicBezTo>
                          <a:pt x="49031" y="91733"/>
                          <a:pt x="45913" y="82125"/>
                          <a:pt x="42321" y="68751"/>
                        </a:cubicBezTo>
                        <a:cubicBezTo>
                          <a:pt x="38919" y="55188"/>
                          <a:pt x="37217" y="45298"/>
                          <a:pt x="37217" y="39081"/>
                        </a:cubicBezTo>
                        <a:cubicBezTo>
                          <a:pt x="37217" y="21185"/>
                          <a:pt x="46668" y="12237"/>
                          <a:pt x="65571" y="12237"/>
                        </a:cubicBezTo>
                        <a:cubicBezTo>
                          <a:pt x="67839" y="12237"/>
                          <a:pt x="69540" y="12332"/>
                          <a:pt x="70675" y="12520"/>
                        </a:cubicBezTo>
                        <a:cubicBezTo>
                          <a:pt x="85229" y="14969"/>
                          <a:pt x="96949" y="23446"/>
                          <a:pt x="105833" y="37951"/>
                        </a:cubicBezTo>
                        <a:cubicBezTo>
                          <a:pt x="108669" y="42660"/>
                          <a:pt x="111977" y="50572"/>
                          <a:pt x="115757" y="61687"/>
                        </a:cubicBezTo>
                        <a:cubicBezTo>
                          <a:pt x="119537" y="72801"/>
                          <a:pt x="121522" y="83162"/>
                          <a:pt x="121711" y="92769"/>
                        </a:cubicBezTo>
                        <a:close/>
                      </a:path>
                    </a:pathLst>
                  </a:custGeom>
                  <a:solidFill>
                    <a:srgbClr val="000000"/>
                  </a:solidFill>
                  <a:ln w="0" cap="flat">
                    <a:noFill/>
                    <a:prstDash val="solid"/>
                    <a:miter/>
                  </a:ln>
                </p:spPr>
                <p:txBody>
                  <a:bodyPr rtlCol="0" anchor="ctr"/>
                  <a:lstStyle/>
                  <a:p>
                    <a:endParaRPr lang="en-US"/>
                  </a:p>
                </p:txBody>
              </p:sp>
              <p:grpSp>
                <p:nvGrpSpPr>
                  <p:cNvPr id="110" name="Graphic 57">
                    <a:extLst>
                      <a:ext uri="{FF2B5EF4-FFF2-40B4-BE49-F238E27FC236}">
                        <a16:creationId xmlns:a16="http://schemas.microsoft.com/office/drawing/2014/main" id="{C9B8EE4F-18CF-8CA7-E517-FE354AC1246A}"/>
                      </a:ext>
                    </a:extLst>
                  </p:cNvPr>
                  <p:cNvGrpSpPr/>
                  <p:nvPr/>
                </p:nvGrpSpPr>
                <p:grpSpPr>
                  <a:xfrm>
                    <a:off x="483269" y="2864947"/>
                    <a:ext cx="227355" cy="251445"/>
                    <a:chOff x="483269" y="2864947"/>
                    <a:chExt cx="227355" cy="251445"/>
                  </a:xfrm>
                  <a:solidFill>
                    <a:srgbClr val="000000"/>
                  </a:solidFill>
                </p:grpSpPr>
                <p:sp>
                  <p:nvSpPr>
                    <p:cNvPr id="111" name="Freeform: Shape 110">
                      <a:extLst>
                        <a:ext uri="{FF2B5EF4-FFF2-40B4-BE49-F238E27FC236}">
                          <a16:creationId xmlns:a16="http://schemas.microsoft.com/office/drawing/2014/main" id="{0701EF41-0109-82FD-BA6D-FBD0FF9921F3}"/>
                        </a:ext>
                      </a:extLst>
                    </p:cNvPr>
                    <p:cNvSpPr/>
                    <p:nvPr/>
                  </p:nvSpPr>
                  <p:spPr>
                    <a:xfrm flipV="1">
                      <a:off x="483269" y="2988390"/>
                      <a:ext cx="122771" cy="128002"/>
                    </a:xfrm>
                    <a:custGeom>
                      <a:avLst/>
                      <a:gdLst>
                        <a:gd name="connsiteX0" fmla="*/ 100729 w 122771"/>
                        <a:gd name="connsiteY0" fmla="*/ 98965 h 128002"/>
                        <a:gd name="connsiteX1" fmla="*/ 85702 w 122771"/>
                        <a:gd name="connsiteY1" fmla="*/ 102073 h 128002"/>
                        <a:gd name="connsiteX2" fmla="*/ 67839 w 122771"/>
                        <a:gd name="connsiteY2" fmla="*/ 105181 h 128002"/>
                        <a:gd name="connsiteX3" fmla="*/ 58199 w 122771"/>
                        <a:gd name="connsiteY3" fmla="*/ 104051 h 128002"/>
                        <a:gd name="connsiteX4" fmla="*/ 51678 w 122771"/>
                        <a:gd name="connsiteY4" fmla="*/ 101225 h 128002"/>
                        <a:gd name="connsiteX5" fmla="*/ 48275 w 122771"/>
                        <a:gd name="connsiteY5" fmla="*/ 98117 h 128002"/>
                        <a:gd name="connsiteX6" fmla="*/ 46290 w 122771"/>
                        <a:gd name="connsiteY6" fmla="*/ 95009 h 128002"/>
                        <a:gd name="connsiteX7" fmla="*/ 45723 w 122771"/>
                        <a:gd name="connsiteY7" fmla="*/ 93879 h 128002"/>
                        <a:gd name="connsiteX8" fmla="*/ 41470 w 122771"/>
                        <a:gd name="connsiteY8" fmla="*/ 93031 h 128002"/>
                        <a:gd name="connsiteX9" fmla="*/ 35516 w 122771"/>
                        <a:gd name="connsiteY9" fmla="*/ 95291 h 128002"/>
                        <a:gd name="connsiteX10" fmla="*/ 36367 w 122771"/>
                        <a:gd name="connsiteY10" fmla="*/ 99247 h 128002"/>
                        <a:gd name="connsiteX11" fmla="*/ 48559 w 122771"/>
                        <a:gd name="connsiteY11" fmla="*/ 118179 h 128002"/>
                        <a:gd name="connsiteX12" fmla="*/ 67272 w 122771"/>
                        <a:gd name="connsiteY12" fmla="*/ 127787 h 128002"/>
                        <a:gd name="connsiteX13" fmla="*/ 72092 w 122771"/>
                        <a:gd name="connsiteY13" fmla="*/ 128352 h 128002"/>
                        <a:gd name="connsiteX14" fmla="*/ 84851 w 122771"/>
                        <a:gd name="connsiteY14" fmla="*/ 123548 h 128002"/>
                        <a:gd name="connsiteX15" fmla="*/ 95626 w 122771"/>
                        <a:gd name="connsiteY15" fmla="*/ 114223 h 128002"/>
                        <a:gd name="connsiteX16" fmla="*/ 106400 w 122771"/>
                        <a:gd name="connsiteY16" fmla="*/ 109420 h 128002"/>
                        <a:gd name="connsiteX17" fmla="*/ 118876 w 122771"/>
                        <a:gd name="connsiteY17" fmla="*/ 118745 h 128002"/>
                        <a:gd name="connsiteX18" fmla="*/ 125397 w 122771"/>
                        <a:gd name="connsiteY18" fmla="*/ 128069 h 128002"/>
                        <a:gd name="connsiteX19" fmla="*/ 129650 w 122771"/>
                        <a:gd name="connsiteY19" fmla="*/ 128352 h 128002"/>
                        <a:gd name="connsiteX20" fmla="*/ 133336 w 122771"/>
                        <a:gd name="connsiteY20" fmla="*/ 128352 h 128002"/>
                        <a:gd name="connsiteX21" fmla="*/ 135037 w 122771"/>
                        <a:gd name="connsiteY21" fmla="*/ 126091 h 128002"/>
                        <a:gd name="connsiteX22" fmla="*/ 133620 w 122771"/>
                        <a:gd name="connsiteY22" fmla="*/ 122135 h 128002"/>
                        <a:gd name="connsiteX23" fmla="*/ 129650 w 122771"/>
                        <a:gd name="connsiteY23" fmla="*/ 116201 h 128002"/>
                        <a:gd name="connsiteX24" fmla="*/ 124830 w 122771"/>
                        <a:gd name="connsiteY24" fmla="*/ 109985 h 128002"/>
                        <a:gd name="connsiteX25" fmla="*/ 120861 w 122771"/>
                        <a:gd name="connsiteY25" fmla="*/ 104616 h 128002"/>
                        <a:gd name="connsiteX26" fmla="*/ 118876 w 122771"/>
                        <a:gd name="connsiteY26" fmla="*/ 102073 h 128002"/>
                        <a:gd name="connsiteX27" fmla="*/ 80315 w 122771"/>
                        <a:gd name="connsiteY27" fmla="*/ 63927 h 128002"/>
                        <a:gd name="connsiteX28" fmla="*/ 47708 w 122771"/>
                        <a:gd name="connsiteY28" fmla="*/ 33409 h 128002"/>
                        <a:gd name="connsiteX29" fmla="*/ 44306 w 122771"/>
                        <a:gd name="connsiteY29" fmla="*/ 30019 h 128002"/>
                        <a:gd name="connsiteX30" fmla="*/ 48559 w 122771"/>
                        <a:gd name="connsiteY30" fmla="*/ 29736 h 128002"/>
                        <a:gd name="connsiteX31" fmla="*/ 66705 w 122771"/>
                        <a:gd name="connsiteY31" fmla="*/ 26628 h 128002"/>
                        <a:gd name="connsiteX32" fmla="*/ 84568 w 122771"/>
                        <a:gd name="connsiteY32" fmla="*/ 23519 h 128002"/>
                        <a:gd name="connsiteX33" fmla="*/ 104415 w 122771"/>
                        <a:gd name="connsiteY33" fmla="*/ 28888 h 128002"/>
                        <a:gd name="connsiteX34" fmla="*/ 116324 w 122771"/>
                        <a:gd name="connsiteY34" fmla="*/ 43017 h 128002"/>
                        <a:gd name="connsiteX35" fmla="*/ 118309 w 122771"/>
                        <a:gd name="connsiteY35" fmla="*/ 46125 h 128002"/>
                        <a:gd name="connsiteX36" fmla="*/ 122562 w 122771"/>
                        <a:gd name="connsiteY36" fmla="*/ 46690 h 128002"/>
                        <a:gd name="connsiteX37" fmla="*/ 127949 w 122771"/>
                        <a:gd name="connsiteY37" fmla="*/ 43864 h 128002"/>
                        <a:gd name="connsiteX38" fmla="*/ 127665 w 122771"/>
                        <a:gd name="connsiteY38" fmla="*/ 41321 h 128002"/>
                        <a:gd name="connsiteX39" fmla="*/ 108952 w 122771"/>
                        <a:gd name="connsiteY39" fmla="*/ 12217 h 128002"/>
                        <a:gd name="connsiteX40" fmla="*/ 81165 w 122771"/>
                        <a:gd name="connsiteY40" fmla="*/ 349 h 128002"/>
                        <a:gd name="connsiteX41" fmla="*/ 68123 w 122771"/>
                        <a:gd name="connsiteY41" fmla="*/ 5153 h 128002"/>
                        <a:gd name="connsiteX42" fmla="*/ 57065 w 122771"/>
                        <a:gd name="connsiteY42" fmla="*/ 14760 h 128002"/>
                        <a:gd name="connsiteX43" fmla="*/ 46290 w 122771"/>
                        <a:gd name="connsiteY43" fmla="*/ 19564 h 128002"/>
                        <a:gd name="connsiteX44" fmla="*/ 23891 w 122771"/>
                        <a:gd name="connsiteY44" fmla="*/ 2610 h 128002"/>
                        <a:gd name="connsiteX45" fmla="*/ 19071 w 122771"/>
                        <a:gd name="connsiteY45" fmla="*/ 349 h 128002"/>
                        <a:gd name="connsiteX46" fmla="*/ 17653 w 122771"/>
                        <a:gd name="connsiteY46" fmla="*/ 349 h 128002"/>
                        <a:gd name="connsiteX47" fmla="*/ 13967 w 122771"/>
                        <a:gd name="connsiteY47" fmla="*/ 349 h 128002"/>
                        <a:gd name="connsiteX48" fmla="*/ 12266 w 122771"/>
                        <a:gd name="connsiteY48" fmla="*/ 2892 h 128002"/>
                        <a:gd name="connsiteX49" fmla="*/ 28711 w 122771"/>
                        <a:gd name="connsiteY49" fmla="*/ 27193 h 128002"/>
                        <a:gd name="connsiteX50" fmla="*/ 66138 w 122771"/>
                        <a:gd name="connsiteY50" fmla="*/ 63927 h 128002"/>
                        <a:gd name="connsiteX51" fmla="*/ 98745 w 122771"/>
                        <a:gd name="connsiteY51" fmla="*/ 94444 h 128002"/>
                        <a:gd name="connsiteX52" fmla="*/ 100729 w 122771"/>
                        <a:gd name="connsiteY52" fmla="*/ 98965 h 12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2771" h="128002">
                          <a:moveTo>
                            <a:pt x="100729" y="98965"/>
                          </a:moveTo>
                          <a:cubicBezTo>
                            <a:pt x="98839" y="98965"/>
                            <a:pt x="93830" y="100001"/>
                            <a:pt x="85702" y="102073"/>
                          </a:cubicBezTo>
                          <a:cubicBezTo>
                            <a:pt x="77574" y="104145"/>
                            <a:pt x="71620" y="105181"/>
                            <a:pt x="67839" y="105181"/>
                          </a:cubicBezTo>
                          <a:cubicBezTo>
                            <a:pt x="64059" y="105181"/>
                            <a:pt x="60845" y="104805"/>
                            <a:pt x="58199" y="104051"/>
                          </a:cubicBezTo>
                          <a:cubicBezTo>
                            <a:pt x="55553" y="103297"/>
                            <a:pt x="53379" y="102356"/>
                            <a:pt x="51678" y="101225"/>
                          </a:cubicBezTo>
                          <a:cubicBezTo>
                            <a:pt x="49976" y="100095"/>
                            <a:pt x="48842" y="99059"/>
                            <a:pt x="48275" y="98117"/>
                          </a:cubicBezTo>
                          <a:cubicBezTo>
                            <a:pt x="47708" y="97175"/>
                            <a:pt x="47047" y="96139"/>
                            <a:pt x="46290" y="95009"/>
                          </a:cubicBezTo>
                          <a:lnTo>
                            <a:pt x="45723" y="93879"/>
                          </a:lnTo>
                          <a:cubicBezTo>
                            <a:pt x="45156" y="93313"/>
                            <a:pt x="43739" y="93031"/>
                            <a:pt x="41470" y="93031"/>
                          </a:cubicBezTo>
                          <a:cubicBezTo>
                            <a:pt x="37501" y="93031"/>
                            <a:pt x="35516" y="93785"/>
                            <a:pt x="35516" y="95291"/>
                          </a:cubicBezTo>
                          <a:cubicBezTo>
                            <a:pt x="35516" y="96233"/>
                            <a:pt x="35800" y="97552"/>
                            <a:pt x="36367" y="99247"/>
                          </a:cubicBezTo>
                          <a:cubicBezTo>
                            <a:pt x="38824" y="106594"/>
                            <a:pt x="42888" y="112905"/>
                            <a:pt x="48559" y="118179"/>
                          </a:cubicBezTo>
                          <a:cubicBezTo>
                            <a:pt x="54229" y="123454"/>
                            <a:pt x="60467" y="126656"/>
                            <a:pt x="67272" y="127787"/>
                          </a:cubicBezTo>
                          <a:cubicBezTo>
                            <a:pt x="69540" y="128163"/>
                            <a:pt x="71147" y="128352"/>
                            <a:pt x="72092" y="128352"/>
                          </a:cubicBezTo>
                          <a:cubicBezTo>
                            <a:pt x="76818" y="128352"/>
                            <a:pt x="81071" y="126750"/>
                            <a:pt x="84851" y="123548"/>
                          </a:cubicBezTo>
                          <a:cubicBezTo>
                            <a:pt x="88632" y="120346"/>
                            <a:pt x="92223" y="117238"/>
                            <a:pt x="95626" y="114223"/>
                          </a:cubicBezTo>
                          <a:cubicBezTo>
                            <a:pt x="99028" y="111209"/>
                            <a:pt x="102620" y="109608"/>
                            <a:pt x="106400" y="109420"/>
                          </a:cubicBezTo>
                          <a:cubicBezTo>
                            <a:pt x="110559" y="109420"/>
                            <a:pt x="114717" y="112528"/>
                            <a:pt x="118876" y="118745"/>
                          </a:cubicBezTo>
                          <a:cubicBezTo>
                            <a:pt x="123034" y="124961"/>
                            <a:pt x="125208" y="128069"/>
                            <a:pt x="125397" y="128069"/>
                          </a:cubicBezTo>
                          <a:cubicBezTo>
                            <a:pt x="125586" y="128258"/>
                            <a:pt x="127004" y="128352"/>
                            <a:pt x="129650" y="128352"/>
                          </a:cubicBezTo>
                          <a:lnTo>
                            <a:pt x="133336" y="128352"/>
                          </a:lnTo>
                          <a:cubicBezTo>
                            <a:pt x="134470" y="127222"/>
                            <a:pt x="135037" y="126468"/>
                            <a:pt x="135037" y="126091"/>
                          </a:cubicBezTo>
                          <a:cubicBezTo>
                            <a:pt x="135037" y="125338"/>
                            <a:pt x="134565" y="124019"/>
                            <a:pt x="133620" y="122135"/>
                          </a:cubicBezTo>
                          <a:cubicBezTo>
                            <a:pt x="132675" y="120251"/>
                            <a:pt x="131351" y="118273"/>
                            <a:pt x="129650" y="116201"/>
                          </a:cubicBezTo>
                          <a:cubicBezTo>
                            <a:pt x="127949" y="114129"/>
                            <a:pt x="126342" y="112057"/>
                            <a:pt x="124830" y="109985"/>
                          </a:cubicBezTo>
                          <a:cubicBezTo>
                            <a:pt x="123318" y="107913"/>
                            <a:pt x="121995" y="106123"/>
                            <a:pt x="120861" y="104616"/>
                          </a:cubicBezTo>
                          <a:lnTo>
                            <a:pt x="118876" y="102073"/>
                          </a:lnTo>
                          <a:cubicBezTo>
                            <a:pt x="110748" y="92466"/>
                            <a:pt x="97894" y="79750"/>
                            <a:pt x="80315" y="63927"/>
                          </a:cubicBezTo>
                          <a:cubicBezTo>
                            <a:pt x="62736" y="48103"/>
                            <a:pt x="51867" y="37930"/>
                            <a:pt x="47708" y="33409"/>
                          </a:cubicBezTo>
                          <a:lnTo>
                            <a:pt x="44306" y="30019"/>
                          </a:lnTo>
                          <a:lnTo>
                            <a:pt x="48559" y="29736"/>
                          </a:lnTo>
                          <a:cubicBezTo>
                            <a:pt x="52717" y="29736"/>
                            <a:pt x="58766" y="28700"/>
                            <a:pt x="66705" y="26628"/>
                          </a:cubicBezTo>
                          <a:cubicBezTo>
                            <a:pt x="74644" y="24556"/>
                            <a:pt x="80598" y="23519"/>
                            <a:pt x="84568" y="23519"/>
                          </a:cubicBezTo>
                          <a:cubicBezTo>
                            <a:pt x="91751" y="23519"/>
                            <a:pt x="98367" y="25309"/>
                            <a:pt x="104415" y="28888"/>
                          </a:cubicBezTo>
                          <a:cubicBezTo>
                            <a:pt x="110464" y="32468"/>
                            <a:pt x="114434" y="37177"/>
                            <a:pt x="116324" y="43017"/>
                          </a:cubicBezTo>
                          <a:cubicBezTo>
                            <a:pt x="117080" y="44712"/>
                            <a:pt x="117742" y="45748"/>
                            <a:pt x="118309" y="46125"/>
                          </a:cubicBezTo>
                          <a:cubicBezTo>
                            <a:pt x="118876" y="46501"/>
                            <a:pt x="120293" y="46690"/>
                            <a:pt x="122562" y="46690"/>
                          </a:cubicBezTo>
                          <a:cubicBezTo>
                            <a:pt x="126153" y="46690"/>
                            <a:pt x="127949" y="45748"/>
                            <a:pt x="127949" y="43864"/>
                          </a:cubicBezTo>
                          <a:cubicBezTo>
                            <a:pt x="127949" y="42922"/>
                            <a:pt x="127855" y="42075"/>
                            <a:pt x="127665" y="41321"/>
                          </a:cubicBezTo>
                          <a:cubicBezTo>
                            <a:pt x="124452" y="29642"/>
                            <a:pt x="118214" y="19940"/>
                            <a:pt x="108952" y="12217"/>
                          </a:cubicBezTo>
                          <a:cubicBezTo>
                            <a:pt x="99690" y="4493"/>
                            <a:pt x="90428" y="537"/>
                            <a:pt x="81165" y="349"/>
                          </a:cubicBezTo>
                          <a:cubicBezTo>
                            <a:pt x="76251" y="349"/>
                            <a:pt x="71903" y="1950"/>
                            <a:pt x="68123" y="5153"/>
                          </a:cubicBezTo>
                          <a:cubicBezTo>
                            <a:pt x="64342" y="8355"/>
                            <a:pt x="60656" y="11557"/>
                            <a:pt x="57065" y="14760"/>
                          </a:cubicBezTo>
                          <a:cubicBezTo>
                            <a:pt x="53473" y="17962"/>
                            <a:pt x="49882" y="19564"/>
                            <a:pt x="46290" y="19564"/>
                          </a:cubicBezTo>
                          <a:cubicBezTo>
                            <a:pt x="37973" y="19564"/>
                            <a:pt x="30507" y="13912"/>
                            <a:pt x="23891" y="2610"/>
                          </a:cubicBezTo>
                          <a:cubicBezTo>
                            <a:pt x="22757" y="1103"/>
                            <a:pt x="21150" y="349"/>
                            <a:pt x="19071" y="349"/>
                          </a:cubicBezTo>
                          <a:lnTo>
                            <a:pt x="17653" y="349"/>
                          </a:lnTo>
                          <a:lnTo>
                            <a:pt x="13967" y="349"/>
                          </a:lnTo>
                          <a:cubicBezTo>
                            <a:pt x="12833" y="1479"/>
                            <a:pt x="12266" y="2327"/>
                            <a:pt x="12266" y="2892"/>
                          </a:cubicBezTo>
                          <a:cubicBezTo>
                            <a:pt x="12266" y="5718"/>
                            <a:pt x="17748" y="13818"/>
                            <a:pt x="28711" y="27193"/>
                          </a:cubicBezTo>
                          <a:cubicBezTo>
                            <a:pt x="36083" y="35670"/>
                            <a:pt x="48559" y="47914"/>
                            <a:pt x="66138" y="63927"/>
                          </a:cubicBezTo>
                          <a:cubicBezTo>
                            <a:pt x="83717" y="79939"/>
                            <a:pt x="94586" y="90111"/>
                            <a:pt x="98745" y="94444"/>
                          </a:cubicBezTo>
                          <a:cubicBezTo>
                            <a:pt x="101013" y="97458"/>
                            <a:pt x="101674" y="98965"/>
                            <a:pt x="100729" y="98965"/>
                          </a:cubicBezTo>
                          <a:close/>
                        </a:path>
                      </a:pathLst>
                    </a:custGeom>
                    <a:solidFill>
                      <a:srgbClr val="000000"/>
                    </a:solidFill>
                    <a:ln w="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0B90DB5-1F6F-FE02-7963-A85CFAF5BA02}"/>
                        </a:ext>
                      </a:extLst>
                    </p:cNvPr>
                    <p:cNvSpPr/>
                    <p:nvPr/>
                  </p:nvSpPr>
                  <p:spPr>
                    <a:xfrm flipV="1">
                      <a:off x="630641" y="2864947"/>
                      <a:ext cx="79983" cy="133049"/>
                    </a:xfrm>
                    <a:custGeom>
                      <a:avLst/>
                      <a:gdLst>
                        <a:gd name="connsiteX0" fmla="*/ 24683 w 79983"/>
                        <a:gd name="connsiteY0" fmla="*/ 85507 h 133049"/>
                        <a:gd name="connsiteX1" fmla="*/ 16063 w 79983"/>
                        <a:gd name="connsiteY1" fmla="*/ 89103 h 133049"/>
                        <a:gd name="connsiteX2" fmla="*/ 12856 w 79983"/>
                        <a:gd name="connsiteY2" fmla="*/ 97893 h 133049"/>
                        <a:gd name="connsiteX3" fmla="*/ 23480 w 79983"/>
                        <a:gd name="connsiteY3" fmla="*/ 122465 h 133049"/>
                        <a:gd name="connsiteX4" fmla="*/ 49941 w 79983"/>
                        <a:gd name="connsiteY4" fmla="*/ 132854 h 133049"/>
                        <a:gd name="connsiteX5" fmla="*/ 80411 w 79983"/>
                        <a:gd name="connsiteY5" fmla="*/ 121666 h 133049"/>
                        <a:gd name="connsiteX6" fmla="*/ 92840 w 79983"/>
                        <a:gd name="connsiteY6" fmla="*/ 92699 h 133049"/>
                        <a:gd name="connsiteX7" fmla="*/ 88830 w 79983"/>
                        <a:gd name="connsiteY7" fmla="*/ 76317 h 133049"/>
                        <a:gd name="connsiteX8" fmla="*/ 79208 w 79983"/>
                        <a:gd name="connsiteY8" fmla="*/ 62733 h 133049"/>
                        <a:gd name="connsiteX9" fmla="*/ 63171 w 79983"/>
                        <a:gd name="connsiteY9" fmla="*/ 47949 h 133049"/>
                        <a:gd name="connsiteX10" fmla="*/ 43125 w 79983"/>
                        <a:gd name="connsiteY10" fmla="*/ 29570 h 133049"/>
                        <a:gd name="connsiteX11" fmla="*/ 31298 w 79983"/>
                        <a:gd name="connsiteY11" fmla="*/ 18383 h 133049"/>
                        <a:gd name="connsiteX12" fmla="*/ 46533 w 79983"/>
                        <a:gd name="connsiteY12" fmla="*/ 18183 h 133049"/>
                        <a:gd name="connsiteX13" fmla="*/ 80010 w 79983"/>
                        <a:gd name="connsiteY13" fmla="*/ 19182 h 133049"/>
                        <a:gd name="connsiteX14" fmla="*/ 84821 w 79983"/>
                        <a:gd name="connsiteY14" fmla="*/ 36962 h 133049"/>
                        <a:gd name="connsiteX15" fmla="*/ 84821 w 79983"/>
                        <a:gd name="connsiteY15" fmla="*/ 37561 h 133049"/>
                        <a:gd name="connsiteX16" fmla="*/ 92840 w 79983"/>
                        <a:gd name="connsiteY16" fmla="*/ 37561 h 133049"/>
                        <a:gd name="connsiteX17" fmla="*/ 92840 w 79983"/>
                        <a:gd name="connsiteY17" fmla="*/ 36962 h 133049"/>
                        <a:gd name="connsiteX18" fmla="*/ 90234 w 79983"/>
                        <a:gd name="connsiteY18" fmla="*/ 18782 h 133049"/>
                        <a:gd name="connsiteX19" fmla="*/ 87227 w 79983"/>
                        <a:gd name="connsiteY19" fmla="*/ 403 h 133049"/>
                        <a:gd name="connsiteX20" fmla="*/ 87227 w 79983"/>
                        <a:gd name="connsiteY20" fmla="*/ -196 h 133049"/>
                        <a:gd name="connsiteX21" fmla="*/ 12856 w 79983"/>
                        <a:gd name="connsiteY21" fmla="*/ -196 h 133049"/>
                        <a:gd name="connsiteX22" fmla="*/ 12856 w 79983"/>
                        <a:gd name="connsiteY22" fmla="*/ 3599 h 133049"/>
                        <a:gd name="connsiteX23" fmla="*/ 12856 w 79983"/>
                        <a:gd name="connsiteY23" fmla="*/ 5997 h 133049"/>
                        <a:gd name="connsiteX24" fmla="*/ 14059 w 79983"/>
                        <a:gd name="connsiteY24" fmla="*/ 8993 h 133049"/>
                        <a:gd name="connsiteX25" fmla="*/ 20072 w 79983"/>
                        <a:gd name="connsiteY25" fmla="*/ 15985 h 133049"/>
                        <a:gd name="connsiteX26" fmla="*/ 30095 w 79983"/>
                        <a:gd name="connsiteY26" fmla="*/ 27173 h 133049"/>
                        <a:gd name="connsiteX27" fmla="*/ 36911 w 79983"/>
                        <a:gd name="connsiteY27" fmla="*/ 34564 h 133049"/>
                        <a:gd name="connsiteX28" fmla="*/ 43727 w 79983"/>
                        <a:gd name="connsiteY28" fmla="*/ 41956 h 133049"/>
                        <a:gd name="connsiteX29" fmla="*/ 49540 w 79983"/>
                        <a:gd name="connsiteY29" fmla="*/ 48549 h 133049"/>
                        <a:gd name="connsiteX30" fmla="*/ 55153 w 79983"/>
                        <a:gd name="connsiteY30" fmla="*/ 55341 h 133049"/>
                        <a:gd name="connsiteX31" fmla="*/ 59764 w 79983"/>
                        <a:gd name="connsiteY31" fmla="*/ 61334 h 133049"/>
                        <a:gd name="connsiteX32" fmla="*/ 63973 w 79983"/>
                        <a:gd name="connsiteY32" fmla="*/ 67727 h 133049"/>
                        <a:gd name="connsiteX33" fmla="*/ 66980 w 79983"/>
                        <a:gd name="connsiteY33" fmla="*/ 73520 h 133049"/>
                        <a:gd name="connsiteX34" fmla="*/ 69586 w 79983"/>
                        <a:gd name="connsiteY34" fmla="*/ 79913 h 133049"/>
                        <a:gd name="connsiteX35" fmla="*/ 70989 w 79983"/>
                        <a:gd name="connsiteY35" fmla="*/ 85906 h 133049"/>
                        <a:gd name="connsiteX36" fmla="*/ 71591 w 79983"/>
                        <a:gd name="connsiteY36" fmla="*/ 92499 h 133049"/>
                        <a:gd name="connsiteX37" fmla="*/ 64775 w 79983"/>
                        <a:gd name="connsiteY37" fmla="*/ 114275 h 133049"/>
                        <a:gd name="connsiteX38" fmla="*/ 45330 w 79983"/>
                        <a:gd name="connsiteY38" fmla="*/ 123464 h 133049"/>
                        <a:gd name="connsiteX39" fmla="*/ 33704 w 79983"/>
                        <a:gd name="connsiteY39" fmla="*/ 120068 h 133049"/>
                        <a:gd name="connsiteX40" fmla="*/ 26688 w 79983"/>
                        <a:gd name="connsiteY40" fmla="*/ 113475 h 133049"/>
                        <a:gd name="connsiteX41" fmla="*/ 24683 w 79983"/>
                        <a:gd name="connsiteY41" fmla="*/ 109680 h 133049"/>
                        <a:gd name="connsiteX42" fmla="*/ 25685 w 79983"/>
                        <a:gd name="connsiteY42" fmla="*/ 109480 h 133049"/>
                        <a:gd name="connsiteX43" fmla="*/ 33102 w 79983"/>
                        <a:gd name="connsiteY43" fmla="*/ 106683 h 133049"/>
                        <a:gd name="connsiteX44" fmla="*/ 36911 w 79983"/>
                        <a:gd name="connsiteY44" fmla="*/ 97493 h 133049"/>
                        <a:gd name="connsiteX45" fmla="*/ 33704 w 79983"/>
                        <a:gd name="connsiteY45" fmla="*/ 89103 h 133049"/>
                        <a:gd name="connsiteX46" fmla="*/ 24683 w 79983"/>
                        <a:gd name="connsiteY46" fmla="*/ 85507 h 13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9983" h="133049">
                          <a:moveTo>
                            <a:pt x="24683" y="85507"/>
                          </a:moveTo>
                          <a:cubicBezTo>
                            <a:pt x="21075" y="85507"/>
                            <a:pt x="18202" y="86706"/>
                            <a:pt x="16063" y="89103"/>
                          </a:cubicBezTo>
                          <a:cubicBezTo>
                            <a:pt x="13925" y="91500"/>
                            <a:pt x="12856" y="94430"/>
                            <a:pt x="12856" y="97893"/>
                          </a:cubicBezTo>
                          <a:cubicBezTo>
                            <a:pt x="12856" y="107349"/>
                            <a:pt x="16397" y="115540"/>
                            <a:pt x="23480" y="122465"/>
                          </a:cubicBezTo>
                          <a:cubicBezTo>
                            <a:pt x="30563" y="129391"/>
                            <a:pt x="39383" y="132854"/>
                            <a:pt x="49941" y="132854"/>
                          </a:cubicBezTo>
                          <a:cubicBezTo>
                            <a:pt x="62102" y="132854"/>
                            <a:pt x="72259" y="129124"/>
                            <a:pt x="80411" y="121666"/>
                          </a:cubicBezTo>
                          <a:cubicBezTo>
                            <a:pt x="88563" y="114208"/>
                            <a:pt x="92706" y="104552"/>
                            <a:pt x="92840" y="92699"/>
                          </a:cubicBezTo>
                          <a:cubicBezTo>
                            <a:pt x="92840" y="86972"/>
                            <a:pt x="91503" y="81511"/>
                            <a:pt x="88830" y="76317"/>
                          </a:cubicBezTo>
                          <a:cubicBezTo>
                            <a:pt x="86158" y="71123"/>
                            <a:pt x="82950" y="66595"/>
                            <a:pt x="79208" y="62733"/>
                          </a:cubicBezTo>
                          <a:cubicBezTo>
                            <a:pt x="75466" y="58870"/>
                            <a:pt x="70121" y="53943"/>
                            <a:pt x="63171" y="47949"/>
                          </a:cubicBezTo>
                          <a:cubicBezTo>
                            <a:pt x="58360" y="43821"/>
                            <a:pt x="51678" y="37694"/>
                            <a:pt x="43125" y="29570"/>
                          </a:cubicBezTo>
                          <a:lnTo>
                            <a:pt x="31298" y="18383"/>
                          </a:lnTo>
                          <a:lnTo>
                            <a:pt x="46533" y="18183"/>
                          </a:lnTo>
                          <a:cubicBezTo>
                            <a:pt x="67515" y="18183"/>
                            <a:pt x="78674" y="18516"/>
                            <a:pt x="80010" y="19182"/>
                          </a:cubicBezTo>
                          <a:cubicBezTo>
                            <a:pt x="80946" y="19448"/>
                            <a:pt x="82549" y="25375"/>
                            <a:pt x="84821" y="36962"/>
                          </a:cubicBezTo>
                          <a:lnTo>
                            <a:pt x="84821" y="37561"/>
                          </a:lnTo>
                          <a:lnTo>
                            <a:pt x="92840" y="37561"/>
                          </a:lnTo>
                          <a:lnTo>
                            <a:pt x="92840" y="36962"/>
                          </a:lnTo>
                          <a:cubicBezTo>
                            <a:pt x="92706" y="36562"/>
                            <a:pt x="91837" y="30502"/>
                            <a:pt x="90234" y="18782"/>
                          </a:cubicBezTo>
                          <a:cubicBezTo>
                            <a:pt x="88630" y="7062"/>
                            <a:pt x="87628" y="936"/>
                            <a:pt x="87227" y="403"/>
                          </a:cubicBezTo>
                          <a:lnTo>
                            <a:pt x="87227" y="-196"/>
                          </a:lnTo>
                          <a:lnTo>
                            <a:pt x="12856" y="-196"/>
                          </a:lnTo>
                          <a:lnTo>
                            <a:pt x="12856" y="3599"/>
                          </a:lnTo>
                          <a:lnTo>
                            <a:pt x="12856" y="5997"/>
                          </a:lnTo>
                          <a:cubicBezTo>
                            <a:pt x="12856" y="6929"/>
                            <a:pt x="13257" y="7928"/>
                            <a:pt x="14059" y="8993"/>
                          </a:cubicBezTo>
                          <a:cubicBezTo>
                            <a:pt x="14861" y="10059"/>
                            <a:pt x="16865" y="12389"/>
                            <a:pt x="20072" y="15985"/>
                          </a:cubicBezTo>
                          <a:cubicBezTo>
                            <a:pt x="23948" y="20247"/>
                            <a:pt x="27289" y="23976"/>
                            <a:pt x="30095" y="27173"/>
                          </a:cubicBezTo>
                          <a:cubicBezTo>
                            <a:pt x="31298" y="28505"/>
                            <a:pt x="33570" y="30968"/>
                            <a:pt x="36911" y="34564"/>
                          </a:cubicBezTo>
                          <a:cubicBezTo>
                            <a:pt x="40252" y="38160"/>
                            <a:pt x="42524" y="40624"/>
                            <a:pt x="43727" y="41956"/>
                          </a:cubicBezTo>
                          <a:cubicBezTo>
                            <a:pt x="44930" y="43288"/>
                            <a:pt x="46867" y="45485"/>
                            <a:pt x="49540" y="48549"/>
                          </a:cubicBezTo>
                          <a:cubicBezTo>
                            <a:pt x="52213" y="51612"/>
                            <a:pt x="54084" y="53876"/>
                            <a:pt x="55153" y="55341"/>
                          </a:cubicBezTo>
                          <a:cubicBezTo>
                            <a:pt x="56222" y="56806"/>
                            <a:pt x="57759" y="58804"/>
                            <a:pt x="59764" y="61334"/>
                          </a:cubicBezTo>
                          <a:cubicBezTo>
                            <a:pt x="61768" y="63865"/>
                            <a:pt x="63171" y="65996"/>
                            <a:pt x="63973" y="67727"/>
                          </a:cubicBezTo>
                          <a:cubicBezTo>
                            <a:pt x="64775" y="69458"/>
                            <a:pt x="65777" y="71389"/>
                            <a:pt x="66980" y="73520"/>
                          </a:cubicBezTo>
                          <a:cubicBezTo>
                            <a:pt x="68183" y="75651"/>
                            <a:pt x="69052" y="77782"/>
                            <a:pt x="69586" y="79913"/>
                          </a:cubicBezTo>
                          <a:cubicBezTo>
                            <a:pt x="70121" y="82044"/>
                            <a:pt x="70589" y="84042"/>
                            <a:pt x="70989" y="85906"/>
                          </a:cubicBezTo>
                          <a:cubicBezTo>
                            <a:pt x="71390" y="87771"/>
                            <a:pt x="71591" y="89969"/>
                            <a:pt x="71591" y="92499"/>
                          </a:cubicBezTo>
                          <a:cubicBezTo>
                            <a:pt x="71591" y="100890"/>
                            <a:pt x="69319" y="108148"/>
                            <a:pt x="64775" y="114275"/>
                          </a:cubicBezTo>
                          <a:cubicBezTo>
                            <a:pt x="60231" y="120401"/>
                            <a:pt x="53750" y="123464"/>
                            <a:pt x="45330" y="123464"/>
                          </a:cubicBezTo>
                          <a:cubicBezTo>
                            <a:pt x="40920" y="123464"/>
                            <a:pt x="37045" y="122332"/>
                            <a:pt x="33704" y="120068"/>
                          </a:cubicBezTo>
                          <a:cubicBezTo>
                            <a:pt x="30363" y="117804"/>
                            <a:pt x="28024" y="115606"/>
                            <a:pt x="26688" y="113475"/>
                          </a:cubicBezTo>
                          <a:cubicBezTo>
                            <a:pt x="25351" y="111344"/>
                            <a:pt x="24683" y="110079"/>
                            <a:pt x="24683" y="109680"/>
                          </a:cubicBezTo>
                          <a:cubicBezTo>
                            <a:pt x="24683" y="109546"/>
                            <a:pt x="25017" y="109480"/>
                            <a:pt x="25685" y="109480"/>
                          </a:cubicBezTo>
                          <a:cubicBezTo>
                            <a:pt x="28091" y="109480"/>
                            <a:pt x="30563" y="108548"/>
                            <a:pt x="33102" y="106683"/>
                          </a:cubicBezTo>
                          <a:cubicBezTo>
                            <a:pt x="35642" y="104819"/>
                            <a:pt x="36911" y="101755"/>
                            <a:pt x="36911" y="97493"/>
                          </a:cubicBezTo>
                          <a:cubicBezTo>
                            <a:pt x="36911" y="94164"/>
                            <a:pt x="35842" y="91367"/>
                            <a:pt x="33704" y="89103"/>
                          </a:cubicBezTo>
                          <a:cubicBezTo>
                            <a:pt x="31565" y="86839"/>
                            <a:pt x="28559" y="85640"/>
                            <a:pt x="24683" y="85507"/>
                          </a:cubicBezTo>
                          <a:close/>
                        </a:path>
                      </a:pathLst>
                    </a:custGeom>
                    <a:solidFill>
                      <a:srgbClr val="000000"/>
                    </a:solidFill>
                    <a:ln w="0" cap="flat">
                      <a:noFill/>
                      <a:prstDash val="solid"/>
                      <a:miter/>
                    </a:ln>
                  </p:spPr>
                  <p:txBody>
                    <a:bodyPr rtlCol="0" anchor="ctr"/>
                    <a:lstStyle/>
                    <a:p>
                      <a:endParaRPr lang="en-US"/>
                    </a:p>
                  </p:txBody>
                </p:sp>
              </p:grpSp>
            </p:grpSp>
          </p:grpSp>
        </p:grpSp>
        <p:sp>
          <p:nvSpPr>
            <p:cNvPr id="113" name="Freeform: Shape 112">
              <a:extLst>
                <a:ext uri="{FF2B5EF4-FFF2-40B4-BE49-F238E27FC236}">
                  <a16:creationId xmlns:a16="http://schemas.microsoft.com/office/drawing/2014/main" id="{BFDC4221-A766-3178-9D31-74A41D486FDA}"/>
                </a:ext>
              </a:extLst>
            </p:cNvPr>
            <p:cNvSpPr/>
            <p:nvPr/>
          </p:nvSpPr>
          <p:spPr>
            <a:xfrm flipV="1">
              <a:off x="812455" y="2483443"/>
              <a:ext cx="139520" cy="677877"/>
            </a:xfrm>
            <a:custGeom>
              <a:avLst/>
              <a:gdLst>
                <a:gd name="connsiteX0" fmla="*/ 13428 w 139520"/>
                <a:gd name="connsiteY0" fmla="*/ 673987 h 677877"/>
                <a:gd name="connsiteX1" fmla="*/ 14279 w 139520"/>
                <a:gd name="connsiteY1" fmla="*/ 676813 h 677877"/>
                <a:gd name="connsiteX2" fmla="*/ 17965 w 139520"/>
                <a:gd name="connsiteY2" fmla="*/ 677378 h 677877"/>
                <a:gd name="connsiteX3" fmla="*/ 19666 w 139520"/>
                <a:gd name="connsiteY3" fmla="*/ 677378 h 677877"/>
                <a:gd name="connsiteX4" fmla="*/ 23919 w 139520"/>
                <a:gd name="connsiteY4" fmla="*/ 677378 h 677877"/>
                <a:gd name="connsiteX5" fmla="*/ 31858 w 139520"/>
                <a:gd name="connsiteY5" fmla="*/ 669749 h 677877"/>
                <a:gd name="connsiteX6" fmla="*/ 44617 w 139520"/>
                <a:gd name="connsiteY6" fmla="*/ 657598 h 677877"/>
                <a:gd name="connsiteX7" fmla="*/ 59928 w 139520"/>
                <a:gd name="connsiteY7" fmla="*/ 640362 h 677877"/>
                <a:gd name="connsiteX8" fmla="*/ 77507 w 139520"/>
                <a:gd name="connsiteY8" fmla="*/ 617474 h 677877"/>
                <a:gd name="connsiteX9" fmla="*/ 95370 w 139520"/>
                <a:gd name="connsiteY9" fmla="*/ 588934 h 677877"/>
                <a:gd name="connsiteX10" fmla="*/ 112949 w 139520"/>
                <a:gd name="connsiteY10" fmla="*/ 553896 h 677877"/>
                <a:gd name="connsiteX11" fmla="*/ 128544 w 139520"/>
                <a:gd name="connsiteY11" fmla="*/ 511794 h 677877"/>
                <a:gd name="connsiteX12" fmla="*/ 141303 w 139520"/>
                <a:gd name="connsiteY12" fmla="*/ 462062 h 677877"/>
                <a:gd name="connsiteX13" fmla="*/ 149526 w 139520"/>
                <a:gd name="connsiteY13" fmla="*/ 404701 h 677877"/>
                <a:gd name="connsiteX14" fmla="*/ 152928 w 139520"/>
                <a:gd name="connsiteY14" fmla="*/ 338580 h 677877"/>
                <a:gd name="connsiteX15" fmla="*/ 150943 w 139520"/>
                <a:gd name="connsiteY15" fmla="*/ 282632 h 677877"/>
                <a:gd name="connsiteX16" fmla="*/ 49721 w 139520"/>
                <a:gd name="connsiteY16" fmla="*/ 24648 h 677877"/>
                <a:gd name="connsiteX17" fmla="*/ 37529 w 139520"/>
                <a:gd name="connsiteY17" fmla="*/ 12216 h 677877"/>
                <a:gd name="connsiteX18" fmla="*/ 28172 w 139520"/>
                <a:gd name="connsiteY18" fmla="*/ 3173 h 677877"/>
                <a:gd name="connsiteX19" fmla="*/ 23919 w 139520"/>
                <a:gd name="connsiteY19" fmla="*/ -500 h 677877"/>
                <a:gd name="connsiteX20" fmla="*/ 19666 w 139520"/>
                <a:gd name="connsiteY20" fmla="*/ -500 h 677877"/>
                <a:gd name="connsiteX21" fmla="*/ 14846 w 139520"/>
                <a:gd name="connsiteY21" fmla="*/ 65 h 677877"/>
                <a:gd name="connsiteX22" fmla="*/ 13428 w 139520"/>
                <a:gd name="connsiteY22" fmla="*/ 2891 h 677877"/>
                <a:gd name="connsiteX23" fmla="*/ 43483 w 139520"/>
                <a:gd name="connsiteY23" fmla="*/ 37929 h 677877"/>
                <a:gd name="connsiteX24" fmla="*/ 125141 w 139520"/>
                <a:gd name="connsiteY24" fmla="*/ 338580 h 677877"/>
                <a:gd name="connsiteX25" fmla="*/ 117770 w 139520"/>
                <a:gd name="connsiteY25" fmla="*/ 445108 h 677877"/>
                <a:gd name="connsiteX26" fmla="*/ 99623 w 139520"/>
                <a:gd name="connsiteY26" fmla="*/ 528183 h 677877"/>
                <a:gd name="connsiteX27" fmla="*/ 73254 w 139520"/>
                <a:gd name="connsiteY27" fmla="*/ 591478 h 677877"/>
                <a:gd name="connsiteX28" fmla="*/ 44901 w 139520"/>
                <a:gd name="connsiteY28" fmla="*/ 637536 h 677877"/>
                <a:gd name="connsiteX29" fmla="*/ 16830 w 139520"/>
                <a:gd name="connsiteY29" fmla="*/ 670314 h 677877"/>
                <a:gd name="connsiteX30" fmla="*/ 15696 w 139520"/>
                <a:gd name="connsiteY30" fmla="*/ 671444 h 677877"/>
                <a:gd name="connsiteX31" fmla="*/ 14846 w 139520"/>
                <a:gd name="connsiteY31" fmla="*/ 672574 h 677877"/>
                <a:gd name="connsiteX32" fmla="*/ 13995 w 139520"/>
                <a:gd name="connsiteY32" fmla="*/ 673422 h 677877"/>
                <a:gd name="connsiteX33" fmla="*/ 13428 w 139520"/>
                <a:gd name="connsiteY33" fmla="*/ 673987 h 67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9520" h="677877">
                  <a:moveTo>
                    <a:pt x="13428" y="673987"/>
                  </a:moveTo>
                  <a:cubicBezTo>
                    <a:pt x="13428" y="675493"/>
                    <a:pt x="13712" y="676437"/>
                    <a:pt x="14279" y="676813"/>
                  </a:cubicBezTo>
                  <a:cubicBezTo>
                    <a:pt x="14846" y="677189"/>
                    <a:pt x="16074" y="677378"/>
                    <a:pt x="17965" y="677378"/>
                  </a:cubicBezTo>
                  <a:lnTo>
                    <a:pt x="19666" y="677378"/>
                  </a:lnTo>
                  <a:lnTo>
                    <a:pt x="23919" y="677378"/>
                  </a:lnTo>
                  <a:cubicBezTo>
                    <a:pt x="24297" y="677002"/>
                    <a:pt x="26943" y="674459"/>
                    <a:pt x="31858" y="669749"/>
                  </a:cubicBezTo>
                  <a:cubicBezTo>
                    <a:pt x="36772" y="665038"/>
                    <a:pt x="41025" y="660989"/>
                    <a:pt x="44617" y="657598"/>
                  </a:cubicBezTo>
                  <a:cubicBezTo>
                    <a:pt x="48209" y="654207"/>
                    <a:pt x="53312" y="648463"/>
                    <a:pt x="59928" y="640362"/>
                  </a:cubicBezTo>
                  <a:cubicBezTo>
                    <a:pt x="66544" y="632260"/>
                    <a:pt x="72404" y="624631"/>
                    <a:pt x="77507" y="617474"/>
                  </a:cubicBezTo>
                  <a:cubicBezTo>
                    <a:pt x="82611" y="610316"/>
                    <a:pt x="88565" y="600802"/>
                    <a:pt x="95370" y="588934"/>
                  </a:cubicBezTo>
                  <a:cubicBezTo>
                    <a:pt x="102175" y="577067"/>
                    <a:pt x="108035" y="565388"/>
                    <a:pt x="112949" y="553896"/>
                  </a:cubicBezTo>
                  <a:cubicBezTo>
                    <a:pt x="117864" y="542405"/>
                    <a:pt x="123062" y="528371"/>
                    <a:pt x="128544" y="511794"/>
                  </a:cubicBezTo>
                  <a:cubicBezTo>
                    <a:pt x="134026" y="495216"/>
                    <a:pt x="138279" y="478639"/>
                    <a:pt x="141303" y="462062"/>
                  </a:cubicBezTo>
                  <a:cubicBezTo>
                    <a:pt x="144328" y="445485"/>
                    <a:pt x="147068" y="426364"/>
                    <a:pt x="149526" y="404701"/>
                  </a:cubicBezTo>
                  <a:cubicBezTo>
                    <a:pt x="151983" y="383037"/>
                    <a:pt x="153117" y="360997"/>
                    <a:pt x="152928" y="338580"/>
                  </a:cubicBezTo>
                  <a:cubicBezTo>
                    <a:pt x="152928" y="316540"/>
                    <a:pt x="152267" y="297891"/>
                    <a:pt x="150943" y="282632"/>
                  </a:cubicBezTo>
                  <a:cubicBezTo>
                    <a:pt x="142059" y="174880"/>
                    <a:pt x="108318" y="88885"/>
                    <a:pt x="49721" y="24648"/>
                  </a:cubicBezTo>
                  <a:cubicBezTo>
                    <a:pt x="45373" y="19939"/>
                    <a:pt x="41309" y="15795"/>
                    <a:pt x="37529" y="12216"/>
                  </a:cubicBezTo>
                  <a:cubicBezTo>
                    <a:pt x="33748" y="8636"/>
                    <a:pt x="30629" y="5622"/>
                    <a:pt x="28172" y="3173"/>
                  </a:cubicBezTo>
                  <a:cubicBezTo>
                    <a:pt x="25715" y="724"/>
                    <a:pt x="24297" y="-500"/>
                    <a:pt x="23919" y="-500"/>
                  </a:cubicBezTo>
                  <a:lnTo>
                    <a:pt x="19666" y="-500"/>
                  </a:lnTo>
                  <a:cubicBezTo>
                    <a:pt x="17208" y="-500"/>
                    <a:pt x="15602" y="-312"/>
                    <a:pt x="14846" y="65"/>
                  </a:cubicBezTo>
                  <a:cubicBezTo>
                    <a:pt x="14090" y="442"/>
                    <a:pt x="13617" y="1384"/>
                    <a:pt x="13428" y="2891"/>
                  </a:cubicBezTo>
                  <a:cubicBezTo>
                    <a:pt x="23635" y="13063"/>
                    <a:pt x="33654" y="24743"/>
                    <a:pt x="43483" y="37929"/>
                  </a:cubicBezTo>
                  <a:cubicBezTo>
                    <a:pt x="97922" y="110078"/>
                    <a:pt x="125141" y="210295"/>
                    <a:pt x="125141" y="338580"/>
                  </a:cubicBezTo>
                  <a:cubicBezTo>
                    <a:pt x="125141" y="376633"/>
                    <a:pt x="122684" y="412142"/>
                    <a:pt x="117770" y="445108"/>
                  </a:cubicBezTo>
                  <a:cubicBezTo>
                    <a:pt x="112855" y="478074"/>
                    <a:pt x="106806" y="505766"/>
                    <a:pt x="99623" y="528183"/>
                  </a:cubicBezTo>
                  <a:cubicBezTo>
                    <a:pt x="92440" y="550599"/>
                    <a:pt x="83651" y="571698"/>
                    <a:pt x="73254" y="591478"/>
                  </a:cubicBezTo>
                  <a:cubicBezTo>
                    <a:pt x="62858" y="611257"/>
                    <a:pt x="53407" y="626609"/>
                    <a:pt x="44901" y="637536"/>
                  </a:cubicBezTo>
                  <a:cubicBezTo>
                    <a:pt x="36394" y="648463"/>
                    <a:pt x="27038" y="659387"/>
                    <a:pt x="16830" y="670314"/>
                  </a:cubicBezTo>
                  <a:cubicBezTo>
                    <a:pt x="16452" y="670689"/>
                    <a:pt x="16074" y="671068"/>
                    <a:pt x="15696" y="671444"/>
                  </a:cubicBezTo>
                  <a:cubicBezTo>
                    <a:pt x="15318" y="671820"/>
                    <a:pt x="15035" y="672198"/>
                    <a:pt x="14846" y="672574"/>
                  </a:cubicBezTo>
                  <a:cubicBezTo>
                    <a:pt x="14657" y="672950"/>
                    <a:pt x="14373" y="673233"/>
                    <a:pt x="13995" y="673422"/>
                  </a:cubicBezTo>
                  <a:lnTo>
                    <a:pt x="13428" y="673987"/>
                  </a:lnTo>
                  <a:close/>
                </a:path>
              </a:pathLst>
            </a:custGeom>
            <a:solidFill>
              <a:srgbClr val="000000"/>
            </a:solidFill>
            <a:ln w="0" cap="flat">
              <a:no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7D5A70-33BC-3801-6EAC-67389F6B4762}"/>
                  </a:ext>
                </a:extLst>
              </p:cNvPr>
              <p:cNvSpPr txBox="1"/>
              <p:nvPr/>
            </p:nvSpPr>
            <p:spPr>
              <a:xfrm>
                <a:off x="1174906" y="4642222"/>
                <a:ext cx="6096000" cy="894860"/>
              </a:xfrm>
              <a:prstGeom prst="rect">
                <a:avLst/>
              </a:prstGeom>
              <a:noFill/>
            </p:spPr>
            <p:txBody>
              <a:bodyPr wrap="square">
                <a:spAutoFit/>
              </a:bodyPr>
              <a:lstStyle/>
              <a:p>
                <a14:m>
                  <m:oMath xmlns:m="http://schemas.openxmlformats.org/officeDocument/2006/math">
                    <m:f>
                      <m:fPr>
                        <m:ctrlPr>
                          <a:rPr lang="en-US" sz="3200" i="1" smtClean="0">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3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3200" dirty="0">
                                <a:latin typeface="Cambria Math" panose="02040503050406030204" pitchFamily="18" charset="0"/>
                                <a:ea typeface="Cambria Math" panose="02040503050406030204" pitchFamily="18" charset="0"/>
                                <a:cs typeface="Ubisoft Sans" panose="02000504030000020004" pitchFamily="2" charset="-78"/>
                              </a:rPr>
                              <m:t>∂</m:t>
                            </m:r>
                          </m:e>
                          <m:sup>
                            <m:r>
                              <a:rPr lang="de-DE" sz="32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32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3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3200" dirty="0">
                                <a:latin typeface="Cambria Math" panose="02040503050406030204" pitchFamily="18" charset="0"/>
                                <a:ea typeface="Cambria Math" panose="02040503050406030204" pitchFamily="18" charset="0"/>
                                <a:cs typeface="Ubisoft Sans" panose="02000504030000020004" pitchFamily="2" charset="-78"/>
                              </a:rPr>
                              <m:t>∂</m:t>
                            </m:r>
                            <m:r>
                              <a:rPr lang="de-DE" sz="3200" i="1" dirty="0">
                                <a:latin typeface="Cambria Math" panose="02040503050406030204" pitchFamily="18" charset="0"/>
                                <a:ea typeface="Cambria Math" panose="02040503050406030204" pitchFamily="18" charset="0"/>
                                <a:cs typeface="Ubisoft Sans" panose="02000504030000020004" pitchFamily="2" charset="-78"/>
                              </a:rPr>
                              <m:t>𝑡</m:t>
                            </m:r>
                          </m:e>
                          <m:sup>
                            <m:r>
                              <a:rPr lang="de-DE" sz="3200" i="1" dirty="0">
                                <a:latin typeface="Cambria Math" panose="02040503050406030204" pitchFamily="18" charset="0"/>
                                <a:ea typeface="Cambria Math" panose="02040503050406030204" pitchFamily="18" charset="0"/>
                                <a:cs typeface="Ubisoft Sans" panose="02000504030000020004" pitchFamily="2" charset="-78"/>
                              </a:rPr>
                              <m:t>2</m:t>
                            </m:r>
                          </m:sup>
                        </m:sSup>
                      </m:den>
                    </m:f>
                    <m:r>
                      <a:rPr lang="en-US" sz="3200" i="1">
                        <a:latin typeface="Cambria Math" panose="02040503050406030204" pitchFamily="18" charset="0"/>
                        <a:ea typeface="Cambria" panose="02040503050406030204" pitchFamily="18" charset="0"/>
                      </a:rPr>
                      <m:t>= </m:t>
                    </m:r>
                    <m:sSup>
                      <m:sSupPr>
                        <m:ctrlPr>
                          <a:rPr lang="pt-BR" sz="3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3200">
                            <a:latin typeface="Cambria Math" panose="02040503050406030204" pitchFamily="18" charset="0"/>
                            <a:ea typeface="Cambria Math" panose="02040503050406030204" pitchFamily="18" charset="0"/>
                            <a:cs typeface="Ubisoft Sans" panose="02000504030000020004" pitchFamily="2" charset="-78"/>
                          </a:rPr>
                          <m:t>c</m:t>
                        </m:r>
                      </m:e>
                      <m:sup>
                        <m:r>
                          <a:rPr lang="pt-BR" sz="3200">
                            <a:latin typeface="Cambria Math" panose="02040503050406030204" pitchFamily="18" charset="0"/>
                            <a:ea typeface="Cambria Math" panose="02040503050406030204" pitchFamily="18" charset="0"/>
                            <a:cs typeface="Ubisoft Sans" panose="02000504030000020004" pitchFamily="2" charset="-78"/>
                          </a:rPr>
                          <m:t>2</m:t>
                        </m:r>
                      </m:sup>
                    </m:sSup>
                    <m:r>
                      <a:rPr lang="de-DE" sz="3200">
                        <a:latin typeface="Cambria Math" panose="02040503050406030204" pitchFamily="18" charset="0"/>
                        <a:ea typeface="Cambria Math" panose="02040503050406030204" pitchFamily="18" charset="0"/>
                        <a:cs typeface="Ubisoft Sans" panose="02000504030000020004" pitchFamily="2" charset="-78"/>
                      </a:rPr>
                      <m:t> </m:t>
                    </m:r>
                    <m:sSup>
                      <m:sSupPr>
                        <m:ctrlPr>
                          <a:rPr lang="pt-BR" sz="3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3200" dirty="0">
                            <a:latin typeface="Cambria" panose="02040503050406030204" pitchFamily="18" charset="0"/>
                            <a:ea typeface="Cambria" panose="02040503050406030204" pitchFamily="18" charset="0"/>
                            <a:cs typeface="Ubisoft Sans" panose="02000504030000020004" pitchFamily="2" charset="-78"/>
                          </a:rPr>
                          <m:t>∇</m:t>
                        </m:r>
                      </m:e>
                      <m:sup>
                        <m:r>
                          <a:rPr lang="pt-BR" sz="3200">
                            <a:latin typeface="Cambria Math" panose="02040503050406030204" pitchFamily="18" charset="0"/>
                            <a:ea typeface="Cambria Math" panose="02040503050406030204" pitchFamily="18" charset="0"/>
                            <a:cs typeface="Ubisoft Sans" panose="02000504030000020004" pitchFamily="2" charset="-78"/>
                          </a:rPr>
                          <m:t>2</m:t>
                        </m:r>
                      </m:sup>
                    </m:sSup>
                    <m:r>
                      <a:rPr lang="de-DE" sz="3200" i="1">
                        <a:latin typeface="Cambria Math" panose="02040503050406030204" pitchFamily="18" charset="0"/>
                        <a:ea typeface="Cambria Math" panose="02040503050406030204" pitchFamily="18" charset="0"/>
                        <a:cs typeface="Ubisoft Sans" panose="02000504030000020004" pitchFamily="2" charset="-78"/>
                      </a:rPr>
                      <m:t>𝑢</m:t>
                    </m:r>
                  </m:oMath>
                </a14:m>
                <a:r>
                  <a:rPr lang="de-DE" sz="3200" dirty="0"/>
                  <a:t> </a:t>
                </a:r>
                <a:endParaRPr lang="en-US" sz="3200"/>
              </a:p>
            </p:txBody>
          </p:sp>
        </mc:Choice>
        <mc:Fallback xmlns="">
          <p:sp>
            <p:nvSpPr>
              <p:cNvPr id="3" name="TextBox 2">
                <a:extLst>
                  <a:ext uri="{FF2B5EF4-FFF2-40B4-BE49-F238E27FC236}">
                    <a16:creationId xmlns:a16="http://schemas.microsoft.com/office/drawing/2014/main" id="{827D5A70-33BC-3801-6EAC-67389F6B4762}"/>
                  </a:ext>
                </a:extLst>
              </p:cNvPr>
              <p:cNvSpPr txBox="1">
                <a:spLocks noRot="1" noChangeAspect="1" noMove="1" noResize="1" noEditPoints="1" noAdjustHandles="1" noChangeArrowheads="1" noChangeShapeType="1" noTextEdit="1"/>
              </p:cNvSpPr>
              <p:nvPr/>
            </p:nvSpPr>
            <p:spPr>
              <a:xfrm>
                <a:off x="1174906" y="4642222"/>
                <a:ext cx="6096000" cy="89486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3719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38427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Discovered by Jean-Baptiste le </a:t>
                </a:r>
                <a:r>
                  <a:rPr lang="en-US" sz="2200" dirty="0" err="1">
                    <a:latin typeface="Ubisoft Sans" panose="02000504030000020004" pitchFamily="2" charset="-78"/>
                    <a:cs typeface="Ubisoft Sans" panose="02000504030000020004" pitchFamily="2" charset="-78"/>
                  </a:rPr>
                  <a:t>Rond</a:t>
                </a:r>
                <a:r>
                  <a:rPr lang="en-US" sz="2200" dirty="0">
                    <a:latin typeface="Ubisoft Sans" panose="02000504030000020004" pitchFamily="2" charset="-78"/>
                    <a:cs typeface="Ubisoft Sans" panose="02000504030000020004" pitchFamily="2" charset="-78"/>
                  </a:rPr>
                  <a:t> d'Alembert (1717 ~ 1783)</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Can be derived from the Navier Stokes Equation</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r>
                  <a:rPr lang="en-US" sz="2200" dirty="0">
                    <a:latin typeface="Ubisoft Sans" panose="02000504030000020004" pitchFamily="2" charset="-78"/>
                    <a:cs typeface="Ubisoft Sans" panose="02000504030000020004" pitchFamily="2" charset="-78"/>
                  </a:rPr>
                  <a:t>Compute the future wave height </a:t>
                </a:r>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oMath>
                </a14:m>
                <a:endParaRPr lang="en-US" sz="2200" dirty="0">
                  <a:latin typeface="Ubisoft Sans" panose="02000504030000020004" pitchFamily="2" charset="-78"/>
                  <a:cs typeface="Ubisoft Sans" panose="02000504030000020004" pitchFamily="2" charset="-78"/>
                </a:endParaRPr>
              </a:p>
              <a:p>
                <a:r>
                  <a:rPr lang="en-US" sz="2200" dirty="0">
                    <a:latin typeface="Ubisoft Sans" panose="02000504030000020004" pitchFamily="2" charset="-78"/>
                    <a:cs typeface="Ubisoft Sans" panose="02000504030000020004" pitchFamily="2" charset="-78"/>
                  </a:rPr>
                  <a:t>Need to solve the equation by …</a:t>
                </a:r>
              </a:p>
              <a:p>
                <a:r>
                  <a:rPr lang="en-US" sz="2200" dirty="0">
                    <a:latin typeface="Ubisoft Sans" panose="02000504030000020004" pitchFamily="2" charset="-78"/>
                    <a:cs typeface="Ubisoft Sans" panose="02000504030000020004" pitchFamily="2" charset="-78"/>
                  </a:rPr>
                  <a:t>… finding the acceleration and …</a:t>
                </a:r>
              </a:p>
              <a:p>
                <a:r>
                  <a:rPr lang="en-US" sz="2200" dirty="0">
                    <a:latin typeface="Ubisoft Sans" panose="02000504030000020004" pitchFamily="2" charset="-78"/>
                    <a:cs typeface="Ubisoft Sans" panose="02000504030000020004" pitchFamily="2" charset="-78"/>
                  </a:rPr>
                  <a:t>… integrate it to get the new wave height </a:t>
                </a: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554480"/>
                <a:ext cx="8384278" cy="4351338"/>
              </a:xfrm>
              <a:prstGeom prst="rect">
                <a:avLst/>
              </a:prstGeom>
              <a:blipFill>
                <a:blip r:embed="rId3"/>
                <a:stretch>
                  <a:fillRect l="-945" t="-1681" b="-560"/>
                </a:stretch>
              </a:blipFill>
            </p:spPr>
            <p:txBody>
              <a:bodyPr/>
              <a:lstStyle/>
              <a:p>
                <a:r>
                  <a:rPr lang="en-US">
                    <a:noFill/>
                  </a:rPr>
                  <a:t> </a:t>
                </a:r>
              </a:p>
            </p:txBody>
          </p:sp>
        </mc:Fallback>
      </mc:AlternateContent>
      <p:pic>
        <p:nvPicPr>
          <p:cNvPr id="124" name="Graphic 123">
            <a:extLst>
              <a:ext uri="{FF2B5EF4-FFF2-40B4-BE49-F238E27FC236}">
                <a16:creationId xmlns:a16="http://schemas.microsoft.com/office/drawing/2014/main" id="{09086BDF-EC66-4695-591F-5BB83A5288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280" y="2704471"/>
            <a:ext cx="6343992" cy="1181724"/>
          </a:xfrm>
          <a:prstGeom prst="rect">
            <a:avLst/>
          </a:prstGeom>
        </p:spPr>
      </p:pic>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17</a:t>
            </a:fld>
            <a:endParaRPr lang="en-US" dirty="0"/>
          </a:p>
        </p:txBody>
      </p:sp>
      <p:sp>
        <p:nvSpPr>
          <p:cNvPr id="6" name="Title 3">
            <a:extLst>
              <a:ext uri="{FF2B5EF4-FFF2-40B4-BE49-F238E27FC236}">
                <a16:creationId xmlns:a16="http://schemas.microsoft.com/office/drawing/2014/main" id="{739E424F-C42E-0387-F844-7A60E44DC0FD}"/>
              </a:ext>
            </a:extLst>
          </p:cNvPr>
          <p:cNvSpPr txBox="1">
            <a:spLocks/>
          </p:cNvSpPr>
          <p:nvPr/>
        </p:nvSpPr>
        <p:spPr>
          <a:xfrm>
            <a:off x="1371600" y="457200"/>
            <a:ext cx="8936648"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WAVE </a:t>
            </a:r>
            <a:r>
              <a:rPr lang="en-US" sz="5400" b="1" spc="300" dirty="0">
                <a:solidFill>
                  <a:srgbClr val="005476"/>
                </a:solidFill>
                <a:latin typeface="Ubisoft Sans" panose="02000504030000020004" pitchFamily="2" charset="-78"/>
                <a:cs typeface="Ubisoft Sans" panose="02000504030000020004" pitchFamily="2" charset="-78"/>
              </a:rPr>
              <a:t>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BF1F9E-6BE0-59D8-F802-2C96E0FF4D34}"/>
                  </a:ext>
                </a:extLst>
              </p:cNvPr>
              <p:cNvSpPr txBox="1"/>
              <p:nvPr/>
            </p:nvSpPr>
            <p:spPr>
              <a:xfrm>
                <a:off x="8004905" y="2412462"/>
                <a:ext cx="1748655" cy="15651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limLoc m:val="undOvr"/>
                          <m:subHide m:val="on"/>
                          <m:supHide m:val="on"/>
                          <m:ctrlPr>
                            <a:rPr lang="en-US" sz="1800" i="1" dirty="0" smtClean="0">
                              <a:latin typeface="Cambria Math" panose="02040503050406030204" pitchFamily="18" charset="0"/>
                              <a:cs typeface="Ubisoft Sans" panose="02000504030000020004" pitchFamily="2" charset="-78"/>
                            </a:rPr>
                          </m:ctrlPr>
                        </m:naryPr>
                        <m:sub/>
                        <m:sup/>
                        <m:e>
                          <m:f>
                            <m:fPr>
                              <m:ctrlPr>
                                <a:rPr lang="en-US"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e>
                                <m:sup>
                                  <m:r>
                                    <a:rPr lang="de-DE"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𝑡</m:t>
                                  </m:r>
                                </m:e>
                                <m:sup>
                                  <m:r>
                                    <a:rPr lang="de-DE" i="1" dirty="0">
                                      <a:latin typeface="Cambria Math" panose="02040503050406030204" pitchFamily="18" charset="0"/>
                                      <a:ea typeface="Cambria Math" panose="02040503050406030204" pitchFamily="18" charset="0"/>
                                      <a:cs typeface="Ubisoft Sans" panose="02000504030000020004" pitchFamily="2" charset="-78"/>
                                    </a:rPr>
                                    <m:t>2</m:t>
                                  </m:r>
                                </m:sup>
                              </m:sSup>
                            </m:den>
                          </m:f>
                        </m:e>
                      </m:nary>
                      <m:r>
                        <a:rPr lang="en-US" sz="1800" b="0" i="1" dirty="0" smtClean="0">
                          <a:latin typeface="Cambria Math" panose="02040503050406030204" pitchFamily="18" charset="0"/>
                          <a:cs typeface="Ubisoft Sans" panose="02000504030000020004" pitchFamily="2" charset="-78"/>
                        </a:rPr>
                        <m:t>𝑑𝑡</m:t>
                      </m:r>
                      <m:r>
                        <a:rPr lang="en-US" sz="1800" b="0" i="1" dirty="0" smtClean="0">
                          <a:latin typeface="Cambria Math" panose="02040503050406030204" pitchFamily="18" charset="0"/>
                          <a:cs typeface="Ubisoft Sans" panose="02000504030000020004" pitchFamily="2" charset="-78"/>
                        </a:rPr>
                        <m:t>=</m:t>
                      </m:r>
                      <m:f>
                        <m:fPr>
                          <m:ctrlPr>
                            <a:rPr lang="en-US"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𝑡</m:t>
                          </m:r>
                        </m:den>
                      </m:f>
                    </m:oMath>
                  </m:oMathPara>
                </a14:m>
                <a:endParaRPr lang="en-US" dirty="0"/>
              </a:p>
              <a:p>
                <a:pPr/>
                <a14:m>
                  <m:oMathPara xmlns:m="http://schemas.openxmlformats.org/officeDocument/2006/math">
                    <m:oMathParaPr>
                      <m:jc m:val="left"/>
                    </m:oMathParaPr>
                    <m:oMath xmlns:m="http://schemas.openxmlformats.org/officeDocument/2006/math">
                      <m:nary>
                        <m:naryPr>
                          <m:limLoc m:val="undOvr"/>
                          <m:subHide m:val="on"/>
                          <m:supHide m:val="on"/>
                          <m:ctrlPr>
                            <a:rPr lang="en-US" sz="1800" i="1" dirty="0" smtClean="0">
                              <a:latin typeface="Cambria Math" panose="02040503050406030204" pitchFamily="18" charset="0"/>
                              <a:cs typeface="Ubisoft Sans" panose="02000504030000020004" pitchFamily="2" charset="-78"/>
                            </a:rPr>
                          </m:ctrlPr>
                        </m:naryPr>
                        <m:sub/>
                        <m:sup/>
                        <m:e>
                          <m:f>
                            <m:fPr>
                              <m:ctrlPr>
                                <a:rPr lang="en-US"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𝑡</m:t>
                              </m:r>
                            </m:den>
                          </m:f>
                        </m:e>
                      </m:nary>
                      <m:r>
                        <a:rPr lang="en-US" sz="1800" b="0" i="1" dirty="0" smtClean="0">
                          <a:latin typeface="Cambria Math" panose="02040503050406030204" pitchFamily="18" charset="0"/>
                          <a:cs typeface="Ubisoft Sans" panose="02000504030000020004" pitchFamily="2" charset="-78"/>
                        </a:rPr>
                        <m:t>𝑑𝑡</m:t>
                      </m:r>
                      <m:r>
                        <a:rPr lang="en-US" sz="1800" b="0" i="1" dirty="0" smtClean="0">
                          <a:latin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𝑢</m:t>
                      </m:r>
                    </m:oMath>
                  </m:oMathPara>
                </a14:m>
                <a:endParaRPr lang="en-US" dirty="0"/>
              </a:p>
            </p:txBody>
          </p:sp>
        </mc:Choice>
        <mc:Fallback xmlns="">
          <p:sp>
            <p:nvSpPr>
              <p:cNvPr id="9" name="TextBox 8">
                <a:extLst>
                  <a:ext uri="{FF2B5EF4-FFF2-40B4-BE49-F238E27FC236}">
                    <a16:creationId xmlns:a16="http://schemas.microsoft.com/office/drawing/2014/main" id="{3FBF1F9E-6BE0-59D8-F802-2C96E0FF4D34}"/>
                  </a:ext>
                </a:extLst>
              </p:cNvPr>
              <p:cNvSpPr txBox="1">
                <a:spLocks noRot="1" noChangeAspect="1" noMove="1" noResize="1" noEditPoints="1" noAdjustHandles="1" noChangeArrowheads="1" noChangeShapeType="1" noTextEdit="1"/>
              </p:cNvSpPr>
              <p:nvPr/>
            </p:nvSpPr>
            <p:spPr>
              <a:xfrm>
                <a:off x="8004905" y="2412462"/>
                <a:ext cx="1748655" cy="15651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380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90F9DC8B-300E-C548-9F26-7FF99C81BF23}"/>
              </a:ext>
            </a:extLst>
          </p:cNvPr>
          <p:cNvSpPr/>
          <p:nvPr/>
        </p:nvSpPr>
        <p:spPr>
          <a:xfrm>
            <a:off x="7888200" y="4751425"/>
            <a:ext cx="3235774" cy="516515"/>
          </a:xfrm>
          <a:custGeom>
            <a:avLst/>
            <a:gdLst>
              <a:gd name="connsiteX0" fmla="*/ 0 w 3246967"/>
              <a:gd name="connsiteY0" fmla="*/ 516515 h 516515"/>
              <a:gd name="connsiteX1" fmla="*/ 1862667 w 3246967"/>
              <a:gd name="connsiteY1" fmla="*/ 48 h 516515"/>
              <a:gd name="connsiteX2" fmla="*/ 3246967 w 3246967"/>
              <a:gd name="connsiteY2" fmla="*/ 482648 h 516515"/>
              <a:gd name="connsiteX3" fmla="*/ 3246967 w 3246967"/>
              <a:gd name="connsiteY3" fmla="*/ 482648 h 516515"/>
            </a:gdLst>
            <a:ahLst/>
            <a:cxnLst>
              <a:cxn ang="0">
                <a:pos x="connsiteX0" y="connsiteY0"/>
              </a:cxn>
              <a:cxn ang="0">
                <a:pos x="connsiteX1" y="connsiteY1"/>
              </a:cxn>
              <a:cxn ang="0">
                <a:pos x="connsiteX2" y="connsiteY2"/>
              </a:cxn>
              <a:cxn ang="0">
                <a:pos x="connsiteX3" y="connsiteY3"/>
              </a:cxn>
            </a:cxnLst>
            <a:rect l="l" t="t" r="r" b="b"/>
            <a:pathLst>
              <a:path w="3246967" h="516515">
                <a:moveTo>
                  <a:pt x="0" y="516515"/>
                </a:moveTo>
                <a:cubicBezTo>
                  <a:pt x="660753" y="261103"/>
                  <a:pt x="1321506" y="5692"/>
                  <a:pt x="1862667" y="48"/>
                </a:cubicBezTo>
                <a:cubicBezTo>
                  <a:pt x="2403828" y="-5596"/>
                  <a:pt x="3246967" y="482648"/>
                  <a:pt x="3246967" y="482648"/>
                </a:cubicBezTo>
                <a:lnTo>
                  <a:pt x="3246967" y="482648"/>
                </a:lnTo>
              </a:path>
            </a:pathLst>
          </a:custGeom>
          <a:noFill/>
          <a:ln w="254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3">
            <a:extLst>
              <a:ext uri="{FF2B5EF4-FFF2-40B4-BE49-F238E27FC236}">
                <a16:creationId xmlns:a16="http://schemas.microsoft.com/office/drawing/2014/main" id="{AEE9BAB4-6B25-4CB6-DB0B-9FF6E84DE6E4}"/>
              </a:ext>
            </a:extLst>
          </p:cNvPr>
          <p:cNvSpPr txBox="1">
            <a:spLocks/>
          </p:cNvSpPr>
          <p:nvPr/>
        </p:nvSpPr>
        <p:spPr>
          <a:xfrm>
            <a:off x="0" y="368737"/>
            <a:ext cx="1219199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300" dirty="0">
                <a:latin typeface="Ubisoft Sans" panose="02000504030000020004" pitchFamily="2" charset="-78"/>
                <a:cs typeface="Ubisoft Sans" panose="02000504030000020004" pitchFamily="2" charset="-78"/>
              </a:rPr>
              <a:t>HOW </a:t>
            </a:r>
            <a:r>
              <a:rPr lang="en-US" sz="5400" b="1" spc="300" dirty="0">
                <a:solidFill>
                  <a:srgbClr val="005476"/>
                </a:solidFill>
                <a:latin typeface="Ubisoft Sans" panose="02000504030000020004" pitchFamily="2" charset="-78"/>
                <a:cs typeface="Ubisoft Sans" panose="02000504030000020004" pitchFamily="2" charset="-78"/>
              </a:rPr>
              <a:t>TO</a:t>
            </a:r>
            <a:r>
              <a:rPr lang="en-US" sz="5400" b="1" spc="300" dirty="0">
                <a:latin typeface="Ubisoft Sans" panose="02000504030000020004" pitchFamily="2" charset="-78"/>
                <a:cs typeface="Ubisoft Sans" panose="02000504030000020004" pitchFamily="2" charset="-78"/>
              </a:rPr>
              <a:t> SIMULATE?</a:t>
            </a:r>
          </a:p>
        </p:txBody>
      </p:sp>
      <p:sp>
        <p:nvSpPr>
          <p:cNvPr id="25" name="TextBox 24">
            <a:extLst>
              <a:ext uri="{FF2B5EF4-FFF2-40B4-BE49-F238E27FC236}">
                <a16:creationId xmlns:a16="http://schemas.microsoft.com/office/drawing/2014/main" id="{4E504303-028C-46F5-0CC5-2FA4DDE99DC3}"/>
              </a:ext>
            </a:extLst>
          </p:cNvPr>
          <p:cNvSpPr txBox="1"/>
          <p:nvPr/>
        </p:nvSpPr>
        <p:spPr>
          <a:xfrm>
            <a:off x="614745" y="2606049"/>
            <a:ext cx="5024059" cy="1446550"/>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Fluid motion that focuses on specific locations in the space through which the fluid flows as time passes</a:t>
            </a:r>
          </a:p>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Using grids/textures</a:t>
            </a:r>
          </a:p>
        </p:txBody>
      </p:sp>
      <p:sp>
        <p:nvSpPr>
          <p:cNvPr id="23" name="TextBox 22">
            <a:extLst>
              <a:ext uri="{FF2B5EF4-FFF2-40B4-BE49-F238E27FC236}">
                <a16:creationId xmlns:a16="http://schemas.microsoft.com/office/drawing/2014/main" id="{52062A18-06FB-B35A-74A6-DCB9A627890C}"/>
              </a:ext>
            </a:extLst>
          </p:cNvPr>
          <p:cNvSpPr txBox="1"/>
          <p:nvPr/>
        </p:nvSpPr>
        <p:spPr>
          <a:xfrm>
            <a:off x="822325" y="2003668"/>
            <a:ext cx="4730747" cy="461665"/>
          </a:xfrm>
          <a:prstGeom prst="rect">
            <a:avLst/>
          </a:prstGeom>
          <a:noFill/>
        </p:spPr>
        <p:txBody>
          <a:bodyPr wrap="square">
            <a:spAutoFit/>
          </a:bodyPr>
          <a:lstStyle/>
          <a:p>
            <a:pPr algn="ctr"/>
            <a:r>
              <a:rPr lang="en-US" sz="2400" b="1" dirty="0">
                <a:solidFill>
                  <a:schemeClr val="bg1"/>
                </a:solidFill>
                <a:latin typeface="Ubisoft Sans" panose="02000504030000020004" pitchFamily="2" charset="-78"/>
                <a:cs typeface="Ubisoft Sans" panose="02000504030000020004" pitchFamily="2" charset="-78"/>
              </a:rPr>
              <a:t>Euler</a:t>
            </a:r>
            <a:endParaRPr lang="en-US" sz="2400" b="1" dirty="0">
              <a:solidFill>
                <a:schemeClr val="bg1"/>
              </a:solidFill>
            </a:endParaRPr>
          </a:p>
        </p:txBody>
      </p:sp>
      <p:sp>
        <p:nvSpPr>
          <p:cNvPr id="3" name="TextBox 2">
            <a:extLst>
              <a:ext uri="{FF2B5EF4-FFF2-40B4-BE49-F238E27FC236}">
                <a16:creationId xmlns:a16="http://schemas.microsoft.com/office/drawing/2014/main" id="{D1454A9A-C8B7-6D53-3573-503C6A7C00CB}"/>
              </a:ext>
            </a:extLst>
          </p:cNvPr>
          <p:cNvSpPr txBox="1"/>
          <p:nvPr/>
        </p:nvSpPr>
        <p:spPr>
          <a:xfrm>
            <a:off x="6616768" y="2003668"/>
            <a:ext cx="4730747" cy="461665"/>
          </a:xfrm>
          <a:prstGeom prst="rect">
            <a:avLst/>
          </a:prstGeom>
          <a:noFill/>
        </p:spPr>
        <p:txBody>
          <a:bodyPr wrap="square">
            <a:spAutoFit/>
          </a:bodyPr>
          <a:lstStyle/>
          <a:p>
            <a:pPr algn="ctr"/>
            <a:r>
              <a:rPr lang="en-US" sz="2400" b="1" dirty="0">
                <a:solidFill>
                  <a:schemeClr val="bg1"/>
                </a:solidFill>
                <a:latin typeface="Ubisoft Sans" panose="02000504030000020004" pitchFamily="2" charset="-78"/>
                <a:cs typeface="Ubisoft Sans" panose="02000504030000020004" pitchFamily="2" charset="-78"/>
              </a:rPr>
              <a:t>Lagrange</a:t>
            </a:r>
            <a:endParaRPr lang="en-US" sz="2400" b="1" dirty="0">
              <a:solidFill>
                <a:schemeClr val="bg1"/>
              </a:solidFill>
            </a:endParaRPr>
          </a:p>
        </p:txBody>
      </p:sp>
      <p:sp>
        <p:nvSpPr>
          <p:cNvPr id="9" name="TextBox 8">
            <a:extLst>
              <a:ext uri="{FF2B5EF4-FFF2-40B4-BE49-F238E27FC236}">
                <a16:creationId xmlns:a16="http://schemas.microsoft.com/office/drawing/2014/main" id="{558021CB-671F-47E0-B8F7-CBB6D2F10EE1}"/>
              </a:ext>
            </a:extLst>
          </p:cNvPr>
          <p:cNvSpPr txBox="1"/>
          <p:nvPr/>
        </p:nvSpPr>
        <p:spPr>
          <a:xfrm>
            <a:off x="6490151" y="2606049"/>
            <a:ext cx="5087103" cy="2123658"/>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Fluid motion that follows an individual fluid parcel as it moves through space and time</a:t>
            </a:r>
          </a:p>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Deals with individual particles and calculates the trajectory of each particle separately </a:t>
            </a:r>
          </a:p>
        </p:txBody>
      </p:sp>
      <p:sp>
        <p:nvSpPr>
          <p:cNvPr id="2" name="Slide Number Placeholder 1">
            <a:extLst>
              <a:ext uri="{FF2B5EF4-FFF2-40B4-BE49-F238E27FC236}">
                <a16:creationId xmlns:a16="http://schemas.microsoft.com/office/drawing/2014/main" id="{271E859A-4CD3-CFFF-B982-F768829EA9E4}"/>
              </a:ext>
            </a:extLst>
          </p:cNvPr>
          <p:cNvSpPr>
            <a:spLocks noGrp="1"/>
          </p:cNvSpPr>
          <p:nvPr>
            <p:ph type="sldNum" sz="quarter" idx="4"/>
          </p:nvPr>
        </p:nvSpPr>
        <p:spPr/>
        <p:txBody>
          <a:bodyPr/>
          <a:lstStyle/>
          <a:p>
            <a:fld id="{5B67AF12-DD15-4D82-B236-8BD44738918E}" type="slidenum">
              <a:rPr lang="en-US" smtClean="0"/>
              <a:pPr/>
              <a:t>18</a:t>
            </a:fld>
            <a:endParaRPr lang="en-US" dirty="0"/>
          </a:p>
        </p:txBody>
      </p:sp>
      <p:sp>
        <p:nvSpPr>
          <p:cNvPr id="5" name="TextBox 4">
            <a:extLst>
              <a:ext uri="{FF2B5EF4-FFF2-40B4-BE49-F238E27FC236}">
                <a16:creationId xmlns:a16="http://schemas.microsoft.com/office/drawing/2014/main" id="{38BE02BA-7E94-D0D8-A4C6-3FC0BADCD715}"/>
              </a:ext>
            </a:extLst>
          </p:cNvPr>
          <p:cNvSpPr txBox="1"/>
          <p:nvPr/>
        </p:nvSpPr>
        <p:spPr>
          <a:xfrm>
            <a:off x="-5242436" y="4434829"/>
            <a:ext cx="6096000" cy="369332"/>
          </a:xfrm>
          <a:prstGeom prst="rect">
            <a:avLst/>
          </a:prstGeom>
          <a:noFill/>
        </p:spPr>
        <p:txBody>
          <a:bodyPr wrap="square">
            <a:spAutoFit/>
          </a:bodyPr>
          <a:lstStyle/>
          <a:p>
            <a:endParaRPr lang="en-US" dirty="0"/>
          </a:p>
        </p:txBody>
      </p:sp>
      <p:sp>
        <p:nvSpPr>
          <p:cNvPr id="4" name="Rectangle 3">
            <a:extLst>
              <a:ext uri="{FF2B5EF4-FFF2-40B4-BE49-F238E27FC236}">
                <a16:creationId xmlns:a16="http://schemas.microsoft.com/office/drawing/2014/main" id="{1795F90F-70C7-02A1-C540-E286BD814BCD}"/>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 name="Oval 14">
            <a:extLst>
              <a:ext uri="{FF2B5EF4-FFF2-40B4-BE49-F238E27FC236}">
                <a16:creationId xmlns:a16="http://schemas.microsoft.com/office/drawing/2014/main" id="{7BBFBD11-0578-DF73-2BE9-4FD3666494A2}"/>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BB1DEE-A5BB-1CB0-2502-34973EA16A37}"/>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Oval 16">
            <a:extLst>
              <a:ext uri="{FF2B5EF4-FFF2-40B4-BE49-F238E27FC236}">
                <a16:creationId xmlns:a16="http://schemas.microsoft.com/office/drawing/2014/main" id="{768EC074-326E-A5F1-E1B3-A83E35CB6E81}"/>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B5448-E766-0CC2-A6EC-8B37A6972A05}"/>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 name="Oval 18">
            <a:extLst>
              <a:ext uri="{FF2B5EF4-FFF2-40B4-BE49-F238E27FC236}">
                <a16:creationId xmlns:a16="http://schemas.microsoft.com/office/drawing/2014/main" id="{BCAF37E7-6E1D-15F4-3F76-50729A08EA6F}"/>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66D914-6999-C71C-CBC5-B6CCC40C5987}"/>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 name="Oval 21">
            <a:extLst>
              <a:ext uri="{FF2B5EF4-FFF2-40B4-BE49-F238E27FC236}">
                <a16:creationId xmlns:a16="http://schemas.microsoft.com/office/drawing/2014/main" id="{BB2C2304-07A0-C38F-981C-B3B95B3F4186}"/>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03F228-2656-91D6-ED82-6F53A0540098}"/>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 name="Oval 25">
            <a:extLst>
              <a:ext uri="{FF2B5EF4-FFF2-40B4-BE49-F238E27FC236}">
                <a16:creationId xmlns:a16="http://schemas.microsoft.com/office/drawing/2014/main" id="{DA47C804-3E3F-5EA6-1D9B-5EB1027E4F9F}"/>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2DDA901-7DF5-82C4-2BAB-19E534DFB85A}"/>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 name="Oval 27">
            <a:extLst>
              <a:ext uri="{FF2B5EF4-FFF2-40B4-BE49-F238E27FC236}">
                <a16:creationId xmlns:a16="http://schemas.microsoft.com/office/drawing/2014/main" id="{3E861ADA-EF32-AAD8-4BDD-E5C8489166B9}"/>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007361-6E12-8D5A-C5DD-638F3D3E2918}"/>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 name="Oval 29">
            <a:extLst>
              <a:ext uri="{FF2B5EF4-FFF2-40B4-BE49-F238E27FC236}">
                <a16:creationId xmlns:a16="http://schemas.microsoft.com/office/drawing/2014/main" id="{520C3F0D-A0D5-061E-516B-44CB478D6486}"/>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1B5F0A-7BEA-B588-F1C9-7EAAF4BFC014}"/>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 name="Oval 31">
            <a:extLst>
              <a:ext uri="{FF2B5EF4-FFF2-40B4-BE49-F238E27FC236}">
                <a16:creationId xmlns:a16="http://schemas.microsoft.com/office/drawing/2014/main" id="{2D9C8A7F-96BA-4DF6-6E82-A22339EBA384}"/>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DACDADD-1A18-1A9E-86F1-78074A3AB03F}"/>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 name="Oval 33">
            <a:extLst>
              <a:ext uri="{FF2B5EF4-FFF2-40B4-BE49-F238E27FC236}">
                <a16:creationId xmlns:a16="http://schemas.microsoft.com/office/drawing/2014/main" id="{EE4ACD10-9457-33AF-0C8D-9E91B10DF880}"/>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Left-Right 38">
            <a:extLst>
              <a:ext uri="{FF2B5EF4-FFF2-40B4-BE49-F238E27FC236}">
                <a16:creationId xmlns:a16="http://schemas.microsoft.com/office/drawing/2014/main" id="{8044DB12-7CE2-C766-37B1-BE2F6883EE75}"/>
              </a:ext>
            </a:extLst>
          </p:cNvPr>
          <p:cNvSpPr/>
          <p:nvPr/>
        </p:nvSpPr>
        <p:spPr>
          <a:xfrm>
            <a:off x="2697467" y="5122399"/>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Left-Right 39">
            <a:extLst>
              <a:ext uri="{FF2B5EF4-FFF2-40B4-BE49-F238E27FC236}">
                <a16:creationId xmlns:a16="http://schemas.microsoft.com/office/drawing/2014/main" id="{6829A109-EDC6-2A95-F538-7980F44A8D08}"/>
              </a:ext>
            </a:extLst>
          </p:cNvPr>
          <p:cNvSpPr/>
          <p:nvPr/>
        </p:nvSpPr>
        <p:spPr>
          <a:xfrm>
            <a:off x="3237706" y="5122399"/>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Left-Right 40">
            <a:extLst>
              <a:ext uri="{FF2B5EF4-FFF2-40B4-BE49-F238E27FC236}">
                <a16:creationId xmlns:a16="http://schemas.microsoft.com/office/drawing/2014/main" id="{8B629061-ED15-6FBB-D738-C41D6F149E9E}"/>
              </a:ext>
            </a:extLst>
          </p:cNvPr>
          <p:cNvSpPr/>
          <p:nvPr/>
        </p:nvSpPr>
        <p:spPr>
          <a:xfrm rot="5400000">
            <a:off x="2974628" y="5396055"/>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Left-Right 41">
            <a:extLst>
              <a:ext uri="{FF2B5EF4-FFF2-40B4-BE49-F238E27FC236}">
                <a16:creationId xmlns:a16="http://schemas.microsoft.com/office/drawing/2014/main" id="{D41B1F4E-660D-3AF7-EA1C-DAE93FDB63A9}"/>
              </a:ext>
            </a:extLst>
          </p:cNvPr>
          <p:cNvSpPr/>
          <p:nvPr/>
        </p:nvSpPr>
        <p:spPr>
          <a:xfrm rot="5400000">
            <a:off x="2967379" y="4847420"/>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D9437ED-179E-3AE7-F215-365CD9041019}"/>
              </a:ext>
            </a:extLst>
          </p:cNvPr>
          <p:cNvSpPr/>
          <p:nvPr/>
        </p:nvSpPr>
        <p:spPr>
          <a:xfrm>
            <a:off x="7775788" y="5085062"/>
            <a:ext cx="365756" cy="365756"/>
          </a:xfrm>
          <a:prstGeom prst="ellipse">
            <a:avLst/>
          </a:prstGeom>
          <a:solidFill>
            <a:schemeClr val="bg1"/>
          </a:solidFill>
          <a:ln w="2857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D54E93F-37E5-A366-F70C-DDC83C01E559}"/>
              </a:ext>
            </a:extLst>
          </p:cNvPr>
          <p:cNvSpPr/>
          <p:nvPr/>
        </p:nvSpPr>
        <p:spPr>
          <a:xfrm>
            <a:off x="8141544" y="5665848"/>
            <a:ext cx="365756" cy="365756"/>
          </a:xfrm>
          <a:prstGeom prst="ellipse">
            <a:avLst/>
          </a:prstGeom>
          <a:solidFill>
            <a:schemeClr val="bg1"/>
          </a:solidFill>
          <a:ln w="2857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B6A684-D3C0-A4FF-6B07-802E0B227AEB}"/>
              </a:ext>
            </a:extLst>
          </p:cNvPr>
          <p:cNvSpPr/>
          <p:nvPr/>
        </p:nvSpPr>
        <p:spPr>
          <a:xfrm>
            <a:off x="7522444" y="5693600"/>
            <a:ext cx="365756" cy="365756"/>
          </a:xfrm>
          <a:prstGeom prst="ellipse">
            <a:avLst/>
          </a:prstGeom>
          <a:solidFill>
            <a:schemeClr val="bg1"/>
          </a:solidFill>
          <a:ln w="2857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3F581EE1-8173-D90E-6E75-C40349626AC6}"/>
              </a:ext>
            </a:extLst>
          </p:cNvPr>
          <p:cNvSpPr/>
          <p:nvPr/>
        </p:nvSpPr>
        <p:spPr>
          <a:xfrm rot="20275541">
            <a:off x="7930443" y="5029906"/>
            <a:ext cx="783057" cy="182878"/>
          </a:xfrm>
          <a:prstGeom prs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55D6A349-5C5C-5BDC-AAC0-4CC4D8F6822E}"/>
              </a:ext>
            </a:extLst>
          </p:cNvPr>
          <p:cNvSpPr/>
          <p:nvPr/>
        </p:nvSpPr>
        <p:spPr>
          <a:xfrm rot="21111180">
            <a:off x="8334649" y="5717358"/>
            <a:ext cx="541264" cy="182878"/>
          </a:xfrm>
          <a:prstGeom prs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719B290A-6BDA-1495-0F1F-63FDBCFB7B20}"/>
              </a:ext>
            </a:extLst>
          </p:cNvPr>
          <p:cNvSpPr/>
          <p:nvPr/>
        </p:nvSpPr>
        <p:spPr>
          <a:xfrm rot="18477998">
            <a:off x="7638828" y="5632892"/>
            <a:ext cx="398497" cy="182878"/>
          </a:xfrm>
          <a:prstGeom prs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3">
                                            <p:txEl>
                                              <p:pRg st="0" end="0"/>
                                            </p:txEl>
                                          </p:spTgt>
                                        </p:tgtEl>
                                      </p:cBhvr>
                                    </p:animEffect>
                                    <p:set>
                                      <p:cBhvr>
                                        <p:cTn id="86" dur="1" fill="hold">
                                          <p:stCondLst>
                                            <p:cond delay="499"/>
                                          </p:stCondLst>
                                        </p:cTn>
                                        <p:tgtEl>
                                          <p:spTgt spid="3">
                                            <p:txEl>
                                              <p:pRg st="0" end="0"/>
                                            </p:txEl>
                                          </p:spTgt>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9">
                                            <p:txEl>
                                              <p:pRg st="0" end="0"/>
                                            </p:txEl>
                                          </p:spTgt>
                                        </p:tgtEl>
                                      </p:cBhvr>
                                    </p:animEffect>
                                    <p:set>
                                      <p:cBhvr>
                                        <p:cTn id="89" dur="1" fill="hold">
                                          <p:stCondLst>
                                            <p:cond delay="499"/>
                                          </p:stCondLst>
                                        </p:cTn>
                                        <p:tgtEl>
                                          <p:spTgt spid="9">
                                            <p:txEl>
                                              <p:pRg st="0" end="0"/>
                                            </p:txEl>
                                          </p:spTgt>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9">
                                            <p:txEl>
                                              <p:pRg st="1" end="1"/>
                                            </p:txEl>
                                          </p:spTgt>
                                        </p:tgtEl>
                                      </p:cBhvr>
                                    </p:animEffect>
                                    <p:set>
                                      <p:cBhvr>
                                        <p:cTn id="92" dur="1" fill="hold">
                                          <p:stCondLst>
                                            <p:cond delay="499"/>
                                          </p:stCondLst>
                                        </p:cTn>
                                        <p:tgtEl>
                                          <p:spTgt spid="9">
                                            <p:txEl>
                                              <p:pRg st="1" end="1"/>
                                            </p:txEl>
                                          </p:spTgt>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58"/>
                                        </p:tgtEl>
                                      </p:cBhvr>
                                    </p:animEffect>
                                    <p:set>
                                      <p:cBhvr>
                                        <p:cTn id="95" dur="1" fill="hold">
                                          <p:stCondLst>
                                            <p:cond delay="499"/>
                                          </p:stCondLst>
                                        </p:cTn>
                                        <p:tgtEl>
                                          <p:spTgt spid="58"/>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43"/>
                                        </p:tgtEl>
                                      </p:cBhvr>
                                    </p:animEffect>
                                    <p:set>
                                      <p:cBhvr>
                                        <p:cTn id="98" dur="1" fill="hold">
                                          <p:stCondLst>
                                            <p:cond delay="499"/>
                                          </p:stCondLst>
                                        </p:cTn>
                                        <p:tgtEl>
                                          <p:spTgt spid="43"/>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44"/>
                                        </p:tgtEl>
                                      </p:cBhvr>
                                    </p:animEffect>
                                    <p:set>
                                      <p:cBhvr>
                                        <p:cTn id="101" dur="1" fill="hold">
                                          <p:stCondLst>
                                            <p:cond delay="499"/>
                                          </p:stCondLst>
                                        </p:cTn>
                                        <p:tgtEl>
                                          <p:spTgt spid="44"/>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5"/>
                                        </p:tgtEl>
                                      </p:cBhvr>
                                    </p:animEffect>
                                    <p:set>
                                      <p:cBhvr>
                                        <p:cTn id="104" dur="1" fill="hold">
                                          <p:stCondLst>
                                            <p:cond delay="499"/>
                                          </p:stCondLst>
                                        </p:cTn>
                                        <p:tgtEl>
                                          <p:spTgt spid="45"/>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46"/>
                                        </p:tgtEl>
                                      </p:cBhvr>
                                    </p:animEffect>
                                    <p:set>
                                      <p:cBhvr>
                                        <p:cTn id="107" dur="1" fill="hold">
                                          <p:stCondLst>
                                            <p:cond delay="499"/>
                                          </p:stCondLst>
                                        </p:cTn>
                                        <p:tgtEl>
                                          <p:spTgt spid="4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7"/>
                                        </p:tgtEl>
                                      </p:cBhvr>
                                    </p:animEffect>
                                    <p:set>
                                      <p:cBhvr>
                                        <p:cTn id="110" dur="1" fill="hold">
                                          <p:stCondLst>
                                            <p:cond delay="499"/>
                                          </p:stCondLst>
                                        </p:cTn>
                                        <p:tgtEl>
                                          <p:spTgt spid="4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48"/>
                                        </p:tgtEl>
                                      </p:cBhvr>
                                    </p:animEffect>
                                    <p:set>
                                      <p:cBhvr>
                                        <p:cTn id="113" dur="1" fill="hold">
                                          <p:stCondLst>
                                            <p:cond delay="499"/>
                                          </p:stCondLst>
                                        </p:cTn>
                                        <p:tgtEl>
                                          <p:spTgt spid="48"/>
                                        </p:tgtEl>
                                        <p:attrNameLst>
                                          <p:attrName>style.visibility</p:attrName>
                                        </p:attrNameLst>
                                      </p:cBhvr>
                                      <p:to>
                                        <p:strVal val="hidden"/>
                                      </p:to>
                                    </p:set>
                                  </p:childTnLst>
                                </p:cTn>
                              </p:par>
                              <p:par>
                                <p:cTn id="114" presetID="10" presetClass="exit" presetSubtype="0" fill="hold" grpId="0" nodeType="withEffect">
                                  <p:stCondLst>
                                    <p:cond delay="0"/>
                                  </p:stCondLst>
                                  <p:childTnLst>
                                    <p:animEffect transition="out" filter="fade">
                                      <p:cBhvr>
                                        <p:cTn id="115" dur="500"/>
                                        <p:tgtEl>
                                          <p:spTgt spid="3"/>
                                        </p:tgtEl>
                                      </p:cBhvr>
                                    </p:animEffect>
                                    <p:set>
                                      <p:cBhvr>
                                        <p:cTn id="1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3" grpId="0"/>
      <p:bldP spid="9" grpId="0" build="allAtOnce"/>
      <p:bldP spid="4" grpId="0" animBg="1"/>
      <p:bldP spid="15" grpId="0" animBg="1"/>
      <p:bldP spid="16" grpId="0" animBg="1"/>
      <p:bldP spid="17" grpId="0" animBg="1"/>
      <p:bldP spid="18" grpId="0" animBg="1"/>
      <p:bldP spid="19" grpId="0" animBg="1"/>
      <p:bldP spid="20" grpId="0" animBg="1"/>
      <p:bldP spid="22"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9" grpId="0" animBg="1"/>
      <p:bldP spid="40" grpId="0" animBg="1"/>
      <p:bldP spid="41" grpId="0" animBg="1"/>
      <p:bldP spid="42" grpId="0"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AEE9BAB4-6B25-4CB6-DB0B-9FF6E84DE6E4}"/>
              </a:ext>
            </a:extLst>
          </p:cNvPr>
          <p:cNvSpPr txBox="1">
            <a:spLocks/>
          </p:cNvSpPr>
          <p:nvPr/>
        </p:nvSpPr>
        <p:spPr>
          <a:xfrm>
            <a:off x="0" y="368737"/>
            <a:ext cx="1219199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300" dirty="0">
                <a:latin typeface="Ubisoft Sans" panose="02000504030000020004" pitchFamily="2" charset="-78"/>
                <a:cs typeface="Ubisoft Sans" panose="02000504030000020004" pitchFamily="2" charset="-78"/>
              </a:rPr>
              <a:t>HOW </a:t>
            </a:r>
            <a:r>
              <a:rPr lang="en-US" sz="5400" b="1" spc="300" dirty="0">
                <a:solidFill>
                  <a:srgbClr val="005476"/>
                </a:solidFill>
                <a:latin typeface="Ubisoft Sans" panose="02000504030000020004" pitchFamily="2" charset="-78"/>
                <a:cs typeface="Ubisoft Sans" panose="02000504030000020004" pitchFamily="2" charset="-78"/>
              </a:rPr>
              <a:t>TO</a:t>
            </a:r>
            <a:r>
              <a:rPr lang="en-US" sz="5400" b="1" spc="300" dirty="0">
                <a:latin typeface="Ubisoft Sans" panose="02000504030000020004" pitchFamily="2" charset="-78"/>
                <a:cs typeface="Ubisoft Sans" panose="02000504030000020004" pitchFamily="2" charset="-78"/>
              </a:rPr>
              <a:t> SIMULATE?</a:t>
            </a:r>
          </a:p>
        </p:txBody>
      </p:sp>
      <p:sp>
        <p:nvSpPr>
          <p:cNvPr id="25" name="TextBox 24">
            <a:extLst>
              <a:ext uri="{FF2B5EF4-FFF2-40B4-BE49-F238E27FC236}">
                <a16:creationId xmlns:a16="http://schemas.microsoft.com/office/drawing/2014/main" id="{4E504303-028C-46F5-0CC5-2FA4DDE99DC3}"/>
              </a:ext>
            </a:extLst>
          </p:cNvPr>
          <p:cNvSpPr txBox="1"/>
          <p:nvPr/>
        </p:nvSpPr>
        <p:spPr>
          <a:xfrm>
            <a:off x="614745" y="2606049"/>
            <a:ext cx="5024059" cy="1446550"/>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Fluid motion that focuses on specific locations in the space through which the fluid flows as time passes</a:t>
            </a:r>
          </a:p>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Using grids/textures</a:t>
            </a:r>
          </a:p>
        </p:txBody>
      </p:sp>
      <p:sp>
        <p:nvSpPr>
          <p:cNvPr id="23" name="TextBox 22">
            <a:extLst>
              <a:ext uri="{FF2B5EF4-FFF2-40B4-BE49-F238E27FC236}">
                <a16:creationId xmlns:a16="http://schemas.microsoft.com/office/drawing/2014/main" id="{52062A18-06FB-B35A-74A6-DCB9A627890C}"/>
              </a:ext>
            </a:extLst>
          </p:cNvPr>
          <p:cNvSpPr txBox="1"/>
          <p:nvPr/>
        </p:nvSpPr>
        <p:spPr>
          <a:xfrm>
            <a:off x="822325" y="2003668"/>
            <a:ext cx="4730747" cy="461665"/>
          </a:xfrm>
          <a:prstGeom prst="rect">
            <a:avLst/>
          </a:prstGeom>
          <a:noFill/>
        </p:spPr>
        <p:txBody>
          <a:bodyPr wrap="square">
            <a:spAutoFit/>
          </a:bodyPr>
          <a:lstStyle/>
          <a:p>
            <a:pPr algn="ctr"/>
            <a:r>
              <a:rPr lang="en-US" sz="2400" b="1" dirty="0">
                <a:solidFill>
                  <a:schemeClr val="bg1"/>
                </a:solidFill>
                <a:latin typeface="Ubisoft Sans" panose="02000504030000020004" pitchFamily="2" charset="-78"/>
                <a:cs typeface="Ubisoft Sans" panose="02000504030000020004" pitchFamily="2" charset="-78"/>
              </a:rPr>
              <a:t>Euler</a:t>
            </a:r>
            <a:endParaRPr lang="en-US" sz="2400" b="1" dirty="0">
              <a:solidFill>
                <a:schemeClr val="bg1"/>
              </a:solidFill>
            </a:endParaRPr>
          </a:p>
        </p:txBody>
      </p:sp>
      <p:sp>
        <p:nvSpPr>
          <p:cNvPr id="2" name="Slide Number Placeholder 1">
            <a:extLst>
              <a:ext uri="{FF2B5EF4-FFF2-40B4-BE49-F238E27FC236}">
                <a16:creationId xmlns:a16="http://schemas.microsoft.com/office/drawing/2014/main" id="{271E859A-4CD3-CFFF-B982-F768829EA9E4}"/>
              </a:ext>
            </a:extLst>
          </p:cNvPr>
          <p:cNvSpPr>
            <a:spLocks noGrp="1"/>
          </p:cNvSpPr>
          <p:nvPr>
            <p:ph type="sldNum" sz="quarter" idx="4"/>
          </p:nvPr>
        </p:nvSpPr>
        <p:spPr/>
        <p:txBody>
          <a:bodyPr/>
          <a:lstStyle/>
          <a:p>
            <a:fld id="{5B67AF12-DD15-4D82-B236-8BD44738918E}" type="slidenum">
              <a:rPr lang="en-US" smtClean="0"/>
              <a:pPr/>
              <a:t>19</a:t>
            </a:fld>
            <a:endParaRPr lang="en-US" dirty="0"/>
          </a:p>
        </p:txBody>
      </p:sp>
      <p:sp>
        <p:nvSpPr>
          <p:cNvPr id="5" name="TextBox 4">
            <a:extLst>
              <a:ext uri="{FF2B5EF4-FFF2-40B4-BE49-F238E27FC236}">
                <a16:creationId xmlns:a16="http://schemas.microsoft.com/office/drawing/2014/main" id="{38BE02BA-7E94-D0D8-A4C6-3FC0BADCD715}"/>
              </a:ext>
            </a:extLst>
          </p:cNvPr>
          <p:cNvSpPr txBox="1"/>
          <p:nvPr/>
        </p:nvSpPr>
        <p:spPr>
          <a:xfrm>
            <a:off x="-5242436" y="4434829"/>
            <a:ext cx="6096000" cy="369332"/>
          </a:xfrm>
          <a:prstGeom prst="rect">
            <a:avLst/>
          </a:prstGeom>
          <a:noFill/>
        </p:spPr>
        <p:txBody>
          <a:bodyPr wrap="square">
            <a:spAutoFit/>
          </a:bodyPr>
          <a:lstStyle/>
          <a:p>
            <a:endParaRPr lang="en-US" dirty="0"/>
          </a:p>
        </p:txBody>
      </p:sp>
      <p:sp>
        <p:nvSpPr>
          <p:cNvPr id="4" name="Rectangle 3">
            <a:extLst>
              <a:ext uri="{FF2B5EF4-FFF2-40B4-BE49-F238E27FC236}">
                <a16:creationId xmlns:a16="http://schemas.microsoft.com/office/drawing/2014/main" id="{1795F90F-70C7-02A1-C540-E286BD814BCD}"/>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 name="Oval 14">
            <a:extLst>
              <a:ext uri="{FF2B5EF4-FFF2-40B4-BE49-F238E27FC236}">
                <a16:creationId xmlns:a16="http://schemas.microsoft.com/office/drawing/2014/main" id="{7BBFBD11-0578-DF73-2BE9-4FD3666494A2}"/>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BB1DEE-A5BB-1CB0-2502-34973EA16A37}"/>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Oval 16">
            <a:extLst>
              <a:ext uri="{FF2B5EF4-FFF2-40B4-BE49-F238E27FC236}">
                <a16:creationId xmlns:a16="http://schemas.microsoft.com/office/drawing/2014/main" id="{768EC074-326E-A5F1-E1B3-A83E35CB6E81}"/>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B5448-E766-0CC2-A6EC-8B37A6972A05}"/>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 name="Oval 18">
            <a:extLst>
              <a:ext uri="{FF2B5EF4-FFF2-40B4-BE49-F238E27FC236}">
                <a16:creationId xmlns:a16="http://schemas.microsoft.com/office/drawing/2014/main" id="{BCAF37E7-6E1D-15F4-3F76-50729A08EA6F}"/>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66D914-6999-C71C-CBC5-B6CCC40C5987}"/>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 name="Oval 21">
            <a:extLst>
              <a:ext uri="{FF2B5EF4-FFF2-40B4-BE49-F238E27FC236}">
                <a16:creationId xmlns:a16="http://schemas.microsoft.com/office/drawing/2014/main" id="{BB2C2304-07A0-C38F-981C-B3B95B3F4186}"/>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03F228-2656-91D6-ED82-6F53A0540098}"/>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 name="Oval 25">
            <a:extLst>
              <a:ext uri="{FF2B5EF4-FFF2-40B4-BE49-F238E27FC236}">
                <a16:creationId xmlns:a16="http://schemas.microsoft.com/office/drawing/2014/main" id="{DA47C804-3E3F-5EA6-1D9B-5EB1027E4F9F}"/>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2DDA901-7DF5-82C4-2BAB-19E534DFB85A}"/>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 name="Oval 27">
            <a:extLst>
              <a:ext uri="{FF2B5EF4-FFF2-40B4-BE49-F238E27FC236}">
                <a16:creationId xmlns:a16="http://schemas.microsoft.com/office/drawing/2014/main" id="{3E861ADA-EF32-AAD8-4BDD-E5C8489166B9}"/>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007361-6E12-8D5A-C5DD-638F3D3E2918}"/>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 name="Oval 29">
            <a:extLst>
              <a:ext uri="{FF2B5EF4-FFF2-40B4-BE49-F238E27FC236}">
                <a16:creationId xmlns:a16="http://schemas.microsoft.com/office/drawing/2014/main" id="{520C3F0D-A0D5-061E-516B-44CB478D6486}"/>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1B5F0A-7BEA-B588-F1C9-7EAAF4BFC014}"/>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 name="Oval 31">
            <a:extLst>
              <a:ext uri="{FF2B5EF4-FFF2-40B4-BE49-F238E27FC236}">
                <a16:creationId xmlns:a16="http://schemas.microsoft.com/office/drawing/2014/main" id="{2D9C8A7F-96BA-4DF6-6E82-A22339EBA384}"/>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DACDADD-1A18-1A9E-86F1-78074A3AB03F}"/>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 name="Oval 33">
            <a:extLst>
              <a:ext uri="{FF2B5EF4-FFF2-40B4-BE49-F238E27FC236}">
                <a16:creationId xmlns:a16="http://schemas.microsoft.com/office/drawing/2014/main" id="{EE4ACD10-9457-33AF-0C8D-9E91B10DF880}"/>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Left-Right 38">
            <a:extLst>
              <a:ext uri="{FF2B5EF4-FFF2-40B4-BE49-F238E27FC236}">
                <a16:creationId xmlns:a16="http://schemas.microsoft.com/office/drawing/2014/main" id="{8044DB12-7CE2-C766-37B1-BE2F6883EE75}"/>
              </a:ext>
            </a:extLst>
          </p:cNvPr>
          <p:cNvSpPr/>
          <p:nvPr/>
        </p:nvSpPr>
        <p:spPr>
          <a:xfrm>
            <a:off x="2697467" y="5122399"/>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Left-Right 39">
            <a:extLst>
              <a:ext uri="{FF2B5EF4-FFF2-40B4-BE49-F238E27FC236}">
                <a16:creationId xmlns:a16="http://schemas.microsoft.com/office/drawing/2014/main" id="{6829A109-EDC6-2A95-F538-7980F44A8D08}"/>
              </a:ext>
            </a:extLst>
          </p:cNvPr>
          <p:cNvSpPr/>
          <p:nvPr/>
        </p:nvSpPr>
        <p:spPr>
          <a:xfrm>
            <a:off x="3237706" y="5122399"/>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Left-Right 40">
            <a:extLst>
              <a:ext uri="{FF2B5EF4-FFF2-40B4-BE49-F238E27FC236}">
                <a16:creationId xmlns:a16="http://schemas.microsoft.com/office/drawing/2014/main" id="{8B629061-ED15-6FBB-D738-C41D6F149E9E}"/>
              </a:ext>
            </a:extLst>
          </p:cNvPr>
          <p:cNvSpPr/>
          <p:nvPr/>
        </p:nvSpPr>
        <p:spPr>
          <a:xfrm rot="5400000">
            <a:off x="2974628" y="5396055"/>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Left-Right 41">
            <a:extLst>
              <a:ext uri="{FF2B5EF4-FFF2-40B4-BE49-F238E27FC236}">
                <a16:creationId xmlns:a16="http://schemas.microsoft.com/office/drawing/2014/main" id="{D41B1F4E-660D-3AF7-EA1C-DAE93FDB63A9}"/>
              </a:ext>
            </a:extLst>
          </p:cNvPr>
          <p:cNvSpPr/>
          <p:nvPr/>
        </p:nvSpPr>
        <p:spPr>
          <a:xfrm rot="5400000">
            <a:off x="2967379" y="4847420"/>
            <a:ext cx="365756" cy="203801"/>
          </a:xfrm>
          <a:prstGeom prst="leftRightArrow">
            <a:avLst/>
          </a:prstGeom>
          <a:solidFill>
            <a:srgbClr val="F28E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9" name="Group 128">
            <a:extLst>
              <a:ext uri="{FF2B5EF4-FFF2-40B4-BE49-F238E27FC236}">
                <a16:creationId xmlns:a16="http://schemas.microsoft.com/office/drawing/2014/main" id="{C78814F0-1AD9-3141-7D92-64DDA6662DCB}"/>
              </a:ext>
            </a:extLst>
          </p:cNvPr>
          <p:cNvGrpSpPr/>
          <p:nvPr/>
        </p:nvGrpSpPr>
        <p:grpSpPr>
          <a:xfrm>
            <a:off x="7084924" y="5381025"/>
            <a:ext cx="2748648" cy="711683"/>
            <a:chOff x="7084924" y="5381025"/>
            <a:chExt cx="2748648" cy="711683"/>
          </a:xfrm>
        </p:grpSpPr>
        <p:sp>
          <p:nvSpPr>
            <p:cNvPr id="87" name="Parallelogram 86">
              <a:extLst>
                <a:ext uri="{FF2B5EF4-FFF2-40B4-BE49-F238E27FC236}">
                  <a16:creationId xmlns:a16="http://schemas.microsoft.com/office/drawing/2014/main" id="{FFE1F4A8-94DE-56F0-B12E-0BB79C9EDE51}"/>
                </a:ext>
              </a:extLst>
            </p:cNvPr>
            <p:cNvSpPr/>
            <p:nvPr/>
          </p:nvSpPr>
          <p:spPr>
            <a:xfrm>
              <a:off x="7559024" y="5381025"/>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0.7</a:t>
              </a:r>
              <a:endParaRPr lang="en-US" sz="1000" dirty="0">
                <a:solidFill>
                  <a:schemeClr val="tx1"/>
                </a:solidFill>
              </a:endParaRPr>
            </a:p>
          </p:txBody>
        </p:sp>
        <p:sp>
          <p:nvSpPr>
            <p:cNvPr id="90" name="Parallelogram 89">
              <a:extLst>
                <a:ext uri="{FF2B5EF4-FFF2-40B4-BE49-F238E27FC236}">
                  <a16:creationId xmlns:a16="http://schemas.microsoft.com/office/drawing/2014/main" id="{90C63000-BCB8-C0B0-8509-27B16DCFF21B}"/>
                </a:ext>
              </a:extLst>
            </p:cNvPr>
            <p:cNvSpPr/>
            <p:nvPr/>
          </p:nvSpPr>
          <p:spPr>
            <a:xfrm>
              <a:off x="8242262" y="5381025"/>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1.1</a:t>
              </a:r>
              <a:endParaRPr lang="en-US" sz="1000" dirty="0">
                <a:solidFill>
                  <a:schemeClr val="tx1"/>
                </a:solidFill>
              </a:endParaRPr>
            </a:p>
          </p:txBody>
        </p:sp>
        <p:sp>
          <p:nvSpPr>
            <p:cNvPr id="91" name="Parallelogram 90">
              <a:extLst>
                <a:ext uri="{FF2B5EF4-FFF2-40B4-BE49-F238E27FC236}">
                  <a16:creationId xmlns:a16="http://schemas.microsoft.com/office/drawing/2014/main" id="{10286F70-6F47-5DE1-B3ED-6CB45687D7BA}"/>
                </a:ext>
              </a:extLst>
            </p:cNvPr>
            <p:cNvSpPr/>
            <p:nvPr/>
          </p:nvSpPr>
          <p:spPr>
            <a:xfrm>
              <a:off x="8919172" y="5381025"/>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0.8</a:t>
              </a:r>
              <a:endParaRPr lang="en-US" sz="1000" dirty="0">
                <a:solidFill>
                  <a:schemeClr val="tx1"/>
                </a:solidFill>
              </a:endParaRPr>
            </a:p>
          </p:txBody>
        </p:sp>
        <p:sp>
          <p:nvSpPr>
            <p:cNvPr id="111" name="Parallelogram 110">
              <a:extLst>
                <a:ext uri="{FF2B5EF4-FFF2-40B4-BE49-F238E27FC236}">
                  <a16:creationId xmlns:a16="http://schemas.microsoft.com/office/drawing/2014/main" id="{7B9F7242-43E4-2851-3CAD-56BBB6120BD6}"/>
                </a:ext>
              </a:extLst>
            </p:cNvPr>
            <p:cNvSpPr/>
            <p:nvPr/>
          </p:nvSpPr>
          <p:spPr>
            <a:xfrm>
              <a:off x="7321974" y="5620033"/>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0.3</a:t>
              </a:r>
              <a:endParaRPr lang="en-US" sz="1000" dirty="0">
                <a:solidFill>
                  <a:schemeClr val="tx1"/>
                </a:solidFill>
              </a:endParaRPr>
            </a:p>
          </p:txBody>
        </p:sp>
        <p:sp>
          <p:nvSpPr>
            <p:cNvPr id="112" name="Parallelogram 111">
              <a:extLst>
                <a:ext uri="{FF2B5EF4-FFF2-40B4-BE49-F238E27FC236}">
                  <a16:creationId xmlns:a16="http://schemas.microsoft.com/office/drawing/2014/main" id="{7A7ED14F-8ECB-F5B4-55DB-73AF26DE9B78}"/>
                </a:ext>
              </a:extLst>
            </p:cNvPr>
            <p:cNvSpPr/>
            <p:nvPr/>
          </p:nvSpPr>
          <p:spPr>
            <a:xfrm>
              <a:off x="8005212" y="5620033"/>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0.8</a:t>
              </a:r>
              <a:endParaRPr lang="en-US" sz="1000" dirty="0">
                <a:solidFill>
                  <a:schemeClr val="tx1"/>
                </a:solidFill>
              </a:endParaRPr>
            </a:p>
          </p:txBody>
        </p:sp>
        <p:sp>
          <p:nvSpPr>
            <p:cNvPr id="113" name="Parallelogram 112">
              <a:extLst>
                <a:ext uri="{FF2B5EF4-FFF2-40B4-BE49-F238E27FC236}">
                  <a16:creationId xmlns:a16="http://schemas.microsoft.com/office/drawing/2014/main" id="{5C8E7E2F-BA81-FC8D-4AB5-B5E7D107E290}"/>
                </a:ext>
              </a:extLst>
            </p:cNvPr>
            <p:cNvSpPr/>
            <p:nvPr/>
          </p:nvSpPr>
          <p:spPr>
            <a:xfrm>
              <a:off x="8682122" y="5620033"/>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0.6</a:t>
              </a:r>
            </a:p>
          </p:txBody>
        </p:sp>
        <p:sp>
          <p:nvSpPr>
            <p:cNvPr id="114" name="Parallelogram 113">
              <a:extLst>
                <a:ext uri="{FF2B5EF4-FFF2-40B4-BE49-F238E27FC236}">
                  <a16:creationId xmlns:a16="http://schemas.microsoft.com/office/drawing/2014/main" id="{1F8D8A03-14DB-034A-ECB7-1A6A4A287B67}"/>
                </a:ext>
              </a:extLst>
            </p:cNvPr>
            <p:cNvSpPr/>
            <p:nvPr/>
          </p:nvSpPr>
          <p:spPr>
            <a:xfrm>
              <a:off x="7084924" y="585884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1.1</a:t>
              </a:r>
              <a:endParaRPr lang="en-US" sz="1000" dirty="0">
                <a:solidFill>
                  <a:schemeClr val="tx1"/>
                </a:solidFill>
              </a:endParaRPr>
            </a:p>
          </p:txBody>
        </p:sp>
        <p:sp>
          <p:nvSpPr>
            <p:cNvPr id="115" name="Parallelogram 114">
              <a:extLst>
                <a:ext uri="{FF2B5EF4-FFF2-40B4-BE49-F238E27FC236}">
                  <a16:creationId xmlns:a16="http://schemas.microsoft.com/office/drawing/2014/main" id="{E8867F61-5501-0412-866D-0992D6287F73}"/>
                </a:ext>
              </a:extLst>
            </p:cNvPr>
            <p:cNvSpPr/>
            <p:nvPr/>
          </p:nvSpPr>
          <p:spPr>
            <a:xfrm>
              <a:off x="7768162" y="585884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0.4</a:t>
              </a:r>
              <a:endParaRPr lang="en-US" sz="1000" dirty="0">
                <a:solidFill>
                  <a:schemeClr val="tx1"/>
                </a:solidFill>
              </a:endParaRPr>
            </a:p>
          </p:txBody>
        </p:sp>
        <p:sp>
          <p:nvSpPr>
            <p:cNvPr id="116" name="Parallelogram 115">
              <a:extLst>
                <a:ext uri="{FF2B5EF4-FFF2-40B4-BE49-F238E27FC236}">
                  <a16:creationId xmlns:a16="http://schemas.microsoft.com/office/drawing/2014/main" id="{E090A14A-80C7-7F28-D70D-BA90A80F9727}"/>
                </a:ext>
              </a:extLst>
            </p:cNvPr>
            <p:cNvSpPr/>
            <p:nvPr/>
          </p:nvSpPr>
          <p:spPr>
            <a:xfrm>
              <a:off x="8445072" y="585884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0.5</a:t>
              </a:r>
              <a:endParaRPr lang="en-US" sz="1000" dirty="0">
                <a:solidFill>
                  <a:schemeClr val="tx1"/>
                </a:solidFill>
              </a:endParaRPr>
            </a:p>
          </p:txBody>
        </p:sp>
      </p:grpSp>
      <p:grpSp>
        <p:nvGrpSpPr>
          <p:cNvPr id="117" name="Group 116">
            <a:extLst>
              <a:ext uri="{FF2B5EF4-FFF2-40B4-BE49-F238E27FC236}">
                <a16:creationId xmlns:a16="http://schemas.microsoft.com/office/drawing/2014/main" id="{F2D43051-ADB7-F7B3-60EE-D55B974B0D72}"/>
              </a:ext>
            </a:extLst>
          </p:cNvPr>
          <p:cNvGrpSpPr/>
          <p:nvPr/>
        </p:nvGrpSpPr>
        <p:grpSpPr>
          <a:xfrm>
            <a:off x="7079901" y="4176141"/>
            <a:ext cx="2769102" cy="1911220"/>
            <a:chOff x="7623818" y="3476939"/>
            <a:chExt cx="2769102" cy="1911220"/>
          </a:xfrm>
        </p:grpSpPr>
        <p:sp>
          <p:nvSpPr>
            <p:cNvPr id="118" name="Cube 117">
              <a:extLst>
                <a:ext uri="{FF2B5EF4-FFF2-40B4-BE49-F238E27FC236}">
                  <a16:creationId xmlns:a16="http://schemas.microsoft.com/office/drawing/2014/main" id="{2FC97A67-2ECE-19BF-8123-605942164D0F}"/>
                </a:ext>
              </a:extLst>
            </p:cNvPr>
            <p:cNvSpPr/>
            <p:nvPr/>
          </p:nvSpPr>
          <p:spPr>
            <a:xfrm>
              <a:off x="8185166" y="3774565"/>
              <a:ext cx="914400" cy="1033829"/>
            </a:xfrm>
            <a:prstGeom prst="cube">
              <a:avLst/>
            </a:prstGeom>
            <a:solidFill>
              <a:srgbClr val="74D4F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be 118">
              <a:extLst>
                <a:ext uri="{FF2B5EF4-FFF2-40B4-BE49-F238E27FC236}">
                  <a16:creationId xmlns:a16="http://schemas.microsoft.com/office/drawing/2014/main" id="{23DD8E59-2B0C-5BB1-59E6-52F8ABC029A8}"/>
                </a:ext>
              </a:extLst>
            </p:cNvPr>
            <p:cNvSpPr/>
            <p:nvPr/>
          </p:nvSpPr>
          <p:spPr>
            <a:xfrm>
              <a:off x="8825719" y="3476939"/>
              <a:ext cx="914400" cy="1579459"/>
            </a:xfrm>
            <a:prstGeom prst="cube">
              <a:avLst/>
            </a:prstGeom>
            <a:solidFill>
              <a:srgbClr val="94DEF8"/>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ube 119">
              <a:extLst>
                <a:ext uri="{FF2B5EF4-FFF2-40B4-BE49-F238E27FC236}">
                  <a16:creationId xmlns:a16="http://schemas.microsoft.com/office/drawing/2014/main" id="{45E0EDEC-C8AF-0E79-AA50-5647BF541A95}"/>
                </a:ext>
              </a:extLst>
            </p:cNvPr>
            <p:cNvSpPr/>
            <p:nvPr/>
          </p:nvSpPr>
          <p:spPr>
            <a:xfrm>
              <a:off x="9499923" y="3735068"/>
              <a:ext cx="892997" cy="1150384"/>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Cube 120">
              <a:extLst>
                <a:ext uri="{FF2B5EF4-FFF2-40B4-BE49-F238E27FC236}">
                  <a16:creationId xmlns:a16="http://schemas.microsoft.com/office/drawing/2014/main" id="{A4968359-646D-31E4-5640-2E697BB3D68E}"/>
                </a:ext>
              </a:extLst>
            </p:cNvPr>
            <p:cNvSpPr/>
            <p:nvPr/>
          </p:nvSpPr>
          <p:spPr>
            <a:xfrm>
              <a:off x="7829889" y="4414084"/>
              <a:ext cx="914400" cy="704498"/>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ube 121">
              <a:extLst>
                <a:ext uri="{FF2B5EF4-FFF2-40B4-BE49-F238E27FC236}">
                  <a16:creationId xmlns:a16="http://schemas.microsoft.com/office/drawing/2014/main" id="{9DA29161-8E54-0237-D44D-395A66A64107}"/>
                </a:ext>
              </a:extLst>
            </p:cNvPr>
            <p:cNvSpPr/>
            <p:nvPr/>
          </p:nvSpPr>
          <p:spPr>
            <a:xfrm>
              <a:off x="8551209" y="3939852"/>
              <a:ext cx="941832" cy="1287186"/>
            </a:xfrm>
            <a:prstGeom prst="cube">
              <a:avLst/>
            </a:prstGeom>
            <a:solidFill>
              <a:srgbClr val="A1E2F9"/>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ube 122">
              <a:extLst>
                <a:ext uri="{FF2B5EF4-FFF2-40B4-BE49-F238E27FC236}">
                  <a16:creationId xmlns:a16="http://schemas.microsoft.com/office/drawing/2014/main" id="{D8212B1B-A0D1-DEE0-C02D-B4701B88B4F5}"/>
                </a:ext>
              </a:extLst>
            </p:cNvPr>
            <p:cNvSpPr/>
            <p:nvPr/>
          </p:nvSpPr>
          <p:spPr>
            <a:xfrm>
              <a:off x="7623818" y="4098108"/>
              <a:ext cx="914400" cy="1287186"/>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Cube 123">
              <a:extLst>
                <a:ext uri="{FF2B5EF4-FFF2-40B4-BE49-F238E27FC236}">
                  <a16:creationId xmlns:a16="http://schemas.microsoft.com/office/drawing/2014/main" id="{76BD7E33-411D-B1D2-F36A-FD5B035B5584}"/>
                </a:ext>
              </a:extLst>
            </p:cNvPr>
            <p:cNvSpPr/>
            <p:nvPr/>
          </p:nvSpPr>
          <p:spPr>
            <a:xfrm>
              <a:off x="9286182" y="4194400"/>
              <a:ext cx="847814" cy="940827"/>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ube 124">
              <a:extLst>
                <a:ext uri="{FF2B5EF4-FFF2-40B4-BE49-F238E27FC236}">
                  <a16:creationId xmlns:a16="http://schemas.microsoft.com/office/drawing/2014/main" id="{D331AD84-CCD9-047D-F446-7D4F15E742D7}"/>
                </a:ext>
              </a:extLst>
            </p:cNvPr>
            <p:cNvSpPr/>
            <p:nvPr/>
          </p:nvSpPr>
          <p:spPr>
            <a:xfrm>
              <a:off x="8327019" y="4677571"/>
              <a:ext cx="854457" cy="704498"/>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Cube 125">
              <a:extLst>
                <a:ext uri="{FF2B5EF4-FFF2-40B4-BE49-F238E27FC236}">
                  <a16:creationId xmlns:a16="http://schemas.microsoft.com/office/drawing/2014/main" id="{01FB8370-FE22-6FA7-5373-60E97540664F}"/>
                </a:ext>
              </a:extLst>
            </p:cNvPr>
            <p:cNvSpPr/>
            <p:nvPr/>
          </p:nvSpPr>
          <p:spPr>
            <a:xfrm>
              <a:off x="9023491" y="4564368"/>
              <a:ext cx="854457" cy="823791"/>
            </a:xfrm>
            <a:prstGeom prst="cube">
              <a:avLst/>
            </a:prstGeom>
            <a:solidFill>
              <a:srgbClr val="B0E6FA"/>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TextBox 127">
            <a:extLst>
              <a:ext uri="{FF2B5EF4-FFF2-40B4-BE49-F238E27FC236}">
                <a16:creationId xmlns:a16="http://schemas.microsoft.com/office/drawing/2014/main" id="{6F8F105C-BD38-F99B-85E2-30FDE7E43E6D}"/>
              </a:ext>
            </a:extLst>
          </p:cNvPr>
          <p:cNvSpPr txBox="1"/>
          <p:nvPr/>
        </p:nvSpPr>
        <p:spPr>
          <a:xfrm>
            <a:off x="6490151" y="2606049"/>
            <a:ext cx="5087103" cy="430887"/>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2D Heightmap represents </a:t>
            </a:r>
            <a:r>
              <a:rPr lang="en-US" sz="2200" dirty="0">
                <a:solidFill>
                  <a:schemeClr val="bg1"/>
                </a:solidFill>
                <a:latin typeface="Cambria Math" panose="02040503050406030204" pitchFamily="18" charset="0"/>
                <a:ea typeface="Cambria Math" panose="02040503050406030204" pitchFamily="18" charset="0"/>
                <a:cs typeface="Ubisoft Sans" panose="02000504030000020004" pitchFamily="2" charset="-78"/>
              </a:rPr>
              <a:t>𝑢</a:t>
            </a:r>
          </a:p>
        </p:txBody>
      </p:sp>
    </p:spTree>
    <p:extLst>
      <p:ext uri="{BB962C8B-B14F-4D97-AF65-F5344CB8AC3E}">
        <p14:creationId xmlns:p14="http://schemas.microsoft.com/office/powerpoint/2010/main" val="72100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EF636FE-D497-4799-E4F9-1FDF6CF8BC10}"/>
              </a:ext>
            </a:extLst>
          </p:cNvPr>
          <p:cNvSpPr/>
          <p:nvPr/>
        </p:nvSpPr>
        <p:spPr>
          <a:xfrm>
            <a:off x="79721" y="1724555"/>
            <a:ext cx="6601968" cy="3767328"/>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2659419" y="1614579"/>
            <a:ext cx="7825653" cy="51062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latin typeface="Ubisoft Sans" panose="02000504030000020004" pitchFamily="2" charset="-78"/>
              <a:cs typeface="Ubisoft Sans" panose="02000504030000020004" pitchFamily="2" charset="-78"/>
            </a:endParaRPr>
          </a:p>
          <a:p>
            <a:endParaRPr lang="en-US" sz="16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1600" dirty="0">
              <a:solidFill>
                <a:schemeClr val="tx1"/>
              </a:solidFill>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2</a:t>
            </a:fld>
            <a:endParaRPr lang="en-US" dirty="0"/>
          </a:p>
        </p:txBody>
      </p:sp>
      <p:sp>
        <p:nvSpPr>
          <p:cNvPr id="7" name="Title 3">
            <a:extLst>
              <a:ext uri="{FF2B5EF4-FFF2-40B4-BE49-F238E27FC236}">
                <a16:creationId xmlns:a16="http://schemas.microsoft.com/office/drawing/2014/main" id="{531286CE-41C0-4B5A-CAA1-BC8ACB23A669}"/>
              </a:ext>
            </a:extLst>
          </p:cNvPr>
          <p:cNvSpPr txBox="1">
            <a:spLocks/>
          </p:cNvSpPr>
          <p:nvPr/>
        </p:nvSpPr>
        <p:spPr>
          <a:xfrm>
            <a:off x="2621318" y="612830"/>
            <a:ext cx="7243145"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5400" b="1" spc="300" dirty="0">
                <a:solidFill>
                  <a:srgbClr val="005476"/>
                </a:solidFill>
                <a:latin typeface="Ubisoft Sans" panose="02000504030000020004" pitchFamily="2" charset="-78"/>
                <a:cs typeface="Ubisoft Sans" panose="02000504030000020004" pitchFamily="2" charset="-78"/>
              </a:rPr>
              <a:t>BREAKDOWN</a:t>
            </a:r>
            <a:endParaRPr lang="en-US" sz="5400" b="1" spc="300" dirty="0">
              <a:solidFill>
                <a:srgbClr val="005476"/>
              </a:solidFill>
              <a:latin typeface="Ubisoft Sans" panose="02000504030000020004" pitchFamily="2" charset="-78"/>
              <a:cs typeface="Ubisoft Sans" panose="02000504030000020004" pitchFamily="2" charset="-78"/>
            </a:endParaRPr>
          </a:p>
        </p:txBody>
      </p:sp>
      <p:pic>
        <p:nvPicPr>
          <p:cNvPr id="6" name="Picture 5">
            <a:extLst>
              <a:ext uri="{FF2B5EF4-FFF2-40B4-BE49-F238E27FC236}">
                <a16:creationId xmlns:a16="http://schemas.microsoft.com/office/drawing/2014/main" id="{7DF6996A-57AC-95C4-6BA6-51179ED9F1CE}"/>
              </a:ext>
            </a:extLst>
          </p:cNvPr>
          <p:cNvPicPr>
            <a:picLocks noChangeAspect="1"/>
          </p:cNvPicPr>
          <p:nvPr/>
        </p:nvPicPr>
        <p:blipFill>
          <a:blip r:embed="rId3"/>
          <a:stretch>
            <a:fillRect/>
          </a:stretch>
        </p:blipFill>
        <p:spPr>
          <a:xfrm>
            <a:off x="144642" y="1783097"/>
            <a:ext cx="6472271" cy="3642829"/>
          </a:xfrm>
          <a:prstGeom prst="rect">
            <a:avLst/>
          </a:prstGeom>
        </p:spPr>
      </p:pic>
      <p:sp>
        <p:nvSpPr>
          <p:cNvPr id="15" name="TextBox 14">
            <a:extLst>
              <a:ext uri="{FF2B5EF4-FFF2-40B4-BE49-F238E27FC236}">
                <a16:creationId xmlns:a16="http://schemas.microsoft.com/office/drawing/2014/main" id="{5F30B9C0-396B-D653-10E2-C852E1307BFC}"/>
              </a:ext>
            </a:extLst>
          </p:cNvPr>
          <p:cNvSpPr txBox="1"/>
          <p:nvPr/>
        </p:nvSpPr>
        <p:spPr>
          <a:xfrm>
            <a:off x="10140114" y="1523671"/>
            <a:ext cx="1931431" cy="3170099"/>
          </a:xfrm>
          <a:prstGeom prst="rect">
            <a:avLst/>
          </a:prstGeom>
          <a:noFill/>
        </p:spPr>
        <p:txBody>
          <a:bodyPr wrap="square">
            <a:spAutoFit/>
          </a:bodyPr>
          <a:lstStyle/>
          <a:p>
            <a:pPr marL="0" indent="0">
              <a:buNone/>
            </a:pPr>
            <a:r>
              <a:rPr lang="de-DE" sz="2000" b="1" dirty="0">
                <a:solidFill>
                  <a:srgbClr val="005476"/>
                </a:solidFill>
                <a:latin typeface="Ubisoft Sans" panose="02000504030000020004" pitchFamily="2" charset="-78"/>
                <a:cs typeface="Ubisoft Sans" panose="02000504030000020004" pitchFamily="2" charset="-78"/>
              </a:rPr>
              <a:t>Rendering</a:t>
            </a:r>
          </a:p>
          <a:p>
            <a:pPr marL="0" indent="0">
              <a:buNone/>
            </a:pPr>
            <a:r>
              <a:rPr lang="de-DE" sz="2000" dirty="0">
                <a:latin typeface="Ubisoft Sans" panose="02000504030000020004" pitchFamily="2" charset="-78"/>
                <a:cs typeface="Ubisoft Sans" panose="02000504030000020004" pitchFamily="2" charset="-78"/>
              </a:rPr>
              <a:t>Scattering</a:t>
            </a:r>
          </a:p>
          <a:p>
            <a:pPr marL="0" indent="0">
              <a:buNone/>
            </a:pPr>
            <a:r>
              <a:rPr lang="de-DE" sz="2000" dirty="0">
                <a:latin typeface="Ubisoft Sans" panose="02000504030000020004" pitchFamily="2" charset="-78"/>
                <a:cs typeface="Ubisoft Sans" panose="02000504030000020004" pitchFamily="2" charset="-78"/>
              </a:rPr>
              <a:t>Absorbtion</a:t>
            </a:r>
          </a:p>
          <a:p>
            <a:pPr marL="0" indent="0">
              <a:buNone/>
            </a:pPr>
            <a:r>
              <a:rPr lang="de-DE" sz="2000" dirty="0">
                <a:latin typeface="Ubisoft Sans" panose="02000504030000020004" pitchFamily="2" charset="-78"/>
                <a:cs typeface="Ubisoft Sans" panose="02000504030000020004" pitchFamily="2" charset="-78"/>
              </a:rPr>
              <a:t>Refraction</a:t>
            </a:r>
          </a:p>
          <a:p>
            <a:pPr marL="0" indent="0">
              <a:buNone/>
            </a:pPr>
            <a:r>
              <a:rPr lang="de-DE" sz="2000" dirty="0">
                <a:latin typeface="Ubisoft Sans" panose="02000504030000020004" pitchFamily="2" charset="-78"/>
                <a:cs typeface="Ubisoft Sans" panose="02000504030000020004" pitchFamily="2" charset="-78"/>
              </a:rPr>
              <a:t>Reflection</a:t>
            </a:r>
          </a:p>
          <a:p>
            <a:pPr marL="0" indent="0">
              <a:buNone/>
            </a:pPr>
            <a:r>
              <a:rPr lang="de-DE" sz="2000" dirty="0">
                <a:latin typeface="Ubisoft Sans" panose="02000504030000020004" pitchFamily="2" charset="-78"/>
                <a:cs typeface="Ubisoft Sans" panose="02000504030000020004" pitchFamily="2" charset="-78"/>
              </a:rPr>
              <a:t>Caustics</a:t>
            </a:r>
          </a:p>
          <a:p>
            <a:pPr marL="0" indent="0">
              <a:buNone/>
            </a:pPr>
            <a:r>
              <a:rPr lang="de-DE" sz="2000" dirty="0">
                <a:latin typeface="Ubisoft Sans" panose="02000504030000020004" pitchFamily="2" charset="-78"/>
                <a:cs typeface="Ubisoft Sans" panose="02000504030000020004" pitchFamily="2" charset="-78"/>
              </a:rPr>
              <a:t>Foam</a:t>
            </a:r>
          </a:p>
          <a:p>
            <a:pPr marL="0" indent="0">
              <a:buNone/>
            </a:pPr>
            <a:r>
              <a:rPr lang="de-DE" sz="2000" dirty="0">
                <a:latin typeface="Ubisoft Sans" panose="02000504030000020004" pitchFamily="2" charset="-78"/>
                <a:cs typeface="Ubisoft Sans" panose="02000504030000020004" pitchFamily="2" charset="-78"/>
              </a:rPr>
              <a:t>Wetness</a:t>
            </a:r>
          </a:p>
          <a:p>
            <a:pPr marL="0" indent="0">
              <a:buNone/>
            </a:pPr>
            <a:r>
              <a:rPr lang="de-DE" sz="2000" dirty="0">
                <a:latin typeface="Ubisoft Sans" panose="02000504030000020004" pitchFamily="2" charset="-78"/>
                <a:cs typeface="Ubisoft Sans" panose="02000504030000020004" pitchFamily="2" charset="-78"/>
              </a:rPr>
              <a:t>Particles</a:t>
            </a:r>
            <a:br>
              <a:rPr lang="de-DE" sz="2000" dirty="0">
                <a:latin typeface="Ubisoft Sans" panose="02000504030000020004" pitchFamily="2" charset="-78"/>
                <a:cs typeface="Ubisoft Sans" panose="02000504030000020004" pitchFamily="2" charset="-78"/>
              </a:rPr>
            </a:br>
            <a:endParaRPr lang="de-DE" sz="2000" dirty="0">
              <a:latin typeface="Ubisoft Sans" panose="02000504030000020004" pitchFamily="2" charset="-78"/>
              <a:cs typeface="Ubisoft Sans" panose="02000504030000020004" pitchFamily="2" charset="-78"/>
            </a:endParaRPr>
          </a:p>
        </p:txBody>
      </p:sp>
      <p:sp>
        <p:nvSpPr>
          <p:cNvPr id="17" name="TextBox 16">
            <a:extLst>
              <a:ext uri="{FF2B5EF4-FFF2-40B4-BE49-F238E27FC236}">
                <a16:creationId xmlns:a16="http://schemas.microsoft.com/office/drawing/2014/main" id="{BEE1F633-6845-8FDD-A10D-84FF70A523B8}"/>
              </a:ext>
            </a:extLst>
          </p:cNvPr>
          <p:cNvSpPr txBox="1"/>
          <p:nvPr/>
        </p:nvSpPr>
        <p:spPr>
          <a:xfrm>
            <a:off x="6805291" y="1525694"/>
            <a:ext cx="3405464" cy="2246769"/>
          </a:xfrm>
          <a:prstGeom prst="rect">
            <a:avLst/>
          </a:prstGeom>
          <a:noFill/>
        </p:spPr>
        <p:txBody>
          <a:bodyPr wrap="square">
            <a:spAutoFit/>
          </a:bodyPr>
          <a:lstStyle/>
          <a:p>
            <a:pPr marL="0" indent="0">
              <a:buNone/>
            </a:pPr>
            <a:r>
              <a:rPr lang="de-DE" sz="2000" b="1" dirty="0">
                <a:solidFill>
                  <a:srgbClr val="005476"/>
                </a:solidFill>
                <a:latin typeface="Ubisoft Sans" panose="02000504030000020004" pitchFamily="2" charset="-78"/>
                <a:cs typeface="Ubisoft Sans" panose="02000504030000020004" pitchFamily="2" charset="-78"/>
              </a:rPr>
              <a:t>Generation</a:t>
            </a:r>
          </a:p>
          <a:p>
            <a:r>
              <a:rPr lang="de-DE" sz="2000" dirty="0">
                <a:latin typeface="Ubisoft Sans" panose="02000504030000020004" pitchFamily="2" charset="-78"/>
                <a:cs typeface="Ubisoft Sans" panose="02000504030000020004" pitchFamily="2" charset="-78"/>
              </a:rPr>
              <a:t>Physical Simulation </a:t>
            </a:r>
          </a:p>
          <a:p>
            <a:r>
              <a:rPr lang="de-DE" sz="2000" dirty="0">
                <a:latin typeface="Ubisoft Sans" panose="02000504030000020004" pitchFamily="2" charset="-78"/>
                <a:cs typeface="Ubisoft Sans" panose="02000504030000020004" pitchFamily="2" charset="-78"/>
              </a:rPr>
              <a:t>Interaction with Environment</a:t>
            </a:r>
          </a:p>
          <a:p>
            <a:pPr marL="0" indent="0">
              <a:buNone/>
            </a:pPr>
            <a:r>
              <a:rPr lang="de-DE" sz="2000" dirty="0">
                <a:latin typeface="Ubisoft Sans" panose="02000504030000020004" pitchFamily="2" charset="-78"/>
                <a:cs typeface="Ubisoft Sans" panose="02000504030000020004" pitchFamily="2" charset="-78"/>
              </a:rPr>
              <a:t>Empirical Simulation</a:t>
            </a:r>
          </a:p>
          <a:p>
            <a:pPr marL="0" indent="0">
              <a:buNone/>
            </a:pPr>
            <a:r>
              <a:rPr lang="de-DE" sz="2000" dirty="0">
                <a:latin typeface="Ubisoft Sans" panose="02000504030000020004" pitchFamily="2" charset="-78"/>
                <a:cs typeface="Ubisoft Sans" panose="02000504030000020004" pitchFamily="2" charset="-78"/>
              </a:rPr>
              <a:t>Breaking Waves</a:t>
            </a:r>
          </a:p>
          <a:p>
            <a:pPr marL="0" indent="0">
              <a:buNone/>
            </a:pPr>
            <a:r>
              <a:rPr lang="de-DE" sz="2000" dirty="0">
                <a:latin typeface="Ubisoft Sans" panose="02000504030000020004" pitchFamily="2" charset="-78"/>
                <a:cs typeface="Ubisoft Sans" panose="02000504030000020004" pitchFamily="2" charset="-78"/>
              </a:rPr>
              <a:t>Foam</a:t>
            </a:r>
          </a:p>
          <a:p>
            <a:pPr marL="0" indent="0">
              <a:buNone/>
            </a:pPr>
            <a:r>
              <a:rPr lang="de-DE" sz="2000" dirty="0">
                <a:latin typeface="Ubisoft Sans" panose="02000504030000020004" pitchFamily="2" charset="-78"/>
                <a:cs typeface="Ubisoft Sans" panose="02000504030000020004" pitchFamily="2" charset="-78"/>
              </a:rPr>
              <a:t>Blending</a:t>
            </a:r>
          </a:p>
        </p:txBody>
      </p:sp>
      <p:sp>
        <p:nvSpPr>
          <p:cNvPr id="19" name="TextBox 18">
            <a:extLst>
              <a:ext uri="{FF2B5EF4-FFF2-40B4-BE49-F238E27FC236}">
                <a16:creationId xmlns:a16="http://schemas.microsoft.com/office/drawing/2014/main" id="{ABA5B9AD-EAA8-5A1D-1236-293CF64B1146}"/>
              </a:ext>
            </a:extLst>
          </p:cNvPr>
          <p:cNvSpPr txBox="1"/>
          <p:nvPr/>
        </p:nvSpPr>
        <p:spPr>
          <a:xfrm>
            <a:off x="6804296" y="4347947"/>
            <a:ext cx="3271042" cy="1015663"/>
          </a:xfrm>
          <a:prstGeom prst="rect">
            <a:avLst/>
          </a:prstGeom>
          <a:noFill/>
        </p:spPr>
        <p:txBody>
          <a:bodyPr wrap="square">
            <a:spAutoFit/>
          </a:bodyPr>
          <a:lstStyle/>
          <a:p>
            <a:pPr marL="0" indent="0">
              <a:buNone/>
            </a:pPr>
            <a:r>
              <a:rPr lang="de-DE" sz="2000" b="1" dirty="0">
                <a:solidFill>
                  <a:srgbClr val="005476"/>
                </a:solidFill>
                <a:latin typeface="Ubisoft Sans" panose="02000504030000020004" pitchFamily="2" charset="-78"/>
                <a:cs typeface="Ubisoft Sans" panose="02000504030000020004" pitchFamily="2" charset="-78"/>
              </a:rPr>
              <a:t>Physics</a:t>
            </a:r>
          </a:p>
          <a:p>
            <a:pPr marL="0" indent="0">
              <a:buNone/>
            </a:pPr>
            <a:r>
              <a:rPr lang="de-DE" sz="2000" dirty="0">
                <a:latin typeface="Ubisoft Sans" panose="02000504030000020004" pitchFamily="2" charset="-78"/>
                <a:cs typeface="Ubisoft Sans" panose="02000504030000020004" pitchFamily="2" charset="-78"/>
              </a:rPr>
              <a:t>Objects interact with water</a:t>
            </a:r>
          </a:p>
          <a:p>
            <a:pPr marL="0" indent="0">
              <a:buNone/>
            </a:pPr>
            <a:r>
              <a:rPr lang="de-DE" sz="2000" dirty="0">
                <a:latin typeface="Ubisoft Sans" panose="02000504030000020004" pitchFamily="2" charset="-78"/>
                <a:cs typeface="Ubisoft Sans" panose="02000504030000020004" pitchFamily="2" charset="-78"/>
              </a:rPr>
              <a:t>Query water height/normal</a:t>
            </a:r>
          </a:p>
        </p:txBody>
      </p:sp>
      <p:sp>
        <p:nvSpPr>
          <p:cNvPr id="8" name="Rectangle 7">
            <a:extLst>
              <a:ext uri="{FF2B5EF4-FFF2-40B4-BE49-F238E27FC236}">
                <a16:creationId xmlns:a16="http://schemas.microsoft.com/office/drawing/2014/main" id="{84905B95-5DD0-B785-3051-8BF90F697D96}"/>
              </a:ext>
            </a:extLst>
          </p:cNvPr>
          <p:cNvSpPr/>
          <p:nvPr/>
        </p:nvSpPr>
        <p:spPr>
          <a:xfrm>
            <a:off x="10155148" y="1925960"/>
            <a:ext cx="1333972" cy="2413905"/>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BED7F55-1EC8-064E-BE67-B66BB3ED4C92}"/>
              </a:ext>
            </a:extLst>
          </p:cNvPr>
          <p:cNvSpPr/>
          <p:nvPr/>
        </p:nvSpPr>
        <p:spPr>
          <a:xfrm>
            <a:off x="6900944" y="2524644"/>
            <a:ext cx="3019915" cy="904355"/>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22C4746-B2F3-A35E-B322-680D680FFF63}"/>
              </a:ext>
            </a:extLst>
          </p:cNvPr>
          <p:cNvSpPr/>
          <p:nvPr/>
        </p:nvSpPr>
        <p:spPr>
          <a:xfrm>
            <a:off x="6900944" y="4746063"/>
            <a:ext cx="3115568" cy="786034"/>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67CEC86-471F-C8D8-1A8C-D31FF47AE2DA}"/>
              </a:ext>
            </a:extLst>
          </p:cNvPr>
          <p:cNvSpPr txBox="1"/>
          <p:nvPr/>
        </p:nvSpPr>
        <p:spPr>
          <a:xfrm>
            <a:off x="13779" y="5463359"/>
            <a:ext cx="6601968" cy="25164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Skull &amp; Bones</a:t>
            </a:r>
          </a:p>
        </p:txBody>
      </p:sp>
    </p:spTree>
    <p:extLst>
      <p:ext uri="{BB962C8B-B14F-4D97-AF65-F5344CB8AC3E}">
        <p14:creationId xmlns:p14="http://schemas.microsoft.com/office/powerpoint/2010/main" val="399139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8"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371600"/>
                <a:ext cx="6423059" cy="50539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Ubisoft Sans" panose="02000504030000020004" pitchFamily="2" charset="-78"/>
                    <a:cs typeface="Ubisoft Sans" panose="02000504030000020004" pitchFamily="2" charset="-78"/>
                  </a:rPr>
                  <a:t>Have to find </a:t>
                </a:r>
                <a14:m>
                  <m:oMath xmlns:m="http://schemas.openxmlformats.org/officeDocument/2006/math">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b="0" i="0" smtClean="0">
                            <a:latin typeface="Cambria Math" panose="02040503050406030204" pitchFamily="18" charset="0"/>
                            <a:ea typeface="Cambria Math" panose="02040503050406030204" pitchFamily="18" charset="0"/>
                            <a:cs typeface="Ubisoft Sans" panose="02000504030000020004" pitchFamily="2" charset="-78"/>
                          </a:rPr>
                          <m:t> </m:t>
                        </m:r>
                        <m:r>
                          <m:rPr>
                            <m:nor/>
                          </m:rPr>
                          <a:rPr lang="en-US" sz="2000" dirty="0">
                            <a:latin typeface="Cambria" panose="02040503050406030204" pitchFamily="18" charset="0"/>
                            <a:ea typeface="Cambria" panose="02040503050406030204" pitchFamily="18" charset="0"/>
                            <a:cs typeface="Ubisoft Sans" panose="02000504030000020004" pitchFamily="2" charset="-78"/>
                          </a:rPr>
                          <m:t>∇</m:t>
                        </m:r>
                      </m:e>
                      <m:sup>
                        <m:r>
                          <a:rPr lang="pt-BR" sz="200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a:latin typeface="Cambria Math" panose="02040503050406030204" pitchFamily="18" charset="0"/>
                        <a:ea typeface="Cambria Math" panose="02040503050406030204" pitchFamily="18" charset="0"/>
                        <a:cs typeface="Ubisoft Sans" panose="02000504030000020004" pitchFamily="2" charset="-78"/>
                      </a:rPr>
                      <m:t>𝑢</m:t>
                    </m:r>
                    <m:r>
                      <a:rPr lang="de-DE" sz="2000" i="1">
                        <a:latin typeface="Cambria Math" panose="02040503050406030204" pitchFamily="18" charset="0"/>
                        <a:ea typeface="Cambria Math" panose="02040503050406030204" pitchFamily="18" charset="0"/>
                        <a:cs typeface="Ubisoft Sans" panose="02000504030000020004" pitchFamily="2" charset="-78"/>
                      </a:rPr>
                      <m:t> </m:t>
                    </m:r>
                    <m:r>
                      <a:rPr lang="de-DE" sz="200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𝑥</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den>
                    </m:f>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𝑦</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den>
                    </m:f>
                  </m:oMath>
                </a14:m>
                <a:endParaRPr lang="en-US" sz="2000" dirty="0">
                  <a:latin typeface="Ubisoft Sans" panose="02000504030000020004" pitchFamily="2" charset="-78"/>
                  <a:cs typeface="Ubisoft Sans" panose="02000504030000020004" pitchFamily="2" charset="-78"/>
                </a:endParaRPr>
              </a:p>
              <a:p>
                <a:pPr marL="0" indent="0">
                  <a:buNone/>
                </a:pPr>
                <a:r>
                  <a:rPr lang="en-US" sz="2000" dirty="0">
                    <a:latin typeface="Ubisoft Sans" panose="02000504030000020004" pitchFamily="2" charset="-78"/>
                    <a:cs typeface="Ubisoft Sans" panose="02000504030000020004" pitchFamily="2" charset="-78"/>
                  </a:rPr>
                  <a:t>Discretize </a:t>
                </a:r>
                <a:r>
                  <a:rPr lang="en-US" sz="2000" dirty="0">
                    <a:latin typeface="Cambria Math" panose="02040503050406030204" pitchFamily="18" charset="0"/>
                    <a:ea typeface="Cambria Math" panose="02040503050406030204" pitchFamily="18" charset="0"/>
                    <a:cs typeface="Ubisoft Sans" panose="02000504030000020004" pitchFamily="2" charset="-78"/>
                  </a:rPr>
                  <a:t>u</a:t>
                </a:r>
                <a:r>
                  <a:rPr lang="en-US" sz="2000" dirty="0">
                    <a:latin typeface="Ubisoft Sans" panose="02000504030000020004" pitchFamily="2" charset="-78"/>
                    <a:cs typeface="Ubisoft Sans" panose="02000504030000020004" pitchFamily="2" charset="-78"/>
                  </a:rPr>
                  <a:t> into finite intervals </a:t>
                </a:r>
              </a:p>
              <a:p>
                <a:pPr marL="0" indent="0">
                  <a:buFont typeface="Arial" panose="020B0604020202020204" pitchFamily="34" charset="0"/>
                  <a:buNone/>
                </a:pPr>
                <a:r>
                  <a:rPr lang="en-US" sz="2000" dirty="0">
                    <a:latin typeface="Ubisoft Sans" panose="02000504030000020004" pitchFamily="2" charset="-78"/>
                    <a:cs typeface="Ubisoft Sans" panose="02000504030000020004" pitchFamily="2" charset="-78"/>
                  </a:rPr>
                  <a:t>Need a numerical approximation to solve differential equations</a:t>
                </a:r>
              </a:p>
              <a:p>
                <a:pPr marL="0" indent="0">
                  <a:buNone/>
                </a:pPr>
                <a:r>
                  <a:rPr lang="en-US" sz="2000" dirty="0">
                    <a:solidFill>
                      <a:srgbClr val="005476"/>
                    </a:solidFill>
                    <a:latin typeface="Ubisoft Sans" panose="02000504030000020004" pitchFamily="2" charset="-78"/>
                    <a:cs typeface="Ubisoft Sans" panose="02000504030000020004" pitchFamily="2" charset="-78"/>
                  </a:rPr>
                  <a:t>Finite Difference Form:</a:t>
                </a:r>
                <a:endParaRPr lang="en-US" sz="2000" dirty="0">
                  <a:latin typeface="Ubisoft Sans" panose="02000504030000020004" pitchFamily="2" charset="-78"/>
                  <a:cs typeface="Ubisoft Sans" panose="02000504030000020004" pitchFamily="2" charset="-78"/>
                </a:endParaRPr>
              </a:p>
              <a:p>
                <a:r>
                  <a:rPr lang="en-US" sz="2000" dirty="0">
                    <a:solidFill>
                      <a:schemeClr val="accent6"/>
                    </a:solidFill>
                    <a:latin typeface="Ubisoft Sans" panose="02000504030000020004" pitchFamily="2" charset="-78"/>
                    <a:cs typeface="Ubisoft Sans" panose="02000504030000020004" pitchFamily="2" charset="-78"/>
                  </a:rPr>
                  <a:t>Forward Difference</a:t>
                </a:r>
                <a:br>
                  <a:rPr lang="en-US" sz="2000" dirty="0">
                    <a:solidFill>
                      <a:schemeClr val="accent6"/>
                    </a:solidFill>
                    <a:latin typeface="Ubisoft Sans" panose="02000504030000020004" pitchFamily="2" charset="-78"/>
                    <a:cs typeface="Ubisoft Sans" panose="02000504030000020004" pitchFamily="2" charset="-78"/>
                  </a:rPr>
                </a:br>
                <a:r>
                  <a:rPr lang="en-US" sz="2000" dirty="0">
                    <a:solidFill>
                      <a:schemeClr val="accent6"/>
                    </a:solidFill>
                    <a:latin typeface="Ubisoft Sans" panose="02000504030000020004" pitchFamily="2" charset="-78"/>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sub>
                            </m:sSub>
                          </m:num>
                          <m:den>
                            <m:r>
                              <a:rPr lang="de-DE" sz="2000" i="1">
                                <a:latin typeface="Cambria Math" panose="02040503050406030204" pitchFamily="18" charset="0"/>
                                <a:ea typeface="Cambria Math" panose="02040503050406030204" pitchFamily="18" charset="0"/>
                              </a:rPr>
                              <m:t>𝑑𝑥</m:t>
                            </m:r>
                          </m:den>
                        </m:f>
                      </m:e>
                    </m:box>
                    <m:r>
                      <a:rPr lang="de-DE" sz="2000" i="1">
                        <a:latin typeface="Cambria Math" panose="02040503050406030204" pitchFamily="18" charset="0"/>
                      </a:rPr>
                      <m:t> </m:t>
                    </m:r>
                  </m:oMath>
                </a14:m>
                <a:endParaRPr lang="en-US" sz="2000" dirty="0">
                  <a:latin typeface="Ubisoft Sans" panose="02000504030000020004" pitchFamily="2" charset="-78"/>
                  <a:cs typeface="Ubisoft Sans" panose="02000504030000020004" pitchFamily="2" charset="-78"/>
                </a:endParaRPr>
              </a:p>
              <a:p>
                <a:r>
                  <a:rPr lang="en-US" sz="2000" dirty="0">
                    <a:solidFill>
                      <a:schemeClr val="accent5">
                        <a:lumMod val="75000"/>
                      </a:schemeClr>
                    </a:solidFill>
                    <a:latin typeface="Ubisoft Sans" panose="02000504030000020004" pitchFamily="2" charset="-78"/>
                    <a:cs typeface="Ubisoft Sans" panose="02000504030000020004" pitchFamily="2" charset="-78"/>
                  </a:rPr>
                  <a:t>Backward Difference</a:t>
                </a:r>
                <a:br>
                  <a:rPr lang="en-US" sz="2000" dirty="0">
                    <a:solidFill>
                      <a:schemeClr val="accent5">
                        <a:lumMod val="75000"/>
                      </a:schemeClr>
                    </a:solidFill>
                    <a:latin typeface="Ubisoft Sans" panose="02000504030000020004" pitchFamily="2" charset="-78"/>
                    <a:cs typeface="Ubisoft Sans" panose="02000504030000020004" pitchFamily="2" charset="-78"/>
                  </a:rPr>
                </a:br>
                <a:r>
                  <a:rPr lang="en-US" sz="2000" dirty="0">
                    <a:solidFill>
                      <a:schemeClr val="accent6"/>
                    </a:solidFill>
                    <a:latin typeface="Ubisoft Sans" panose="02000504030000020004" pitchFamily="2" charset="-78"/>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−1</m:t>
                                </m:r>
                              </m:sub>
                            </m:sSub>
                          </m:num>
                          <m:den>
                            <m:r>
                              <a:rPr lang="de-DE" sz="2000" i="1">
                                <a:latin typeface="Cambria Math" panose="02040503050406030204" pitchFamily="18" charset="0"/>
                                <a:ea typeface="Cambria Math" panose="02040503050406030204" pitchFamily="18" charset="0"/>
                              </a:rPr>
                              <m:t>𝑑𝑥</m:t>
                            </m:r>
                          </m:den>
                        </m:f>
                      </m:e>
                    </m:box>
                    <m:r>
                      <a:rPr lang="de-DE" sz="2000" i="1">
                        <a:latin typeface="Cambria Math" panose="02040503050406030204" pitchFamily="18" charset="0"/>
                      </a:rPr>
                      <m:t> </m:t>
                    </m:r>
                  </m:oMath>
                </a14:m>
                <a:endParaRPr lang="en-US" sz="2000" dirty="0">
                  <a:solidFill>
                    <a:schemeClr val="accent5">
                      <a:lumMod val="75000"/>
                    </a:schemeClr>
                  </a:solidFill>
                  <a:latin typeface="Ubisoft Sans" panose="02000504030000020004" pitchFamily="2" charset="-78"/>
                  <a:cs typeface="Ubisoft Sans" panose="02000504030000020004" pitchFamily="2" charset="-78"/>
                </a:endParaRPr>
              </a:p>
              <a:p>
                <a:r>
                  <a:rPr lang="en-US" sz="2000" dirty="0">
                    <a:solidFill>
                      <a:srgbClr val="C00000"/>
                    </a:solidFill>
                    <a:latin typeface="Ubisoft Sans" panose="02000504030000020004" pitchFamily="2" charset="-78"/>
                    <a:cs typeface="Ubisoft Sans" panose="02000504030000020004" pitchFamily="2" charset="-78"/>
                  </a:rPr>
                  <a:t>Central Difference</a:t>
                </a:r>
                <a:br>
                  <a:rPr lang="en-US" sz="2000" dirty="0">
                    <a:solidFill>
                      <a:srgbClr val="C00000"/>
                    </a:solidFill>
                    <a:latin typeface="Ubisoft Sans" panose="02000504030000020004" pitchFamily="2" charset="-78"/>
                    <a:cs typeface="Ubisoft Sans" panose="02000504030000020004" pitchFamily="2" charset="-78"/>
                  </a:rPr>
                </a:br>
                <a:r>
                  <a:rPr lang="en-US" sz="2000" dirty="0">
                    <a:solidFill>
                      <a:srgbClr val="C00000"/>
                    </a:solidFill>
                    <a:latin typeface="Ubisoft Sans" panose="02000504030000020004" pitchFamily="2" charset="-78"/>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smtClean="0">
                            <a:latin typeface="Cambria Math" panose="02040503050406030204" pitchFamily="18" charset="0"/>
                            <a:ea typeface="Cambria Math" panose="02040503050406030204" pitchFamily="18" charset="0"/>
                          </a:rPr>
                        </m:ctrlPr>
                      </m:boxPr>
                      <m:e>
                        <m:argPr>
                          <m:argSz m:val="-1"/>
                        </m:argPr>
                        <m:f>
                          <m:fPr>
                            <m:ctrlPr>
                              <a:rPr lang="de-DE" sz="2000" i="1" smtClean="0">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m:t>
                                </m:r>
                              </m:sub>
                            </m:sSub>
                          </m:num>
                          <m:den>
                            <m:r>
                              <a:rPr lang="de-DE" sz="2000" b="0" i="1" smtClean="0">
                                <a:latin typeface="Cambria Math" panose="02040503050406030204" pitchFamily="18" charset="0"/>
                                <a:ea typeface="Cambria Math" panose="02040503050406030204" pitchFamily="18" charset="0"/>
                              </a:rPr>
                              <m:t>2 </m:t>
                            </m:r>
                            <m:r>
                              <a:rPr lang="de-DE" sz="2000" b="0" i="1" smtClean="0">
                                <a:latin typeface="Cambria Math" panose="02040503050406030204" pitchFamily="18" charset="0"/>
                                <a:ea typeface="Cambria Math" panose="02040503050406030204" pitchFamily="18" charset="0"/>
                              </a:rPr>
                              <m:t>𝑑𝑥</m:t>
                            </m:r>
                          </m:den>
                        </m:f>
                      </m:e>
                    </m:box>
                  </m:oMath>
                </a14:m>
                <a:endParaRPr lang="en-US" sz="2000" dirty="0">
                  <a:solidFill>
                    <a:srgbClr val="C00000"/>
                  </a:solidFill>
                  <a:latin typeface="Cambria Math" panose="02040503050406030204" pitchFamily="18" charset="0"/>
                  <a:ea typeface="Cambria Math" panose="02040503050406030204" pitchFamily="18" charset="0"/>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371600"/>
                <a:ext cx="6423059" cy="5053970"/>
              </a:xfrm>
              <a:prstGeom prst="rect">
                <a:avLst/>
              </a:prstGeom>
              <a:blipFill>
                <a:blip r:embed="rId3"/>
                <a:stretch>
                  <a:fillRect l="-94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20</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1014972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FIND </a:t>
            </a:r>
            <a:r>
              <a:rPr lang="en-US" sz="5400" b="1" spc="300" dirty="0">
                <a:solidFill>
                  <a:srgbClr val="005476"/>
                </a:solidFill>
                <a:latin typeface="Ubisoft Sans" panose="02000504030000020004" pitchFamily="2" charset="-78"/>
                <a:cs typeface="Ubisoft Sans" panose="02000504030000020004" pitchFamily="2" charset="-78"/>
              </a:rPr>
              <a:t>THE </a:t>
            </a:r>
            <a:r>
              <a:rPr lang="en-US" sz="5400" b="1" spc="300" dirty="0">
                <a:latin typeface="Ubisoft Sans" panose="02000504030000020004" pitchFamily="2" charset="-78"/>
                <a:cs typeface="Ubisoft Sans" panose="02000504030000020004" pitchFamily="2" charset="-78"/>
              </a:rPr>
              <a:t>ACCELERATION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9EF4E2F-D7DB-940A-A67F-8CC31A57A2FE}"/>
                  </a:ext>
                </a:extLst>
              </p:cNvPr>
              <p:cNvSpPr txBox="1"/>
              <p:nvPr/>
            </p:nvSpPr>
            <p:spPr>
              <a:xfrm>
                <a:off x="18561550" y="1308185"/>
                <a:ext cx="4419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𝑑</m:t>
                      </m:r>
                      <m:r>
                        <a:rPr lang="de-DE" b="0" i="1" smtClean="0">
                          <a:latin typeface="Cambria Math" panose="02040503050406030204" pitchFamily="18" charset="0"/>
                        </a:rPr>
                        <m:t>𝑦</m:t>
                      </m:r>
                    </m:oMath>
                  </m:oMathPara>
                </a14:m>
                <a:endParaRPr lang="en-US" dirty="0"/>
              </a:p>
            </p:txBody>
          </p:sp>
        </mc:Choice>
        <mc:Fallback xmlns="">
          <p:sp>
            <p:nvSpPr>
              <p:cNvPr id="38" name="TextBox 37">
                <a:extLst>
                  <a:ext uri="{FF2B5EF4-FFF2-40B4-BE49-F238E27FC236}">
                    <a16:creationId xmlns:a16="http://schemas.microsoft.com/office/drawing/2014/main" id="{39EF4E2F-D7DB-940A-A67F-8CC31A57A2FE}"/>
                  </a:ext>
                </a:extLst>
              </p:cNvPr>
              <p:cNvSpPr txBox="1">
                <a:spLocks noRot="1" noChangeAspect="1" noMove="1" noResize="1" noEditPoints="1" noAdjustHandles="1" noChangeArrowheads="1" noChangeShapeType="1" noTextEdit="1"/>
              </p:cNvSpPr>
              <p:nvPr/>
            </p:nvSpPr>
            <p:spPr>
              <a:xfrm>
                <a:off x="18561550" y="1308185"/>
                <a:ext cx="441981" cy="369332"/>
              </a:xfrm>
              <a:prstGeom prst="rect">
                <a:avLst/>
              </a:prstGeom>
              <a:blipFill>
                <a:blip r:embed="rId7"/>
                <a:stretch>
                  <a:fillRect b="-6667"/>
                </a:stretch>
              </a:blipFill>
            </p:spPr>
            <p:txBody>
              <a:bodyPr/>
              <a:lstStyle/>
              <a:p>
                <a:r>
                  <a:rPr lang="en-US">
                    <a:noFill/>
                  </a:rPr>
                  <a:t> </a:t>
                </a:r>
              </a:p>
            </p:txBody>
          </p:sp>
        </mc:Fallback>
      </mc:AlternateContent>
      <p:sp>
        <p:nvSpPr>
          <p:cNvPr id="93" name="Right Brace 92">
            <a:extLst>
              <a:ext uri="{FF2B5EF4-FFF2-40B4-BE49-F238E27FC236}">
                <a16:creationId xmlns:a16="http://schemas.microsoft.com/office/drawing/2014/main" id="{9ECF2E94-0CC3-71E9-BFC8-2029EC2BD382}"/>
              </a:ext>
            </a:extLst>
          </p:cNvPr>
          <p:cNvSpPr/>
          <p:nvPr/>
        </p:nvSpPr>
        <p:spPr>
          <a:xfrm rot="5400000">
            <a:off x="9110483" y="4671803"/>
            <a:ext cx="208177" cy="942664"/>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ACF1D56-A8C2-2A15-B8DD-914E0DF09A54}"/>
                  </a:ext>
                </a:extLst>
              </p:cNvPr>
              <p:cNvSpPr txBox="1"/>
              <p:nvPr/>
            </p:nvSpPr>
            <p:spPr>
              <a:xfrm>
                <a:off x="8877709" y="5189374"/>
                <a:ext cx="628988" cy="5256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𝑑𝑥</m:t>
                      </m:r>
                    </m:oMath>
                  </m:oMathPara>
                </a14:m>
                <a:endParaRPr lang="en-US" dirty="0"/>
              </a:p>
            </p:txBody>
          </p:sp>
        </mc:Choice>
        <mc:Fallback xmlns="">
          <p:sp>
            <p:nvSpPr>
              <p:cNvPr id="94" name="TextBox 93">
                <a:extLst>
                  <a:ext uri="{FF2B5EF4-FFF2-40B4-BE49-F238E27FC236}">
                    <a16:creationId xmlns:a16="http://schemas.microsoft.com/office/drawing/2014/main" id="{3ACF1D56-A8C2-2A15-B8DD-914E0DF09A54}"/>
                  </a:ext>
                </a:extLst>
              </p:cNvPr>
              <p:cNvSpPr txBox="1">
                <a:spLocks noRot="1" noChangeAspect="1" noMove="1" noResize="1" noEditPoints="1" noAdjustHandles="1" noChangeArrowheads="1" noChangeShapeType="1" noTextEdit="1"/>
              </p:cNvSpPr>
              <p:nvPr/>
            </p:nvSpPr>
            <p:spPr>
              <a:xfrm>
                <a:off x="8877709" y="5189374"/>
                <a:ext cx="628988" cy="5256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Parallelogram 96">
                <a:extLst>
                  <a:ext uri="{FF2B5EF4-FFF2-40B4-BE49-F238E27FC236}">
                    <a16:creationId xmlns:a16="http://schemas.microsoft.com/office/drawing/2014/main" id="{96EFF2EB-48EF-466E-F4D8-FE3C6F9CBA38}"/>
                  </a:ext>
                </a:extLst>
              </p:cNvPr>
              <p:cNvSpPr/>
              <p:nvPr/>
            </p:nvSpPr>
            <p:spPr>
              <a:xfrm>
                <a:off x="7750261" y="4668532"/>
                <a:ext cx="1301294" cy="332809"/>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−1</m:t>
                          </m:r>
                        </m:sub>
                      </m:sSub>
                    </m:oMath>
                  </m:oMathPara>
                </a14:m>
                <a:endParaRPr lang="en-US" sz="1000" dirty="0">
                  <a:solidFill>
                    <a:schemeClr val="tx1"/>
                  </a:solidFill>
                </a:endParaRPr>
              </a:p>
            </p:txBody>
          </p:sp>
        </mc:Choice>
        <mc:Fallback xmlns="">
          <p:sp>
            <p:nvSpPr>
              <p:cNvPr id="97" name="Parallelogram 96">
                <a:extLst>
                  <a:ext uri="{FF2B5EF4-FFF2-40B4-BE49-F238E27FC236}">
                    <a16:creationId xmlns:a16="http://schemas.microsoft.com/office/drawing/2014/main" id="{96EFF2EB-48EF-466E-F4D8-FE3C6F9CBA38}"/>
                  </a:ext>
                </a:extLst>
              </p:cNvPr>
              <p:cNvSpPr>
                <a:spLocks noRot="1" noChangeAspect="1" noMove="1" noResize="1" noEditPoints="1" noAdjustHandles="1" noChangeArrowheads="1" noChangeShapeType="1" noTextEdit="1"/>
              </p:cNvSpPr>
              <p:nvPr/>
            </p:nvSpPr>
            <p:spPr>
              <a:xfrm>
                <a:off x="7750261" y="4668532"/>
                <a:ext cx="1301294" cy="332809"/>
              </a:xfrm>
              <a:prstGeom prst="parallelogram">
                <a:avLst>
                  <a:gd name="adj" fmla="val 99519"/>
                </a:avLst>
              </a:prstGeom>
              <a:blipFill>
                <a:blip r:embed="rId9"/>
                <a:stretch>
                  <a:fillRect/>
                </a:stretch>
              </a:blipFill>
              <a:ln w="38100">
                <a:solidFill>
                  <a:srgbClr val="B0E6F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Parallelogram 97">
                <a:extLst>
                  <a:ext uri="{FF2B5EF4-FFF2-40B4-BE49-F238E27FC236}">
                    <a16:creationId xmlns:a16="http://schemas.microsoft.com/office/drawing/2014/main" id="{4C78B060-C4D5-1851-4B30-31BAB68DF0E4}"/>
                  </a:ext>
                </a:extLst>
              </p:cNvPr>
              <p:cNvSpPr/>
              <p:nvPr/>
            </p:nvSpPr>
            <p:spPr>
              <a:xfrm>
                <a:off x="8722585" y="4668532"/>
                <a:ext cx="1301294" cy="332809"/>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 </m:t>
                          </m:r>
                        </m:sub>
                      </m:sSub>
                    </m:oMath>
                  </m:oMathPara>
                </a14:m>
                <a:endParaRPr lang="en-US" sz="1000" dirty="0">
                  <a:solidFill>
                    <a:schemeClr val="tx1"/>
                  </a:solidFill>
                </a:endParaRPr>
              </a:p>
            </p:txBody>
          </p:sp>
        </mc:Choice>
        <mc:Fallback xmlns="">
          <p:sp>
            <p:nvSpPr>
              <p:cNvPr id="98" name="Parallelogram 97">
                <a:extLst>
                  <a:ext uri="{FF2B5EF4-FFF2-40B4-BE49-F238E27FC236}">
                    <a16:creationId xmlns:a16="http://schemas.microsoft.com/office/drawing/2014/main" id="{4C78B060-C4D5-1851-4B30-31BAB68DF0E4}"/>
                  </a:ext>
                </a:extLst>
              </p:cNvPr>
              <p:cNvSpPr>
                <a:spLocks noRot="1" noChangeAspect="1" noMove="1" noResize="1" noEditPoints="1" noAdjustHandles="1" noChangeArrowheads="1" noChangeShapeType="1" noTextEdit="1"/>
              </p:cNvSpPr>
              <p:nvPr/>
            </p:nvSpPr>
            <p:spPr>
              <a:xfrm>
                <a:off x="8722585" y="4668532"/>
                <a:ext cx="1301294" cy="332809"/>
              </a:xfrm>
              <a:prstGeom prst="parallelogram">
                <a:avLst>
                  <a:gd name="adj" fmla="val 99519"/>
                </a:avLst>
              </a:prstGeom>
              <a:blipFill>
                <a:blip r:embed="rId10"/>
                <a:stretch>
                  <a:fillRect/>
                </a:stretch>
              </a:blipFill>
              <a:ln w="38100">
                <a:solidFill>
                  <a:srgbClr val="B0E6F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Parallelogram 98">
                <a:extLst>
                  <a:ext uri="{FF2B5EF4-FFF2-40B4-BE49-F238E27FC236}">
                    <a16:creationId xmlns:a16="http://schemas.microsoft.com/office/drawing/2014/main" id="{71773D4F-32BD-8989-25E3-F93A7B86DAFC}"/>
                  </a:ext>
                </a:extLst>
              </p:cNvPr>
              <p:cNvSpPr/>
              <p:nvPr/>
            </p:nvSpPr>
            <p:spPr>
              <a:xfrm>
                <a:off x="9685904" y="4668532"/>
                <a:ext cx="1301294" cy="332809"/>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+1</m:t>
                          </m:r>
                        </m:sub>
                      </m:sSub>
                    </m:oMath>
                  </m:oMathPara>
                </a14:m>
                <a:endParaRPr lang="en-US" sz="1000" dirty="0">
                  <a:solidFill>
                    <a:schemeClr val="tx1"/>
                  </a:solidFill>
                </a:endParaRPr>
              </a:p>
            </p:txBody>
          </p:sp>
        </mc:Choice>
        <mc:Fallback xmlns="">
          <p:sp>
            <p:nvSpPr>
              <p:cNvPr id="99" name="Parallelogram 98">
                <a:extLst>
                  <a:ext uri="{FF2B5EF4-FFF2-40B4-BE49-F238E27FC236}">
                    <a16:creationId xmlns:a16="http://schemas.microsoft.com/office/drawing/2014/main" id="{71773D4F-32BD-8989-25E3-F93A7B86DAFC}"/>
                  </a:ext>
                </a:extLst>
              </p:cNvPr>
              <p:cNvSpPr>
                <a:spLocks noRot="1" noChangeAspect="1" noMove="1" noResize="1" noEditPoints="1" noAdjustHandles="1" noChangeArrowheads="1" noChangeShapeType="1" noTextEdit="1"/>
              </p:cNvSpPr>
              <p:nvPr/>
            </p:nvSpPr>
            <p:spPr>
              <a:xfrm>
                <a:off x="9685904" y="4668532"/>
                <a:ext cx="1301294" cy="332809"/>
              </a:xfrm>
              <a:prstGeom prst="parallelogram">
                <a:avLst>
                  <a:gd name="adj" fmla="val 99519"/>
                </a:avLst>
              </a:prstGeom>
              <a:blipFill>
                <a:blip r:embed="rId11"/>
                <a:stretch>
                  <a:fillRect/>
                </a:stretch>
              </a:blipFill>
              <a:ln w="38100">
                <a:solidFill>
                  <a:srgbClr val="B0E6FA"/>
                </a:solidFill>
              </a:ln>
            </p:spPr>
            <p:txBody>
              <a:bodyPr/>
              <a:lstStyle/>
              <a:p>
                <a:r>
                  <a:rPr lang="en-US">
                    <a:noFill/>
                  </a:rPr>
                  <a:t> </a:t>
                </a:r>
              </a:p>
            </p:txBody>
          </p:sp>
        </mc:Fallback>
      </mc:AlternateContent>
      <p:cxnSp>
        <p:nvCxnSpPr>
          <p:cNvPr id="102" name="Straight Connector 101">
            <a:extLst>
              <a:ext uri="{FF2B5EF4-FFF2-40B4-BE49-F238E27FC236}">
                <a16:creationId xmlns:a16="http://schemas.microsoft.com/office/drawing/2014/main" id="{F80B6327-7A3D-4BC5-B06C-701743F4FF71}"/>
              </a:ext>
            </a:extLst>
          </p:cNvPr>
          <p:cNvCxnSpPr>
            <a:cxnSpLocks/>
            <a:endCxn id="120" idx="1"/>
          </p:cNvCxnSpPr>
          <p:nvPr/>
        </p:nvCxnSpPr>
        <p:spPr>
          <a:xfrm flipH="1" flipV="1">
            <a:off x="9370692" y="3165005"/>
            <a:ext cx="14813" cy="1669932"/>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864BE0D-EFA1-5EC8-5F52-E445F7009E74}"/>
              </a:ext>
            </a:extLst>
          </p:cNvPr>
          <p:cNvCxnSpPr>
            <a:cxnSpLocks/>
          </p:cNvCxnSpPr>
          <p:nvPr/>
        </p:nvCxnSpPr>
        <p:spPr>
          <a:xfrm flipV="1">
            <a:off x="10313355" y="3409098"/>
            <a:ext cx="0" cy="1425838"/>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16185D0-17CE-3B53-72D8-A576136B4CFA}"/>
              </a:ext>
            </a:extLst>
          </p:cNvPr>
          <p:cNvCxnSpPr>
            <a:cxnSpLocks/>
          </p:cNvCxnSpPr>
          <p:nvPr/>
        </p:nvCxnSpPr>
        <p:spPr>
          <a:xfrm flipV="1">
            <a:off x="8391125" y="3944899"/>
            <a:ext cx="9782" cy="890038"/>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0" name="Freeform: Shape 119">
            <a:extLst>
              <a:ext uri="{FF2B5EF4-FFF2-40B4-BE49-F238E27FC236}">
                <a16:creationId xmlns:a16="http://schemas.microsoft.com/office/drawing/2014/main" id="{5A2DC759-9774-EC3F-C935-9234D8BE933D}"/>
              </a:ext>
            </a:extLst>
          </p:cNvPr>
          <p:cNvSpPr/>
          <p:nvPr/>
        </p:nvSpPr>
        <p:spPr>
          <a:xfrm>
            <a:off x="8075422" y="3154275"/>
            <a:ext cx="2964058" cy="1117950"/>
          </a:xfrm>
          <a:custGeom>
            <a:avLst/>
            <a:gdLst>
              <a:gd name="connsiteX0" fmla="*/ 0 w 2082800"/>
              <a:gd name="connsiteY0" fmla="*/ 628331 h 628331"/>
              <a:gd name="connsiteX1" fmla="*/ 910167 w 2082800"/>
              <a:gd name="connsiteY1" fmla="*/ 6031 h 628331"/>
              <a:gd name="connsiteX2" fmla="*/ 2082800 w 2082800"/>
              <a:gd name="connsiteY2" fmla="*/ 365864 h 628331"/>
            </a:gdLst>
            <a:ahLst/>
            <a:cxnLst>
              <a:cxn ang="0">
                <a:pos x="connsiteX0" y="connsiteY0"/>
              </a:cxn>
              <a:cxn ang="0">
                <a:pos x="connsiteX1" y="connsiteY1"/>
              </a:cxn>
              <a:cxn ang="0">
                <a:pos x="connsiteX2" y="connsiteY2"/>
              </a:cxn>
            </a:cxnLst>
            <a:rect l="l" t="t" r="r" b="b"/>
            <a:pathLst>
              <a:path w="2082800" h="628331">
                <a:moveTo>
                  <a:pt x="0" y="628331"/>
                </a:moveTo>
                <a:cubicBezTo>
                  <a:pt x="281517" y="339053"/>
                  <a:pt x="563034" y="49775"/>
                  <a:pt x="910167" y="6031"/>
                </a:cubicBezTo>
                <a:cubicBezTo>
                  <a:pt x="1257300" y="-37713"/>
                  <a:pt x="1670050" y="164075"/>
                  <a:pt x="2082800" y="365864"/>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7" name="Straight Connector 1026">
            <a:extLst>
              <a:ext uri="{FF2B5EF4-FFF2-40B4-BE49-F238E27FC236}">
                <a16:creationId xmlns:a16="http://schemas.microsoft.com/office/drawing/2014/main" id="{57A2066C-2C48-AEB3-ADE0-BF2928A4F106}"/>
              </a:ext>
            </a:extLst>
          </p:cNvPr>
          <p:cNvCxnSpPr>
            <a:cxnSpLocks/>
          </p:cNvCxnSpPr>
          <p:nvPr/>
        </p:nvCxnSpPr>
        <p:spPr>
          <a:xfrm flipV="1">
            <a:off x="8004713" y="3257398"/>
            <a:ext cx="2896478" cy="7060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CDC82D5E-217A-F672-4DD7-1DBA99F00AD5}"/>
              </a:ext>
            </a:extLst>
          </p:cNvPr>
          <p:cNvCxnSpPr>
            <a:cxnSpLocks/>
          </p:cNvCxnSpPr>
          <p:nvPr/>
        </p:nvCxnSpPr>
        <p:spPr>
          <a:xfrm flipV="1">
            <a:off x="8108985" y="2976667"/>
            <a:ext cx="2425215" cy="397299"/>
          </a:xfrm>
          <a:prstGeom prst="line">
            <a:avLst/>
          </a:prstGeom>
          <a:ln w="19050">
            <a:solidFill>
              <a:srgbClr val="FB0DC8"/>
            </a:solidFill>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FB5E11B-5F68-838A-D8F3-4D8B88B42667}"/>
              </a:ext>
            </a:extLst>
          </p:cNvPr>
          <p:cNvCxnSpPr>
            <a:cxnSpLocks/>
          </p:cNvCxnSpPr>
          <p:nvPr/>
        </p:nvCxnSpPr>
        <p:spPr>
          <a:xfrm>
            <a:off x="8667270" y="3021979"/>
            <a:ext cx="2296244" cy="51652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3CE0E4D7-1EB5-6209-68E1-2AE400863AA7}"/>
              </a:ext>
            </a:extLst>
          </p:cNvPr>
          <p:cNvCxnSpPr>
            <a:cxnSpLocks/>
          </p:cNvCxnSpPr>
          <p:nvPr/>
        </p:nvCxnSpPr>
        <p:spPr>
          <a:xfrm flipV="1">
            <a:off x="8067036" y="2910468"/>
            <a:ext cx="1748356" cy="1207949"/>
          </a:xfrm>
          <a:prstGeom prst="line">
            <a:avLst/>
          </a:prstGeom>
          <a:ln w="25400">
            <a:solidFill>
              <a:srgbClr val="2E75B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0" name="TextBox 1039">
                <a:extLst>
                  <a:ext uri="{FF2B5EF4-FFF2-40B4-BE49-F238E27FC236}">
                    <a16:creationId xmlns:a16="http://schemas.microsoft.com/office/drawing/2014/main" id="{A32E197C-787B-B790-14E1-DB1F38FA0155}"/>
                  </a:ext>
                </a:extLst>
              </p:cNvPr>
              <p:cNvSpPr txBox="1"/>
              <p:nvPr/>
            </p:nvSpPr>
            <p:spPr>
              <a:xfrm>
                <a:off x="7339208" y="4192827"/>
                <a:ext cx="819183" cy="43800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400" i="1" smtClean="0">
                          <a:solidFill>
                            <a:schemeClr val="accent2"/>
                          </a:solidFill>
                          <a:latin typeface="Cambria Math" panose="02040503050406030204" pitchFamily="18" charset="0"/>
                        </a:rPr>
                        <m:t>𝑢</m:t>
                      </m:r>
                      <m:r>
                        <a:rPr lang="de-DE" sz="1400" b="0" i="1" smtClean="0">
                          <a:solidFill>
                            <a:schemeClr val="accent2"/>
                          </a:solidFill>
                          <a:latin typeface="Cambria Math" panose="02040503050406030204" pitchFamily="18" charset="0"/>
                        </a:rPr>
                        <m:t>(</m:t>
                      </m:r>
                      <m:r>
                        <a:rPr lang="de-DE" sz="1400" b="0" i="1" smtClean="0">
                          <a:solidFill>
                            <a:schemeClr val="accent2"/>
                          </a:solidFill>
                          <a:latin typeface="Cambria Math" panose="02040503050406030204" pitchFamily="18" charset="0"/>
                        </a:rPr>
                        <m:t>𝑥</m:t>
                      </m:r>
                      <m:r>
                        <a:rPr lang="de-DE" sz="1400" b="0" i="1" smtClean="0">
                          <a:solidFill>
                            <a:schemeClr val="accent2"/>
                          </a:solidFill>
                          <a:latin typeface="Cambria Math" panose="02040503050406030204" pitchFamily="18" charset="0"/>
                        </a:rPr>
                        <m:t>)</m:t>
                      </m:r>
                    </m:oMath>
                  </m:oMathPara>
                </a14:m>
                <a:endParaRPr lang="en-US" sz="1400" dirty="0">
                  <a:solidFill>
                    <a:schemeClr val="accent2"/>
                  </a:solidFill>
                </a:endParaRPr>
              </a:p>
            </p:txBody>
          </p:sp>
        </mc:Choice>
        <mc:Fallback xmlns="">
          <p:sp>
            <p:nvSpPr>
              <p:cNvPr id="1040" name="TextBox 1039">
                <a:extLst>
                  <a:ext uri="{FF2B5EF4-FFF2-40B4-BE49-F238E27FC236}">
                    <a16:creationId xmlns:a16="http://schemas.microsoft.com/office/drawing/2014/main" id="{A32E197C-787B-B790-14E1-DB1F38FA0155}"/>
                  </a:ext>
                </a:extLst>
              </p:cNvPr>
              <p:cNvSpPr txBox="1">
                <a:spLocks noRot="1" noChangeAspect="1" noMove="1" noResize="1" noEditPoints="1" noAdjustHandles="1" noChangeArrowheads="1" noChangeShapeType="1" noTextEdit="1"/>
              </p:cNvSpPr>
              <p:nvPr/>
            </p:nvSpPr>
            <p:spPr>
              <a:xfrm>
                <a:off x="7339208" y="4192827"/>
                <a:ext cx="819183" cy="43800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AAE9FEFA-0995-88DB-E36D-3E0B4347F893}"/>
                  </a:ext>
                </a:extLst>
              </p:cNvPr>
              <p:cNvSpPr txBox="1"/>
              <p:nvPr/>
            </p:nvSpPr>
            <p:spPr>
              <a:xfrm>
                <a:off x="10346302" y="2514610"/>
                <a:ext cx="819183" cy="72242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1400" i="1" smtClean="0">
                              <a:solidFill>
                                <a:srgbClr val="FB0DC8"/>
                              </a:solidFill>
                              <a:latin typeface="Cambria Math" panose="02040503050406030204" pitchFamily="18" charset="0"/>
                              <a:cs typeface="Ubisoft Sans" panose="02000504030000020004" pitchFamily="2" charset="-78"/>
                            </a:rPr>
                          </m:ctrlPr>
                        </m:fPr>
                        <m:num>
                          <m:r>
                            <m:rPr>
                              <m:nor/>
                            </m:rPr>
                            <a:rPr lang="en-US" sz="1400" dirty="0">
                              <a:solidFill>
                                <a:srgbClr val="FB0DC8"/>
                              </a:solidFill>
                              <a:latin typeface="Ubisoft Sans" panose="02000504030000020004" pitchFamily="2" charset="-78"/>
                              <a:cs typeface="Ubisoft Sans" panose="02000504030000020004" pitchFamily="2" charset="-78"/>
                            </a:rPr>
                            <m:t>∂</m:t>
                          </m:r>
                          <m:r>
                            <a:rPr lang="de-DE" sz="1400" i="1" dirty="0">
                              <a:solidFill>
                                <a:srgbClr val="FB0DC8"/>
                              </a:solidFill>
                              <a:latin typeface="Cambria Math" panose="02040503050406030204" pitchFamily="18" charset="0"/>
                              <a:cs typeface="Ubisoft Sans" panose="02000504030000020004" pitchFamily="2" charset="-78"/>
                            </a:rPr>
                            <m:t>𝑢</m:t>
                          </m:r>
                        </m:num>
                        <m:den>
                          <m:r>
                            <m:rPr>
                              <m:nor/>
                            </m:rPr>
                            <a:rPr lang="en-US" sz="1400" dirty="0">
                              <a:solidFill>
                                <a:srgbClr val="FB0DC8"/>
                              </a:solidFill>
                              <a:latin typeface="Ubisoft Sans" panose="02000504030000020004" pitchFamily="2" charset="-78"/>
                              <a:cs typeface="Ubisoft Sans" panose="02000504030000020004" pitchFamily="2" charset="-78"/>
                            </a:rPr>
                            <m:t>∂</m:t>
                          </m:r>
                          <m:r>
                            <a:rPr lang="de-DE" sz="1400" i="1">
                              <a:solidFill>
                                <a:srgbClr val="FB0DC8"/>
                              </a:solidFill>
                              <a:latin typeface="Cambria Math" panose="02040503050406030204" pitchFamily="18" charset="0"/>
                              <a:cs typeface="Ubisoft Sans" panose="02000504030000020004" pitchFamily="2" charset="-78"/>
                            </a:rPr>
                            <m:t>𝑥</m:t>
                          </m:r>
                        </m:den>
                      </m:f>
                    </m:oMath>
                  </m:oMathPara>
                </a14:m>
                <a:endParaRPr lang="en-US" sz="1400" dirty="0">
                  <a:solidFill>
                    <a:schemeClr val="accent2"/>
                  </a:solidFill>
                </a:endParaRPr>
              </a:p>
            </p:txBody>
          </p:sp>
        </mc:Choice>
        <mc:Fallback xmlns="">
          <p:sp>
            <p:nvSpPr>
              <p:cNvPr id="1041" name="TextBox 1040">
                <a:extLst>
                  <a:ext uri="{FF2B5EF4-FFF2-40B4-BE49-F238E27FC236}">
                    <a16:creationId xmlns:a16="http://schemas.microsoft.com/office/drawing/2014/main" id="{AAE9FEFA-0995-88DB-E36D-3E0B4347F893}"/>
                  </a:ext>
                </a:extLst>
              </p:cNvPr>
              <p:cNvSpPr txBox="1">
                <a:spLocks noRot="1" noChangeAspect="1" noMove="1" noResize="1" noEditPoints="1" noAdjustHandles="1" noChangeArrowheads="1" noChangeShapeType="1" noTextEdit="1"/>
              </p:cNvSpPr>
              <p:nvPr/>
            </p:nvSpPr>
            <p:spPr>
              <a:xfrm>
                <a:off x="10346302" y="2514610"/>
                <a:ext cx="819183" cy="72242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9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fade">
                                      <p:cBhvr>
                                        <p:cTn id="37" dur="500"/>
                                        <p:tgtEl>
                                          <p:spTgt spid="10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fade">
                                      <p:cBhvr>
                                        <p:cTn id="40" dur="500"/>
                                        <p:tgtEl>
                                          <p:spTgt spid="104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1037"/>
                                        </p:tgtEl>
                                        <p:attrNameLst>
                                          <p:attrName>style.visibility</p:attrName>
                                        </p:attrNameLst>
                                      </p:cBhvr>
                                      <p:to>
                                        <p:strVal val="visible"/>
                                      </p:to>
                                    </p:set>
                                    <p:animEffect transition="in" filter="fade">
                                      <p:cBhvr>
                                        <p:cTn id="51" dur="500"/>
                                        <p:tgtEl>
                                          <p:spTgt spid="103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childTnLst>
                                </p:cTn>
                              </p:par>
                              <p:par>
                                <p:cTn id="56" presetID="10" presetClass="entr" presetSubtype="0" fill="hold" nodeType="withEffect">
                                  <p:stCondLst>
                                    <p:cond delay="0"/>
                                  </p:stCondLst>
                                  <p:childTnLst>
                                    <p:set>
                                      <p:cBhvr>
                                        <p:cTn id="57" dur="1" fill="hold">
                                          <p:stCondLst>
                                            <p:cond delay="0"/>
                                          </p:stCondLst>
                                        </p:cTn>
                                        <p:tgtEl>
                                          <p:spTgt spid="1038"/>
                                        </p:tgtEl>
                                        <p:attrNameLst>
                                          <p:attrName>style.visibility</p:attrName>
                                        </p:attrNameLst>
                                      </p:cBhvr>
                                      <p:to>
                                        <p:strVal val="visible"/>
                                      </p:to>
                                    </p:set>
                                    <p:animEffect transition="in" filter="fade">
                                      <p:cBhvr>
                                        <p:cTn id="58" dur="500"/>
                                        <p:tgtEl>
                                          <p:spTgt spid="103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1027"/>
                                        </p:tgtEl>
                                        <p:attrNameLst>
                                          <p:attrName>style.visibility</p:attrName>
                                        </p:attrNameLst>
                                      </p:cBhvr>
                                      <p:to>
                                        <p:strVal val="visible"/>
                                      </p:to>
                                    </p:set>
                                    <p:animEffect transition="in" filter="fade">
                                      <p:cBhvr>
                                        <p:cTn id="6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p:bldP spid="97" grpId="0" animBg="1"/>
      <p:bldP spid="98" grpId="0" animBg="1"/>
      <p:bldP spid="99" grpId="0" animBg="1"/>
      <p:bldP spid="120" grpId="0" animBg="1"/>
      <p:bldP spid="1040" grpId="0"/>
      <p:bldP spid="10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Content Placeholder 4">
                <a:extLst>
                  <a:ext uri="{FF2B5EF4-FFF2-40B4-BE49-F238E27FC236}">
                    <a16:creationId xmlns:a16="http://schemas.microsoft.com/office/drawing/2014/main" id="{11EE3C44-712F-FDCE-7784-79DE09EBBF5E}"/>
                  </a:ext>
                </a:extLst>
              </p:cNvPr>
              <p:cNvSpPr txBox="1">
                <a:spLocks/>
              </p:cNvSpPr>
              <p:nvPr/>
            </p:nvSpPr>
            <p:spPr>
              <a:xfrm>
                <a:off x="914400" y="1371600"/>
                <a:ext cx="737611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Ubisoft Sans" panose="02000504030000020004" pitchFamily="2" charset="-78"/>
                    <a:cs typeface="Ubisoft Sans" panose="02000504030000020004" pitchFamily="2" charset="-78"/>
                  </a:rPr>
                  <a:t>Have to find </a:t>
                </a:r>
                <a14:m>
                  <m:oMath xmlns:m="http://schemas.openxmlformats.org/officeDocument/2006/math">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b="0" i="0" smtClean="0">
                            <a:latin typeface="Cambria Math" panose="02040503050406030204" pitchFamily="18" charset="0"/>
                            <a:ea typeface="Cambria Math" panose="02040503050406030204" pitchFamily="18" charset="0"/>
                            <a:cs typeface="Ubisoft Sans" panose="02000504030000020004" pitchFamily="2" charset="-78"/>
                          </a:rPr>
                          <m:t> </m:t>
                        </m:r>
                        <m:r>
                          <m:rPr>
                            <m:nor/>
                          </m:rPr>
                          <a:rPr lang="en-US" sz="2000" dirty="0">
                            <a:latin typeface="Cambria" panose="02040503050406030204" pitchFamily="18" charset="0"/>
                            <a:ea typeface="Cambria" panose="02040503050406030204" pitchFamily="18" charset="0"/>
                            <a:cs typeface="Ubisoft Sans" panose="02000504030000020004" pitchFamily="2" charset="-78"/>
                          </a:rPr>
                          <m:t>∇</m:t>
                        </m:r>
                      </m:e>
                      <m:sup>
                        <m:r>
                          <a:rPr lang="pt-BR" sz="200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a:latin typeface="Cambria Math" panose="02040503050406030204" pitchFamily="18" charset="0"/>
                        <a:ea typeface="Cambria Math" panose="02040503050406030204" pitchFamily="18" charset="0"/>
                        <a:cs typeface="Ubisoft Sans" panose="02000504030000020004" pitchFamily="2" charset="-78"/>
                      </a:rPr>
                      <m:t>𝑢</m:t>
                    </m:r>
                    <m:r>
                      <a:rPr lang="de-DE" sz="2000" i="1">
                        <a:latin typeface="Cambria Math" panose="02040503050406030204" pitchFamily="18" charset="0"/>
                        <a:ea typeface="Cambria Math" panose="02040503050406030204" pitchFamily="18" charset="0"/>
                        <a:cs typeface="Ubisoft Sans" panose="02000504030000020004" pitchFamily="2" charset="-78"/>
                      </a:rPr>
                      <m:t> </m:t>
                    </m:r>
                    <m:r>
                      <a:rPr lang="de-DE" sz="200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𝑥</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den>
                    </m:f>
                  </m:oMath>
                </a14:m>
                <a:r>
                  <a:rPr lang="en-US" sz="20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𝑦</m:t>
                            </m:r>
                          </m:e>
                          <m:sup>
                            <m:r>
                              <a:rPr lang="de-DE" sz="2000" i="1" dirty="0">
                                <a:latin typeface="Cambria Math" panose="02040503050406030204" pitchFamily="18" charset="0"/>
                                <a:ea typeface="Cambria Math" panose="02040503050406030204" pitchFamily="18" charset="0"/>
                                <a:cs typeface="Ubisoft Sans" panose="02000504030000020004" pitchFamily="2" charset="-78"/>
                              </a:rPr>
                              <m:t>2</m:t>
                            </m:r>
                          </m:sup>
                        </m:sSup>
                      </m:den>
                    </m:f>
                  </m:oMath>
                </a14:m>
                <a:endParaRPr lang="en-US" sz="2000" dirty="0">
                  <a:latin typeface="Ubisoft Sans" panose="02000504030000020004" pitchFamily="2" charset="-78"/>
                  <a:cs typeface="Ubisoft Sans" panose="02000504030000020004" pitchFamily="2" charset="-78"/>
                </a:endParaRPr>
              </a:p>
              <a:p>
                <a:pPr marL="0" indent="0">
                  <a:buNone/>
                </a:pPr>
                <a:r>
                  <a:rPr lang="en-US" sz="2000" dirty="0">
                    <a:latin typeface="Ubisoft Sans" panose="02000504030000020004" pitchFamily="2" charset="-78"/>
                    <a:cs typeface="Ubisoft Sans" panose="02000504030000020004" pitchFamily="2" charset="-78"/>
                  </a:rPr>
                  <a:t>Discretize </a:t>
                </a:r>
                <a:r>
                  <a:rPr lang="en-US" sz="2000" dirty="0">
                    <a:latin typeface="Cambria Math" panose="02040503050406030204" pitchFamily="18" charset="0"/>
                    <a:ea typeface="Cambria Math" panose="02040503050406030204" pitchFamily="18" charset="0"/>
                    <a:cs typeface="Ubisoft Sans" panose="02000504030000020004" pitchFamily="2" charset="-78"/>
                  </a:rPr>
                  <a:t>u</a:t>
                </a:r>
                <a:r>
                  <a:rPr lang="en-US" sz="2000" dirty="0">
                    <a:latin typeface="Ubisoft Sans" panose="02000504030000020004" pitchFamily="2" charset="-78"/>
                    <a:cs typeface="Ubisoft Sans" panose="02000504030000020004" pitchFamily="2" charset="-78"/>
                  </a:rPr>
                  <a:t> into finite intervals</a:t>
                </a:r>
              </a:p>
              <a:p>
                <a:pPr marL="0" indent="0">
                  <a:buFont typeface="Arial" panose="020B0604020202020204" pitchFamily="34" charset="0"/>
                  <a:buNone/>
                </a:pPr>
                <a:r>
                  <a:rPr lang="en-US" sz="2000" dirty="0">
                    <a:latin typeface="Ubisoft Sans" panose="02000504030000020004" pitchFamily="2" charset="-78"/>
                    <a:cs typeface="Ubisoft Sans" panose="02000504030000020004" pitchFamily="2" charset="-78"/>
                  </a:rPr>
                  <a:t>Need a numerical approximation to solve </a:t>
                </a:r>
                <a:r>
                  <a:rPr lang="en-US" sz="2000" b="1" dirty="0">
                    <a:solidFill>
                      <a:srgbClr val="005476"/>
                    </a:solidFill>
                    <a:latin typeface="Ubisoft Sans" panose="02000504030000020004" pitchFamily="2" charset="-78"/>
                    <a:cs typeface="Ubisoft Sans" panose="02000504030000020004" pitchFamily="2" charset="-78"/>
                  </a:rPr>
                  <a:t>partial</a:t>
                </a:r>
                <a:r>
                  <a:rPr lang="en-US" sz="2000" dirty="0">
                    <a:latin typeface="Ubisoft Sans" panose="02000504030000020004" pitchFamily="2" charset="-78"/>
                    <a:cs typeface="Ubisoft Sans" panose="02000504030000020004" pitchFamily="2" charset="-78"/>
                  </a:rPr>
                  <a:t> differential equations</a:t>
                </a:r>
              </a:p>
              <a:p>
                <a:pPr marL="0" indent="0">
                  <a:buNone/>
                </a:pPr>
                <a:r>
                  <a:rPr lang="en-US" sz="2000" dirty="0">
                    <a:latin typeface="Ubisoft Sans" panose="02000504030000020004" pitchFamily="2" charset="-78"/>
                    <a:cs typeface="Ubisoft Sans" panose="02000504030000020004" pitchFamily="2" charset="-78"/>
                  </a:rPr>
                  <a:t>Finite Difference Form:</a:t>
                </a:r>
              </a:p>
              <a:p>
                <a:r>
                  <a:rPr lang="en-US" sz="2000" dirty="0">
                    <a:solidFill>
                      <a:schemeClr val="accent6"/>
                    </a:solidFill>
                    <a:latin typeface="Ubisoft Sans" panose="02000504030000020004" pitchFamily="2" charset="-78"/>
                    <a:cs typeface="Ubisoft Sans" panose="02000504030000020004" pitchFamily="2" charset="-78"/>
                  </a:rPr>
                  <a:t>Forward Difference</a:t>
                </a:r>
                <a:br>
                  <a:rPr lang="en-US" sz="2000" dirty="0">
                    <a:solidFill>
                      <a:schemeClr val="accent6"/>
                    </a:solidFill>
                    <a:latin typeface="Ubisoft Sans" panose="02000504030000020004" pitchFamily="2" charset="-78"/>
                    <a:cs typeface="Ubisoft Sans" panose="02000504030000020004" pitchFamily="2" charset="-78"/>
                  </a:rPr>
                </a:br>
                <a:r>
                  <a:rPr lang="en-US" sz="2000" dirty="0">
                    <a:solidFill>
                      <a:schemeClr val="accent6"/>
                    </a:solidFill>
                    <a:latin typeface="Ubisoft Sans" panose="02000504030000020004" pitchFamily="2" charset="-78"/>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+1,   </m:t>
                                </m:r>
                                <m:r>
                                  <a:rPr lang="de-DE" sz="2000" b="0" i="1" smtClean="0">
                                    <a:latin typeface="Cambria Math" panose="02040503050406030204" pitchFamily="18" charset="0"/>
                                    <a:ea typeface="Cambria Math" panose="02040503050406030204" pitchFamily="18" charset="0"/>
                                  </a:rPr>
                                  <m:t>𝑦</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sub>
                            </m:sSub>
                          </m:num>
                          <m:den>
                            <m:r>
                              <a:rPr lang="de-DE" sz="2000" i="1">
                                <a:latin typeface="Cambria Math" panose="02040503050406030204" pitchFamily="18" charset="0"/>
                                <a:ea typeface="Cambria Math" panose="02040503050406030204" pitchFamily="18" charset="0"/>
                              </a:rPr>
                              <m:t>𝑑𝑥</m:t>
                            </m:r>
                          </m:den>
                        </m:f>
                      </m:e>
                    </m:box>
                    <m:r>
                      <a:rPr lang="de-DE" sz="2000" i="1">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𝑦</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r>
                                  <a:rPr lang="de-DE" sz="2000" i="1">
                                    <a:latin typeface="Cambria Math" panose="02040503050406030204" pitchFamily="18" charset="0"/>
                                    <a:ea typeface="Cambria Math" panose="02040503050406030204" pitchFamily="18" charset="0"/>
                                  </a:rPr>
                                  <m:t>+1</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sub>
                            </m:sSub>
                          </m:num>
                          <m:den>
                            <m:r>
                              <a:rPr lang="de-DE" sz="2000" i="1">
                                <a:latin typeface="Cambria Math" panose="02040503050406030204" pitchFamily="18" charset="0"/>
                                <a:ea typeface="Cambria Math" panose="02040503050406030204" pitchFamily="18" charset="0"/>
                              </a:rPr>
                              <m:t>𝑑</m:t>
                            </m:r>
                            <m:r>
                              <a:rPr lang="de-DE" sz="2000" b="0" i="1" smtClean="0">
                                <a:latin typeface="Cambria Math" panose="02040503050406030204" pitchFamily="18" charset="0"/>
                                <a:ea typeface="Cambria Math" panose="02040503050406030204" pitchFamily="18" charset="0"/>
                              </a:rPr>
                              <m:t>𝑦</m:t>
                            </m:r>
                          </m:den>
                        </m:f>
                      </m:e>
                    </m:box>
                    <m:r>
                      <a:rPr lang="de-DE" sz="2000" i="1">
                        <a:latin typeface="Cambria Math" panose="02040503050406030204" pitchFamily="18" charset="0"/>
                      </a:rPr>
                      <m:t> </m:t>
                    </m:r>
                  </m:oMath>
                </a14:m>
                <a:endParaRPr lang="en-US" sz="2000" dirty="0">
                  <a:latin typeface="Ubisoft Sans" panose="02000504030000020004" pitchFamily="2" charset="-78"/>
                  <a:cs typeface="Ubisoft Sans" panose="02000504030000020004" pitchFamily="2" charset="-78"/>
                </a:endParaRPr>
              </a:p>
              <a:p>
                <a:r>
                  <a:rPr lang="en-US" sz="2000" dirty="0">
                    <a:solidFill>
                      <a:schemeClr val="accent5">
                        <a:lumMod val="75000"/>
                      </a:schemeClr>
                    </a:solidFill>
                    <a:latin typeface="Ubisoft Sans" panose="02000504030000020004" pitchFamily="2" charset="-78"/>
                    <a:cs typeface="Ubisoft Sans" panose="02000504030000020004" pitchFamily="2" charset="-78"/>
                  </a:rPr>
                  <a:t>Backward Difference</a:t>
                </a:r>
                <a:br>
                  <a:rPr lang="en-US" sz="2000" dirty="0">
                    <a:solidFill>
                      <a:schemeClr val="accent5">
                        <a:lumMod val="75000"/>
                      </a:schemeClr>
                    </a:solidFill>
                    <a:latin typeface="Ubisoft Sans" panose="02000504030000020004" pitchFamily="2" charset="-78"/>
                    <a:cs typeface="Ubisoft Sans" panose="02000504030000020004" pitchFamily="2" charset="-78"/>
                  </a:rPr>
                </a:br>
                <a:r>
                  <a:rPr lang="en-US" sz="2000" dirty="0">
                    <a:solidFill>
                      <a:schemeClr val="accent6"/>
                    </a:solidFill>
                    <a:latin typeface="Ubisoft Sans" panose="02000504030000020004" pitchFamily="2" charset="-78"/>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i="1">
                                    <a:latin typeface="Cambria Math" panose="02040503050406030204" pitchFamily="18" charset="0"/>
                                    <a:ea typeface="Cambria Math" panose="02040503050406030204" pitchFamily="18" charset="0"/>
                                  </a:rPr>
                                  <m:t>𝑦</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−1,   </m:t>
                                </m:r>
                                <m:r>
                                  <a:rPr lang="de-DE" sz="2000" b="0" i="1" smtClean="0">
                                    <a:latin typeface="Cambria Math" panose="02040503050406030204" pitchFamily="18" charset="0"/>
                                    <a:ea typeface="Cambria Math" panose="02040503050406030204" pitchFamily="18" charset="0"/>
                                  </a:rPr>
                                  <m:t>𝑦</m:t>
                                </m:r>
                              </m:sub>
                            </m:sSub>
                          </m:num>
                          <m:den>
                            <m:r>
                              <a:rPr lang="de-DE" sz="2000" i="1">
                                <a:latin typeface="Cambria Math" panose="02040503050406030204" pitchFamily="18" charset="0"/>
                                <a:ea typeface="Cambria Math" panose="02040503050406030204" pitchFamily="18" charset="0"/>
                              </a:rPr>
                              <m:t>𝑑𝑥</m:t>
                            </m:r>
                          </m:den>
                        </m:f>
                      </m:e>
                    </m:box>
                    <m:r>
                      <a:rPr lang="de-DE" sz="2000" i="1">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𝑦</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r>
                                  <a:rPr lang="de-DE" sz="2000" b="0" i="1" smtClean="0">
                                    <a:latin typeface="Cambria Math" panose="02040503050406030204" pitchFamily="18" charset="0"/>
                                    <a:ea typeface="Cambria Math" panose="02040503050406030204" pitchFamily="18" charset="0"/>
                                  </a:rPr>
                                  <m:t>−1</m:t>
                                </m:r>
                              </m:sub>
                            </m:sSub>
                          </m:num>
                          <m:den>
                            <m:r>
                              <a:rPr lang="de-DE" sz="2000" i="1">
                                <a:latin typeface="Cambria Math" panose="02040503050406030204" pitchFamily="18" charset="0"/>
                                <a:ea typeface="Cambria Math" panose="02040503050406030204" pitchFamily="18" charset="0"/>
                              </a:rPr>
                              <m:t>𝑑</m:t>
                            </m:r>
                            <m:r>
                              <a:rPr lang="de-DE" sz="2000" b="0" i="1" smtClean="0">
                                <a:latin typeface="Cambria Math" panose="02040503050406030204" pitchFamily="18" charset="0"/>
                                <a:ea typeface="Cambria Math" panose="02040503050406030204" pitchFamily="18" charset="0"/>
                              </a:rPr>
                              <m:t>𝑦</m:t>
                            </m:r>
                          </m:den>
                        </m:f>
                      </m:e>
                    </m:box>
                    <m:r>
                      <a:rPr lang="de-DE" sz="2000" i="1">
                        <a:latin typeface="Cambria Math" panose="02040503050406030204" pitchFamily="18" charset="0"/>
                      </a:rPr>
                      <m:t> </m:t>
                    </m:r>
                  </m:oMath>
                </a14:m>
                <a:endParaRPr lang="en-US" sz="2000" dirty="0">
                  <a:solidFill>
                    <a:schemeClr val="accent5">
                      <a:lumMod val="75000"/>
                    </a:schemeClr>
                  </a:solidFill>
                  <a:latin typeface="Ubisoft Sans" panose="02000504030000020004" pitchFamily="2" charset="-78"/>
                  <a:cs typeface="Ubisoft Sans" panose="02000504030000020004" pitchFamily="2" charset="-78"/>
                </a:endParaRPr>
              </a:p>
              <a:p>
                <a:r>
                  <a:rPr lang="en-US" sz="2000" dirty="0">
                    <a:solidFill>
                      <a:srgbClr val="C00000"/>
                    </a:solidFill>
                    <a:latin typeface="Ubisoft Sans" panose="02000504030000020004" pitchFamily="2" charset="-78"/>
                    <a:cs typeface="Ubisoft Sans" panose="02000504030000020004" pitchFamily="2" charset="-78"/>
                  </a:rPr>
                  <a:t>Central Difference</a:t>
                </a:r>
                <a:br>
                  <a:rPr lang="en-US" sz="2000" dirty="0">
                    <a:solidFill>
                      <a:srgbClr val="C00000"/>
                    </a:solidFill>
                    <a:latin typeface="Ubisoft Sans" panose="02000504030000020004" pitchFamily="2" charset="-78"/>
                    <a:cs typeface="Ubisoft Sans" panose="02000504030000020004" pitchFamily="2" charset="-78"/>
                  </a:rPr>
                </a:b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dirty="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i="1">
                            <a:latin typeface="Cambria Math" panose="02040503050406030204" pitchFamily="18" charset="0"/>
                            <a:ea typeface="Cambria Math" panose="02040503050406030204" pitchFamily="18" charset="0"/>
                            <a:cs typeface="Ubisoft Sans" panose="02000504030000020004" pitchFamily="2" charset="-78"/>
                          </a:rPr>
                          <m:t>𝑥</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latin typeface="Cambria Math" panose="02040503050406030204" pitchFamily="18" charset="0"/>
                            <a:ea typeface="Cambria Math" panose="02040503050406030204" pitchFamily="18" charset="0"/>
                          </a:rPr>
                        </m:ctrlPr>
                      </m:boxPr>
                      <m:e>
                        <m:argPr>
                          <m:argSz m:val="-1"/>
                        </m:argPr>
                        <m:f>
                          <m:fPr>
                            <m:ctrlPr>
                              <a:rPr lang="de-DE" sz="2000" i="1">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+1,   </m:t>
                                </m:r>
                                <m:r>
                                  <a:rPr lang="de-DE" sz="2000" b="0" i="1" smtClean="0">
                                    <a:latin typeface="Cambria Math" panose="02040503050406030204" pitchFamily="18" charset="0"/>
                                    <a:ea typeface="Cambria Math" panose="02040503050406030204" pitchFamily="18" charset="0"/>
                                  </a:rPr>
                                  <m:t>𝑦</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−1,   </m:t>
                                </m:r>
                                <m:r>
                                  <a:rPr lang="de-DE" sz="2000" i="1">
                                    <a:latin typeface="Cambria Math" panose="02040503050406030204" pitchFamily="18" charset="0"/>
                                    <a:ea typeface="Cambria Math" panose="02040503050406030204" pitchFamily="18" charset="0"/>
                                  </a:rPr>
                                  <m:t>𝑦</m:t>
                                </m:r>
                              </m:sub>
                            </m:sSub>
                          </m:num>
                          <m:den>
                            <m:r>
                              <a:rPr lang="de-DE" sz="2000" i="1">
                                <a:latin typeface="Cambria Math" panose="02040503050406030204" pitchFamily="18" charset="0"/>
                                <a:ea typeface="Cambria Math" panose="02040503050406030204" pitchFamily="18" charset="0"/>
                              </a:rPr>
                              <m:t>2 </m:t>
                            </m:r>
                            <m:r>
                              <a:rPr lang="de-DE" sz="2000" i="1">
                                <a:latin typeface="Cambria Math" panose="02040503050406030204" pitchFamily="18" charset="0"/>
                                <a:ea typeface="Cambria Math" panose="02040503050406030204" pitchFamily="18" charset="0"/>
                              </a:rPr>
                              <m:t>𝑑𝑥</m:t>
                            </m:r>
                          </m:den>
                        </m:f>
                      </m:e>
                    </m:box>
                  </m:oMath>
                </a14:m>
                <a:r>
                  <a:rPr lang="en-US" sz="2000" dirty="0">
                    <a:solidFill>
                      <a:srgbClr val="C00000"/>
                    </a:solidFill>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𝑦</m:t>
                        </m:r>
                      </m:den>
                    </m:f>
                    <m:r>
                      <a:rPr lang="de-DE" sz="2000" i="1">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smtClean="0">
                            <a:latin typeface="Cambria Math" panose="02040503050406030204" pitchFamily="18" charset="0"/>
                            <a:ea typeface="Cambria Math" panose="02040503050406030204" pitchFamily="18" charset="0"/>
                          </a:rPr>
                        </m:ctrlPr>
                      </m:boxPr>
                      <m:e>
                        <m:argPr>
                          <m:argSz m:val="-1"/>
                        </m:argPr>
                        <m:f>
                          <m:fPr>
                            <m:ctrlPr>
                              <a:rPr lang="de-DE" sz="2000" i="1" smtClean="0">
                                <a:latin typeface="Cambria Math" panose="02040503050406030204" pitchFamily="18" charset="0"/>
                                <a:ea typeface="Cambria Math" panose="02040503050406030204" pitchFamily="18" charset="0"/>
                              </a:rPr>
                            </m:ctrlPr>
                          </m:fPr>
                          <m:num>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r>
                                  <a:rPr lang="de-DE" sz="2000" i="1">
                                    <a:latin typeface="Cambria Math" panose="02040503050406030204" pitchFamily="18" charset="0"/>
                                    <a:ea typeface="Cambria Math" panose="02040503050406030204" pitchFamily="18" charset="0"/>
                                  </a:rPr>
                                  <m:t>+1</m:t>
                                </m:r>
                              </m:sub>
                            </m:sSub>
                            <m:r>
                              <a:rPr lang="de-DE" sz="2000">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𝑢</m:t>
                                </m:r>
                              </m:e>
                              <m:sub>
                                <m:r>
                                  <a:rPr lang="de-DE" sz="2000" b="0" i="1" smtClean="0">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   </m:t>
                                </m:r>
                                <m:r>
                                  <a:rPr lang="de-DE" sz="2000" b="0" i="1" smtClean="0">
                                    <a:latin typeface="Cambria Math" panose="02040503050406030204" pitchFamily="18" charset="0"/>
                                    <a:ea typeface="Cambria Math" panose="02040503050406030204" pitchFamily="18" charset="0"/>
                                  </a:rPr>
                                  <m:t>𝑦</m:t>
                                </m:r>
                                <m:r>
                                  <a:rPr lang="de-DE" sz="2000" i="1">
                                    <a:latin typeface="Cambria Math" panose="02040503050406030204" pitchFamily="18" charset="0"/>
                                    <a:ea typeface="Cambria Math" panose="02040503050406030204" pitchFamily="18" charset="0"/>
                                  </a:rPr>
                                  <m:t>−1</m:t>
                                </m:r>
                              </m:sub>
                            </m:sSub>
                          </m:num>
                          <m:den>
                            <m:r>
                              <a:rPr lang="de-DE" sz="2000" b="0" i="1" smtClean="0">
                                <a:latin typeface="Cambria Math" panose="02040503050406030204" pitchFamily="18" charset="0"/>
                                <a:ea typeface="Cambria Math" panose="02040503050406030204" pitchFamily="18" charset="0"/>
                              </a:rPr>
                              <m:t>2 </m:t>
                            </m:r>
                            <m:r>
                              <a:rPr lang="de-DE" sz="2000" b="0" i="1" smtClean="0">
                                <a:latin typeface="Cambria Math" panose="02040503050406030204" pitchFamily="18" charset="0"/>
                                <a:ea typeface="Cambria Math" panose="02040503050406030204" pitchFamily="18" charset="0"/>
                              </a:rPr>
                              <m:t>𝑑𝑦</m:t>
                            </m:r>
                          </m:den>
                        </m:f>
                      </m:e>
                    </m:box>
                  </m:oMath>
                </a14:m>
                <a:endParaRPr lang="en-US" sz="2000" dirty="0">
                  <a:solidFill>
                    <a:srgbClr val="C00000"/>
                  </a:solidFill>
                  <a:latin typeface="Cambria Math" panose="02040503050406030204" pitchFamily="18" charset="0"/>
                  <a:ea typeface="Cambria Math" panose="02040503050406030204" pitchFamily="18" charset="0"/>
                  <a:cs typeface="Ubisoft Sans" panose="02000504030000020004" pitchFamily="2" charset="-78"/>
                </a:endParaRPr>
              </a:p>
            </p:txBody>
          </p:sp>
        </mc:Choice>
        <mc:Fallback xmlns="">
          <p:sp>
            <p:nvSpPr>
              <p:cNvPr id="60" name="Content Placeholder 4">
                <a:extLst>
                  <a:ext uri="{FF2B5EF4-FFF2-40B4-BE49-F238E27FC236}">
                    <a16:creationId xmlns:a16="http://schemas.microsoft.com/office/drawing/2014/main" id="{11EE3C44-712F-FDCE-7784-79DE09EBBF5E}"/>
                  </a:ext>
                </a:extLst>
              </p:cNvPr>
              <p:cNvSpPr txBox="1">
                <a:spLocks noRot="1" noChangeAspect="1" noMove="1" noResize="1" noEditPoints="1" noAdjustHandles="1" noChangeArrowheads="1" noChangeShapeType="1" noTextEdit="1"/>
              </p:cNvSpPr>
              <p:nvPr/>
            </p:nvSpPr>
            <p:spPr>
              <a:xfrm>
                <a:off x="914400" y="1371600"/>
                <a:ext cx="7376111" cy="4351338"/>
              </a:xfrm>
              <a:prstGeom prst="rect">
                <a:avLst/>
              </a:prstGeom>
              <a:blipFill>
                <a:blip r:embed="rId3"/>
                <a:stretch>
                  <a:fillRect l="-826" b="-72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21</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1014972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FIND </a:t>
            </a:r>
            <a:r>
              <a:rPr lang="en-US" sz="5400" b="1" spc="300" dirty="0">
                <a:solidFill>
                  <a:srgbClr val="005476"/>
                </a:solidFill>
                <a:latin typeface="Ubisoft Sans" panose="02000504030000020004" pitchFamily="2" charset="-78"/>
                <a:cs typeface="Ubisoft Sans" panose="02000504030000020004" pitchFamily="2" charset="-78"/>
              </a:rPr>
              <a:t>THE </a:t>
            </a:r>
            <a:r>
              <a:rPr lang="en-US" sz="5400" b="1" spc="300" dirty="0">
                <a:latin typeface="Ubisoft Sans" panose="02000504030000020004" pitchFamily="2" charset="-78"/>
                <a:cs typeface="Ubisoft Sans" panose="02000504030000020004" pitchFamily="2" charset="-78"/>
              </a:rPr>
              <a:t>ACCELERATION</a:t>
            </a:r>
          </a:p>
        </p:txBody>
      </p:sp>
      <p:grpSp>
        <p:nvGrpSpPr>
          <p:cNvPr id="34" name="Group 33">
            <a:extLst>
              <a:ext uri="{FF2B5EF4-FFF2-40B4-BE49-F238E27FC236}">
                <a16:creationId xmlns:a16="http://schemas.microsoft.com/office/drawing/2014/main" id="{9933A983-298A-2F19-472E-5F1BBA2411CF}"/>
              </a:ext>
            </a:extLst>
          </p:cNvPr>
          <p:cNvGrpSpPr/>
          <p:nvPr/>
        </p:nvGrpSpPr>
        <p:grpSpPr>
          <a:xfrm>
            <a:off x="7333641" y="2085012"/>
            <a:ext cx="4289422" cy="3256475"/>
            <a:chOff x="7350746" y="3165080"/>
            <a:chExt cx="3014115" cy="2288278"/>
          </a:xfrm>
        </p:grpSpPr>
        <p:grpSp>
          <p:nvGrpSpPr>
            <p:cNvPr id="35" name="Group 34">
              <a:extLst>
                <a:ext uri="{FF2B5EF4-FFF2-40B4-BE49-F238E27FC236}">
                  <a16:creationId xmlns:a16="http://schemas.microsoft.com/office/drawing/2014/main" id="{100C4EE5-E2E4-660B-DE62-536026DF5D2E}"/>
                </a:ext>
              </a:extLst>
            </p:cNvPr>
            <p:cNvGrpSpPr/>
            <p:nvPr/>
          </p:nvGrpSpPr>
          <p:grpSpPr>
            <a:xfrm>
              <a:off x="7639427" y="3165080"/>
              <a:ext cx="2725434" cy="2288278"/>
              <a:chOff x="7216034" y="2535136"/>
              <a:chExt cx="2725434" cy="2288278"/>
            </a:xfrm>
          </p:grpSpPr>
          <mc:AlternateContent xmlns:mc="http://schemas.openxmlformats.org/markup-compatibility/2006" xmlns:a14="http://schemas.microsoft.com/office/drawing/2010/main">
            <mc:Choice Requires="a14">
              <p:sp>
                <p:nvSpPr>
                  <p:cNvPr id="39" name="Parallelogram 38">
                    <a:extLst>
                      <a:ext uri="{FF2B5EF4-FFF2-40B4-BE49-F238E27FC236}">
                        <a16:creationId xmlns:a16="http://schemas.microsoft.com/office/drawing/2014/main" id="{9EB602D1-DA93-67AD-7176-9E6BFD0503F0}"/>
                      </a:ext>
                    </a:extLst>
                  </p:cNvPr>
                  <p:cNvSpPr/>
                  <p:nvPr/>
                </p:nvSpPr>
                <p:spPr>
                  <a:xfrm>
                    <a:off x="8121798" y="4114786"/>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   </m:t>
                              </m:r>
                              <m:r>
                                <a:rPr lang="de-DE" sz="1000" b="0" i="1" smtClean="0">
                                  <a:solidFill>
                                    <a:schemeClr val="tx1"/>
                                  </a:solidFill>
                                  <a:latin typeface="Cambria Math" panose="02040503050406030204" pitchFamily="18" charset="0"/>
                                </a:rPr>
                                <m:t>𝑦</m:t>
                              </m:r>
                              <m:r>
                                <a:rPr lang="de-DE" sz="1000" b="0" i="1" smtClean="0">
                                  <a:solidFill>
                                    <a:schemeClr val="tx1"/>
                                  </a:solidFill>
                                  <a:latin typeface="Cambria Math" panose="02040503050406030204" pitchFamily="18" charset="0"/>
                                </a:rPr>
                                <m:t>−1</m:t>
                              </m:r>
                            </m:sub>
                          </m:sSub>
                        </m:oMath>
                      </m:oMathPara>
                    </a14:m>
                    <a:endParaRPr lang="en-US" sz="1000" dirty="0">
                      <a:solidFill>
                        <a:schemeClr val="tx1"/>
                      </a:solidFill>
                    </a:endParaRPr>
                  </a:p>
                </p:txBody>
              </p:sp>
            </mc:Choice>
            <mc:Fallback xmlns="">
              <p:sp>
                <p:nvSpPr>
                  <p:cNvPr id="2" name="Parallelogram 1">
                    <a:extLst>
                      <a:ext uri="{FF2B5EF4-FFF2-40B4-BE49-F238E27FC236}">
                        <a16:creationId xmlns:a16="http://schemas.microsoft.com/office/drawing/2014/main" id="{A358A340-DD12-153C-9D16-F15ED9222896}"/>
                      </a:ext>
                    </a:extLst>
                  </p:cNvPr>
                  <p:cNvSpPr>
                    <a:spLocks noRot="1" noChangeAspect="1" noMove="1" noResize="1" noEditPoints="1" noAdjustHandles="1" noChangeArrowheads="1" noChangeShapeType="1" noTextEdit="1"/>
                  </p:cNvSpPr>
                  <p:nvPr/>
                </p:nvSpPr>
                <p:spPr>
                  <a:xfrm>
                    <a:off x="8121798" y="4114786"/>
                    <a:ext cx="914400" cy="233860"/>
                  </a:xfrm>
                  <a:prstGeom prst="parallelogram">
                    <a:avLst>
                      <a:gd name="adj" fmla="val 99519"/>
                    </a:avLst>
                  </a:prstGeom>
                  <a:blipFill>
                    <a:blip r:embed="rId4"/>
                    <a:stretch>
                      <a:fillRect/>
                    </a:stretch>
                  </a:blipFill>
                  <a:ln w="38100">
                    <a:solidFill>
                      <a:srgbClr val="B0E6FA"/>
                    </a:solidFill>
                  </a:ln>
                </p:spPr>
                <p:txBody>
                  <a:bodyPr/>
                  <a:lstStyle/>
                  <a:p>
                    <a:r>
                      <a:rPr lang="en-US">
                        <a:noFill/>
                      </a:rPr>
                      <a:t> </a:t>
                    </a:r>
                  </a:p>
                </p:txBody>
              </p:sp>
            </mc:Fallback>
          </mc:AlternateContent>
          <p:sp>
            <p:nvSpPr>
              <p:cNvPr id="40" name="Right Brace 39">
                <a:extLst>
                  <a:ext uri="{FF2B5EF4-FFF2-40B4-BE49-F238E27FC236}">
                    <a16:creationId xmlns:a16="http://schemas.microsoft.com/office/drawing/2014/main" id="{7EA94380-3AA5-ECA9-5707-8322E2055249}"/>
                  </a:ext>
                </a:extLst>
              </p:cNvPr>
              <p:cNvSpPr/>
              <p:nvPr/>
            </p:nvSpPr>
            <p:spPr>
              <a:xfrm rot="2611035">
                <a:off x="9406590" y="4362615"/>
                <a:ext cx="146283" cy="318547"/>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6FB4A69-4D7C-62EC-D2AD-9BF5CE686CBE}"/>
                      </a:ext>
                    </a:extLst>
                  </p:cNvPr>
                  <p:cNvSpPr txBox="1"/>
                  <p:nvPr/>
                </p:nvSpPr>
                <p:spPr>
                  <a:xfrm>
                    <a:off x="9499487" y="4415233"/>
                    <a:ext cx="4419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𝑑𝑦</m:t>
                          </m:r>
                        </m:oMath>
                      </m:oMathPara>
                    </a14:m>
                    <a:endParaRPr lang="en-US" dirty="0"/>
                  </a:p>
                </p:txBody>
              </p:sp>
            </mc:Choice>
            <mc:Fallback xmlns="">
              <p:sp>
                <p:nvSpPr>
                  <p:cNvPr id="94" name="TextBox 93">
                    <a:extLst>
                      <a:ext uri="{FF2B5EF4-FFF2-40B4-BE49-F238E27FC236}">
                        <a16:creationId xmlns:a16="http://schemas.microsoft.com/office/drawing/2014/main" id="{3ACF1D56-A8C2-2A15-B8DD-914E0DF09A54}"/>
                      </a:ext>
                    </a:extLst>
                  </p:cNvPr>
                  <p:cNvSpPr txBox="1">
                    <a:spLocks noRot="1" noChangeAspect="1" noMove="1" noResize="1" noEditPoints="1" noAdjustHandles="1" noChangeArrowheads="1" noChangeShapeType="1" noTextEdit="1"/>
                  </p:cNvSpPr>
                  <p:nvPr/>
                </p:nvSpPr>
                <p:spPr>
                  <a:xfrm>
                    <a:off x="9499487" y="4415233"/>
                    <a:ext cx="441981" cy="369332"/>
                  </a:xfrm>
                  <a:prstGeom prst="rect">
                    <a:avLst/>
                  </a:prstGeom>
                  <a:blipFill>
                    <a:blip r:embed="rId5"/>
                    <a:stretch>
                      <a:fillRect l="-4110" r="-411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Parallelogram 41">
                    <a:extLst>
                      <a:ext uri="{FF2B5EF4-FFF2-40B4-BE49-F238E27FC236}">
                        <a16:creationId xmlns:a16="http://schemas.microsoft.com/office/drawing/2014/main" id="{3F85F3AF-A2D8-5240-6F8C-F7D038BAFD02}"/>
                      </a:ext>
                    </a:extLst>
                  </p:cNvPr>
                  <p:cNvSpPr/>
                  <p:nvPr/>
                </p:nvSpPr>
                <p:spPr>
                  <a:xfrm>
                    <a:off x="7216034" y="434932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−1, </m:t>
                              </m:r>
                              <m:r>
                                <a:rPr lang="de-DE" sz="1000" b="0" i="1" smtClean="0">
                                  <a:solidFill>
                                    <a:schemeClr val="tx1"/>
                                  </a:solidFill>
                                  <a:latin typeface="Cambria Math" panose="02040503050406030204" pitchFamily="18" charset="0"/>
                                </a:rPr>
                                <m:t>𝑦</m:t>
                              </m:r>
                            </m:sub>
                          </m:sSub>
                        </m:oMath>
                      </m:oMathPara>
                    </a14:m>
                    <a:endParaRPr lang="en-US" sz="1000" dirty="0">
                      <a:solidFill>
                        <a:schemeClr val="tx1"/>
                      </a:solidFill>
                    </a:endParaRPr>
                  </a:p>
                </p:txBody>
              </p:sp>
            </mc:Choice>
            <mc:Fallback xmlns="">
              <p:sp>
                <p:nvSpPr>
                  <p:cNvPr id="97" name="Parallelogram 96">
                    <a:extLst>
                      <a:ext uri="{FF2B5EF4-FFF2-40B4-BE49-F238E27FC236}">
                        <a16:creationId xmlns:a16="http://schemas.microsoft.com/office/drawing/2014/main" id="{96EFF2EB-48EF-466E-F4D8-FE3C6F9CBA38}"/>
                      </a:ext>
                    </a:extLst>
                  </p:cNvPr>
                  <p:cNvSpPr>
                    <a:spLocks noRot="1" noChangeAspect="1" noMove="1" noResize="1" noEditPoints="1" noAdjustHandles="1" noChangeArrowheads="1" noChangeShapeType="1" noTextEdit="1"/>
                  </p:cNvSpPr>
                  <p:nvPr/>
                </p:nvSpPr>
                <p:spPr>
                  <a:xfrm>
                    <a:off x="7216034" y="4349328"/>
                    <a:ext cx="914400" cy="233860"/>
                  </a:xfrm>
                  <a:prstGeom prst="parallelogram">
                    <a:avLst>
                      <a:gd name="adj" fmla="val 99519"/>
                    </a:avLst>
                  </a:prstGeom>
                  <a:blipFill>
                    <a:blip r:embed="rId6"/>
                    <a:stretch>
                      <a:fillRect/>
                    </a:stretch>
                  </a:blipFill>
                  <a:ln w="38100">
                    <a:solidFill>
                      <a:srgbClr val="B0E6F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Parallelogram 42">
                    <a:extLst>
                      <a:ext uri="{FF2B5EF4-FFF2-40B4-BE49-F238E27FC236}">
                        <a16:creationId xmlns:a16="http://schemas.microsoft.com/office/drawing/2014/main" id="{7AB5B6B2-D89B-8A34-3ECD-D39EC7EEED4B}"/>
                      </a:ext>
                    </a:extLst>
                  </p:cNvPr>
                  <p:cNvSpPr/>
                  <p:nvPr/>
                </p:nvSpPr>
                <p:spPr>
                  <a:xfrm>
                    <a:off x="7899272" y="434932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   </m:t>
                              </m:r>
                              <m:r>
                                <a:rPr lang="de-DE" sz="1000" b="0" i="1" smtClean="0">
                                  <a:solidFill>
                                    <a:schemeClr val="tx1"/>
                                  </a:solidFill>
                                  <a:latin typeface="Cambria Math" panose="02040503050406030204" pitchFamily="18" charset="0"/>
                                </a:rPr>
                                <m:t>𝑦</m:t>
                              </m:r>
                              <m:r>
                                <a:rPr lang="de-DE" sz="1000" b="0" i="1" smtClean="0">
                                  <a:solidFill>
                                    <a:schemeClr val="tx1"/>
                                  </a:solidFill>
                                  <a:latin typeface="Cambria Math" panose="02040503050406030204" pitchFamily="18" charset="0"/>
                                </a:rPr>
                                <m:t> </m:t>
                              </m:r>
                            </m:sub>
                          </m:sSub>
                        </m:oMath>
                      </m:oMathPara>
                    </a14:m>
                    <a:endParaRPr lang="en-US" sz="1000" dirty="0">
                      <a:solidFill>
                        <a:schemeClr val="tx1"/>
                      </a:solidFill>
                    </a:endParaRPr>
                  </a:p>
                </p:txBody>
              </p:sp>
            </mc:Choice>
            <mc:Fallback xmlns="">
              <p:sp>
                <p:nvSpPr>
                  <p:cNvPr id="98" name="Parallelogram 97">
                    <a:extLst>
                      <a:ext uri="{FF2B5EF4-FFF2-40B4-BE49-F238E27FC236}">
                        <a16:creationId xmlns:a16="http://schemas.microsoft.com/office/drawing/2014/main" id="{4C78B060-C4D5-1851-4B30-31BAB68DF0E4}"/>
                      </a:ext>
                    </a:extLst>
                  </p:cNvPr>
                  <p:cNvSpPr>
                    <a:spLocks noRot="1" noChangeAspect="1" noMove="1" noResize="1" noEditPoints="1" noAdjustHandles="1" noChangeArrowheads="1" noChangeShapeType="1" noTextEdit="1"/>
                  </p:cNvSpPr>
                  <p:nvPr/>
                </p:nvSpPr>
                <p:spPr>
                  <a:xfrm>
                    <a:off x="7899272" y="4349328"/>
                    <a:ext cx="914400" cy="233860"/>
                  </a:xfrm>
                  <a:prstGeom prst="parallelogram">
                    <a:avLst>
                      <a:gd name="adj" fmla="val 99519"/>
                    </a:avLst>
                  </a:prstGeom>
                  <a:blipFill>
                    <a:blip r:embed="rId7"/>
                    <a:stretch>
                      <a:fillRect/>
                    </a:stretch>
                  </a:blipFill>
                  <a:ln w="38100">
                    <a:solidFill>
                      <a:srgbClr val="B0E6F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Parallelogram 43">
                    <a:extLst>
                      <a:ext uri="{FF2B5EF4-FFF2-40B4-BE49-F238E27FC236}">
                        <a16:creationId xmlns:a16="http://schemas.microsoft.com/office/drawing/2014/main" id="{09686885-0CE5-E39F-67DB-E1F13493DC37}"/>
                      </a:ext>
                    </a:extLst>
                  </p:cNvPr>
                  <p:cNvSpPr/>
                  <p:nvPr/>
                </p:nvSpPr>
                <p:spPr>
                  <a:xfrm>
                    <a:off x="8576182" y="4349328"/>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+1,   </m:t>
                              </m:r>
                              <m:r>
                                <a:rPr lang="de-DE" sz="1000" b="0" i="1" smtClean="0">
                                  <a:solidFill>
                                    <a:schemeClr val="tx1"/>
                                  </a:solidFill>
                                  <a:latin typeface="Cambria Math" panose="02040503050406030204" pitchFamily="18" charset="0"/>
                                </a:rPr>
                                <m:t>𝑦</m:t>
                              </m:r>
                            </m:sub>
                          </m:sSub>
                        </m:oMath>
                      </m:oMathPara>
                    </a14:m>
                    <a:endParaRPr lang="en-US" sz="1000" dirty="0">
                      <a:solidFill>
                        <a:schemeClr val="tx1"/>
                      </a:solidFill>
                    </a:endParaRPr>
                  </a:p>
                </p:txBody>
              </p:sp>
            </mc:Choice>
            <mc:Fallback xmlns="">
              <p:sp>
                <p:nvSpPr>
                  <p:cNvPr id="99" name="Parallelogram 98">
                    <a:extLst>
                      <a:ext uri="{FF2B5EF4-FFF2-40B4-BE49-F238E27FC236}">
                        <a16:creationId xmlns:a16="http://schemas.microsoft.com/office/drawing/2014/main" id="{71773D4F-32BD-8989-25E3-F93A7B86DAFC}"/>
                      </a:ext>
                    </a:extLst>
                  </p:cNvPr>
                  <p:cNvSpPr>
                    <a:spLocks noRot="1" noChangeAspect="1" noMove="1" noResize="1" noEditPoints="1" noAdjustHandles="1" noChangeArrowheads="1" noChangeShapeType="1" noTextEdit="1"/>
                  </p:cNvSpPr>
                  <p:nvPr/>
                </p:nvSpPr>
                <p:spPr>
                  <a:xfrm>
                    <a:off x="8576182" y="4349328"/>
                    <a:ext cx="914400" cy="233860"/>
                  </a:xfrm>
                  <a:prstGeom prst="parallelogram">
                    <a:avLst>
                      <a:gd name="adj" fmla="val 99519"/>
                    </a:avLst>
                  </a:prstGeom>
                  <a:blipFill>
                    <a:blip r:embed="rId8"/>
                    <a:stretch>
                      <a:fillRect/>
                    </a:stretch>
                  </a:blipFill>
                  <a:ln w="38100">
                    <a:solidFill>
                      <a:srgbClr val="B0E6FA"/>
                    </a:solidFill>
                  </a:ln>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A89B3812-3DB2-C180-E306-6AD578404C08}"/>
                  </a:ext>
                </a:extLst>
              </p:cNvPr>
              <p:cNvCxnSpPr>
                <a:cxnSpLocks/>
                <a:endCxn id="54" idx="1"/>
              </p:cNvCxnSpPr>
              <p:nvPr/>
            </p:nvCxnSpPr>
            <p:spPr>
              <a:xfrm flipH="1" flipV="1">
                <a:off x="8354687" y="3292821"/>
                <a:ext cx="10409" cy="1173437"/>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8DE9A0-0BD2-A8A9-8D3A-0DD91C2A1607}"/>
                  </a:ext>
                </a:extLst>
              </p:cNvPr>
              <p:cNvCxnSpPr>
                <a:cxnSpLocks/>
              </p:cNvCxnSpPr>
              <p:nvPr/>
            </p:nvCxnSpPr>
            <p:spPr>
              <a:xfrm flipV="1">
                <a:off x="9017083" y="3464342"/>
                <a:ext cx="0" cy="1001916"/>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356A0B-7E3A-43F6-06F6-D06F496F2C16}"/>
                  </a:ext>
                </a:extLst>
              </p:cNvPr>
              <p:cNvCxnSpPr>
                <a:cxnSpLocks/>
              </p:cNvCxnSpPr>
              <p:nvPr/>
            </p:nvCxnSpPr>
            <p:spPr>
              <a:xfrm flipV="1">
                <a:off x="7666360" y="3840841"/>
                <a:ext cx="6874" cy="625417"/>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2981E78-BB07-95CE-CC50-CD681791A7F3}"/>
                      </a:ext>
                    </a:extLst>
                  </p:cNvPr>
                  <p:cNvSpPr txBox="1"/>
                  <p:nvPr/>
                </p:nvSpPr>
                <p:spPr>
                  <a:xfrm>
                    <a:off x="8600987" y="2535136"/>
                    <a:ext cx="575628" cy="54367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1400" i="1" smtClean="0">
                                  <a:solidFill>
                                    <a:srgbClr val="FB0DC8"/>
                                  </a:solidFill>
                                  <a:latin typeface="Cambria Math" panose="02040503050406030204" pitchFamily="18" charset="0"/>
                                  <a:cs typeface="Ubisoft Sans" panose="02000504030000020004" pitchFamily="2" charset="-78"/>
                                </a:rPr>
                              </m:ctrlPr>
                            </m:fPr>
                            <m:num>
                              <m:r>
                                <m:rPr>
                                  <m:nor/>
                                </m:rPr>
                                <a:rPr lang="en-US" sz="1400" dirty="0">
                                  <a:solidFill>
                                    <a:srgbClr val="FB0DC8"/>
                                  </a:solidFill>
                                  <a:latin typeface="Ubisoft Sans" panose="02000504030000020004" pitchFamily="2" charset="-78"/>
                                  <a:cs typeface="Ubisoft Sans" panose="02000504030000020004" pitchFamily="2" charset="-78"/>
                                </a:rPr>
                                <m:t>∂</m:t>
                              </m:r>
                              <m:r>
                                <a:rPr lang="de-DE" sz="1400" i="1" dirty="0">
                                  <a:solidFill>
                                    <a:srgbClr val="FB0DC8"/>
                                  </a:solidFill>
                                  <a:latin typeface="Cambria Math" panose="02040503050406030204" pitchFamily="18" charset="0"/>
                                  <a:cs typeface="Ubisoft Sans" panose="02000504030000020004" pitchFamily="2" charset="-78"/>
                                </a:rPr>
                                <m:t>𝑢</m:t>
                              </m:r>
                            </m:num>
                            <m:den>
                              <m:r>
                                <m:rPr>
                                  <m:nor/>
                                </m:rPr>
                                <a:rPr lang="en-US" sz="1400" dirty="0">
                                  <a:solidFill>
                                    <a:srgbClr val="FB0DC8"/>
                                  </a:solidFill>
                                  <a:latin typeface="Ubisoft Sans" panose="02000504030000020004" pitchFamily="2" charset="-78"/>
                                  <a:cs typeface="Ubisoft Sans" panose="02000504030000020004" pitchFamily="2" charset="-78"/>
                                </a:rPr>
                                <m:t>∂</m:t>
                              </m:r>
                              <m:r>
                                <a:rPr lang="de-DE" sz="1400" b="0" i="1" smtClean="0">
                                  <a:solidFill>
                                    <a:srgbClr val="FB0DC8"/>
                                  </a:solidFill>
                                  <a:latin typeface="Cambria Math" panose="02040503050406030204" pitchFamily="18" charset="0"/>
                                  <a:cs typeface="Ubisoft Sans" panose="02000504030000020004" pitchFamily="2" charset="-78"/>
                                </a:rPr>
                                <m:t>𝑦</m:t>
                              </m:r>
                            </m:den>
                          </m:f>
                        </m:oMath>
                      </m:oMathPara>
                    </a14:m>
                    <a:endParaRPr lang="en-US" sz="1400" dirty="0">
                      <a:solidFill>
                        <a:schemeClr val="accent2"/>
                      </a:solidFill>
                    </a:endParaRPr>
                  </a:p>
                </p:txBody>
              </p:sp>
            </mc:Choice>
            <mc:Fallback xmlns="">
              <p:sp>
                <p:nvSpPr>
                  <p:cNvPr id="1041" name="TextBox 1040">
                    <a:extLst>
                      <a:ext uri="{FF2B5EF4-FFF2-40B4-BE49-F238E27FC236}">
                        <a16:creationId xmlns:a16="http://schemas.microsoft.com/office/drawing/2014/main" id="{AAE9FEFA-0995-88DB-E36D-3E0B4347F893}"/>
                      </a:ext>
                    </a:extLst>
                  </p:cNvPr>
                  <p:cNvSpPr txBox="1">
                    <a:spLocks noRot="1" noChangeAspect="1" noMove="1" noResize="1" noEditPoints="1" noAdjustHandles="1" noChangeArrowheads="1" noChangeShapeType="1" noTextEdit="1"/>
                  </p:cNvSpPr>
                  <p:nvPr/>
                </p:nvSpPr>
                <p:spPr>
                  <a:xfrm>
                    <a:off x="8600987" y="2535136"/>
                    <a:ext cx="575628" cy="543675"/>
                  </a:xfrm>
                  <a:prstGeom prst="rect">
                    <a:avLst/>
                  </a:prstGeom>
                  <a:blipFill>
                    <a:blip r:embed="rId9"/>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Parallelogram 48">
                    <a:extLst>
                      <a:ext uri="{FF2B5EF4-FFF2-40B4-BE49-F238E27FC236}">
                        <a16:creationId xmlns:a16="http://schemas.microsoft.com/office/drawing/2014/main" id="{FACA2F9D-D750-C2C8-3002-081C6F8BFB5D}"/>
                      </a:ext>
                    </a:extLst>
                  </p:cNvPr>
                  <p:cNvSpPr/>
                  <p:nvPr/>
                </p:nvSpPr>
                <p:spPr>
                  <a:xfrm>
                    <a:off x="7664935" y="4589554"/>
                    <a:ext cx="914400" cy="233860"/>
                  </a:xfrm>
                  <a:prstGeom prst="parallelogram">
                    <a:avLst>
                      <a:gd name="adj" fmla="val 99519"/>
                    </a:avLst>
                  </a:prstGeom>
                  <a:solidFill>
                    <a:schemeClr val="bg1"/>
                  </a:solidFill>
                  <a:ln w="38100">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000" i="1" smtClean="0">
                                  <a:solidFill>
                                    <a:schemeClr val="tx1"/>
                                  </a:solidFill>
                                  <a:latin typeface="Cambria Math" panose="02040503050406030204" pitchFamily="18" charset="0"/>
                                </a:rPr>
                              </m:ctrlPr>
                            </m:sSubPr>
                            <m:e>
                              <m:r>
                                <a:rPr lang="de-DE" sz="1000" b="0" i="1" smtClean="0">
                                  <a:solidFill>
                                    <a:schemeClr val="tx1"/>
                                  </a:solidFill>
                                  <a:latin typeface="Cambria Math" panose="02040503050406030204" pitchFamily="18" charset="0"/>
                                </a:rPr>
                                <m:t>𝑢</m:t>
                              </m:r>
                            </m:e>
                            <m:sub>
                              <m:r>
                                <a:rPr lang="de-DE" sz="1000" b="0" i="1" smtClean="0">
                                  <a:solidFill>
                                    <a:schemeClr val="tx1"/>
                                  </a:solidFill>
                                  <a:latin typeface="Cambria Math" panose="02040503050406030204" pitchFamily="18" charset="0"/>
                                </a:rPr>
                                <m:t>𝑥</m:t>
                              </m:r>
                              <m:r>
                                <a:rPr lang="de-DE" sz="1000" b="0" i="1" smtClean="0">
                                  <a:solidFill>
                                    <a:schemeClr val="tx1"/>
                                  </a:solidFill>
                                  <a:latin typeface="Cambria Math" panose="02040503050406030204" pitchFamily="18" charset="0"/>
                                </a:rPr>
                                <m:t>,   </m:t>
                              </m:r>
                              <m:r>
                                <a:rPr lang="de-DE" sz="1000" b="0" i="1" smtClean="0">
                                  <a:solidFill>
                                    <a:schemeClr val="tx1"/>
                                  </a:solidFill>
                                  <a:latin typeface="Cambria Math" panose="02040503050406030204" pitchFamily="18" charset="0"/>
                                </a:rPr>
                                <m:t>𝑦</m:t>
                              </m:r>
                              <m:r>
                                <a:rPr lang="de-DE" sz="1000" b="0" i="1" smtClean="0">
                                  <a:solidFill>
                                    <a:schemeClr val="tx1"/>
                                  </a:solidFill>
                                  <a:latin typeface="Cambria Math" panose="02040503050406030204" pitchFamily="18" charset="0"/>
                                </a:rPr>
                                <m:t>+1</m:t>
                              </m:r>
                            </m:sub>
                          </m:sSub>
                        </m:oMath>
                      </m:oMathPara>
                    </a14:m>
                    <a:endParaRPr lang="en-US" sz="1000" dirty="0">
                      <a:solidFill>
                        <a:schemeClr val="tx1"/>
                      </a:solidFill>
                    </a:endParaRPr>
                  </a:p>
                </p:txBody>
              </p:sp>
            </mc:Choice>
            <mc:Fallback xmlns="">
              <p:sp>
                <p:nvSpPr>
                  <p:cNvPr id="7" name="Parallelogram 6">
                    <a:extLst>
                      <a:ext uri="{FF2B5EF4-FFF2-40B4-BE49-F238E27FC236}">
                        <a16:creationId xmlns:a16="http://schemas.microsoft.com/office/drawing/2014/main" id="{DDD0D37D-46E0-C8D9-6BAF-2C92D406ED24}"/>
                      </a:ext>
                    </a:extLst>
                  </p:cNvPr>
                  <p:cNvSpPr>
                    <a:spLocks noRot="1" noChangeAspect="1" noMove="1" noResize="1" noEditPoints="1" noAdjustHandles="1" noChangeArrowheads="1" noChangeShapeType="1" noTextEdit="1"/>
                  </p:cNvSpPr>
                  <p:nvPr/>
                </p:nvSpPr>
                <p:spPr>
                  <a:xfrm>
                    <a:off x="7664935" y="4589554"/>
                    <a:ext cx="914400" cy="233860"/>
                  </a:xfrm>
                  <a:prstGeom prst="parallelogram">
                    <a:avLst>
                      <a:gd name="adj" fmla="val 99519"/>
                    </a:avLst>
                  </a:prstGeom>
                  <a:blipFill>
                    <a:blip r:embed="rId10"/>
                    <a:stretch>
                      <a:fillRect/>
                    </a:stretch>
                  </a:blipFill>
                  <a:ln w="38100">
                    <a:solidFill>
                      <a:srgbClr val="B0E6FA"/>
                    </a:solidFill>
                  </a:ln>
                </p:spPr>
                <p:txBody>
                  <a:bodyPr/>
                  <a:lstStyle/>
                  <a:p>
                    <a:r>
                      <a:rPr lang="en-US">
                        <a:noFill/>
                      </a:rPr>
                      <a:t> </a:t>
                    </a:r>
                  </a:p>
                </p:txBody>
              </p:sp>
            </mc:Fallback>
          </mc:AlternateContent>
          <p:sp>
            <p:nvSpPr>
              <p:cNvPr id="50" name="Freeform: Shape 49">
                <a:extLst>
                  <a:ext uri="{FF2B5EF4-FFF2-40B4-BE49-F238E27FC236}">
                    <a16:creationId xmlns:a16="http://schemas.microsoft.com/office/drawing/2014/main" id="{90AB1A26-B186-9219-496D-F910D3E142E1}"/>
                  </a:ext>
                </a:extLst>
              </p:cNvPr>
              <p:cNvSpPr/>
              <p:nvPr/>
            </p:nvSpPr>
            <p:spPr>
              <a:xfrm>
                <a:off x="7992681" y="3288761"/>
                <a:ext cx="824144" cy="1243864"/>
              </a:xfrm>
              <a:custGeom>
                <a:avLst/>
                <a:gdLst>
                  <a:gd name="connsiteX0" fmla="*/ 0 w 2082800"/>
                  <a:gd name="connsiteY0" fmla="*/ 628331 h 628331"/>
                  <a:gd name="connsiteX1" fmla="*/ 910167 w 2082800"/>
                  <a:gd name="connsiteY1" fmla="*/ 6031 h 628331"/>
                  <a:gd name="connsiteX2" fmla="*/ 2082800 w 2082800"/>
                  <a:gd name="connsiteY2" fmla="*/ 365864 h 628331"/>
                </a:gdLst>
                <a:ahLst/>
                <a:cxnLst>
                  <a:cxn ang="0">
                    <a:pos x="connsiteX0" y="connsiteY0"/>
                  </a:cxn>
                  <a:cxn ang="0">
                    <a:pos x="connsiteX1" y="connsiteY1"/>
                  </a:cxn>
                  <a:cxn ang="0">
                    <a:pos x="connsiteX2" y="connsiteY2"/>
                  </a:cxn>
                </a:cxnLst>
                <a:rect l="l" t="t" r="r" b="b"/>
                <a:pathLst>
                  <a:path w="2082800" h="628331">
                    <a:moveTo>
                      <a:pt x="0" y="628331"/>
                    </a:moveTo>
                    <a:cubicBezTo>
                      <a:pt x="281517" y="339053"/>
                      <a:pt x="563034" y="49775"/>
                      <a:pt x="910167" y="6031"/>
                    </a:cubicBezTo>
                    <a:cubicBezTo>
                      <a:pt x="1257300" y="-37713"/>
                      <a:pt x="1670050" y="164075"/>
                      <a:pt x="2082800" y="365864"/>
                    </a:cubicBezTo>
                  </a:path>
                </a:pathLst>
              </a:custGeom>
              <a:noFill/>
              <a:ln w="38100">
                <a:gradFill flip="none" rotWithShape="1">
                  <a:gsLst>
                    <a:gs pos="0">
                      <a:srgbClr val="F4AF80"/>
                    </a:gs>
                    <a:gs pos="100000">
                      <a:srgbClr val="BC5D1C"/>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B75DE38-1A3B-0818-C5AD-7E45D5DC1EEE}"/>
                  </a:ext>
                </a:extLst>
              </p:cNvPr>
              <p:cNvCxnSpPr>
                <a:cxnSpLocks/>
              </p:cNvCxnSpPr>
              <p:nvPr/>
            </p:nvCxnSpPr>
            <p:spPr>
              <a:xfrm flipH="1" flipV="1">
                <a:off x="8114145" y="3918550"/>
                <a:ext cx="9673" cy="741655"/>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7F279F-D534-269F-8196-6AC207F5B2F1}"/>
                  </a:ext>
                </a:extLst>
              </p:cNvPr>
              <p:cNvCxnSpPr>
                <a:cxnSpLocks/>
              </p:cNvCxnSpPr>
              <p:nvPr/>
            </p:nvCxnSpPr>
            <p:spPr>
              <a:xfrm flipV="1">
                <a:off x="8553896" y="3422095"/>
                <a:ext cx="0" cy="749668"/>
              </a:xfrm>
              <a:prstGeom prst="line">
                <a:avLst/>
              </a:prstGeom>
              <a:ln w="222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3B5443-63A2-8D83-9DFD-32CE08FE0446}"/>
                  </a:ext>
                </a:extLst>
              </p:cNvPr>
              <p:cNvCxnSpPr>
                <a:cxnSpLocks/>
              </p:cNvCxnSpPr>
              <p:nvPr/>
            </p:nvCxnSpPr>
            <p:spPr>
              <a:xfrm flipV="1">
                <a:off x="7774757" y="3132110"/>
                <a:ext cx="1085607" cy="112707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276714D-90AC-B91E-9685-2DD237A66317}"/>
                  </a:ext>
                </a:extLst>
              </p:cNvPr>
              <p:cNvSpPr/>
              <p:nvPr/>
            </p:nvSpPr>
            <p:spPr>
              <a:xfrm>
                <a:off x="7444520" y="3285281"/>
                <a:ext cx="2082800" cy="785567"/>
              </a:xfrm>
              <a:custGeom>
                <a:avLst/>
                <a:gdLst>
                  <a:gd name="connsiteX0" fmla="*/ 0 w 2082800"/>
                  <a:gd name="connsiteY0" fmla="*/ 628331 h 628331"/>
                  <a:gd name="connsiteX1" fmla="*/ 910167 w 2082800"/>
                  <a:gd name="connsiteY1" fmla="*/ 6031 h 628331"/>
                  <a:gd name="connsiteX2" fmla="*/ 2082800 w 2082800"/>
                  <a:gd name="connsiteY2" fmla="*/ 365864 h 628331"/>
                </a:gdLst>
                <a:ahLst/>
                <a:cxnLst>
                  <a:cxn ang="0">
                    <a:pos x="connsiteX0" y="connsiteY0"/>
                  </a:cxn>
                  <a:cxn ang="0">
                    <a:pos x="connsiteX1" y="connsiteY1"/>
                  </a:cxn>
                  <a:cxn ang="0">
                    <a:pos x="connsiteX2" y="connsiteY2"/>
                  </a:cxn>
                </a:cxnLst>
                <a:rect l="l" t="t" r="r" b="b"/>
                <a:pathLst>
                  <a:path w="2082800" h="628331">
                    <a:moveTo>
                      <a:pt x="0" y="628331"/>
                    </a:moveTo>
                    <a:cubicBezTo>
                      <a:pt x="281517" y="339053"/>
                      <a:pt x="563034" y="49775"/>
                      <a:pt x="910167" y="6031"/>
                    </a:cubicBezTo>
                    <a:cubicBezTo>
                      <a:pt x="1257300" y="-37713"/>
                      <a:pt x="1670050" y="164075"/>
                      <a:pt x="2082800" y="365864"/>
                    </a:cubicBezTo>
                  </a:path>
                </a:pathLst>
              </a:cu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FBEAB08E-0370-DB91-738E-19B26FCE93E3}"/>
                  </a:ext>
                </a:extLst>
              </p:cNvPr>
              <p:cNvCxnSpPr>
                <a:cxnSpLocks/>
              </p:cNvCxnSpPr>
              <p:nvPr/>
            </p:nvCxnSpPr>
            <p:spPr>
              <a:xfrm flipV="1">
                <a:off x="7920504" y="2992861"/>
                <a:ext cx="801399" cy="636768"/>
              </a:xfrm>
              <a:prstGeom prst="line">
                <a:avLst/>
              </a:prstGeom>
              <a:ln w="19050">
                <a:solidFill>
                  <a:srgbClr val="FB0DC8"/>
                </a:solidFill>
                <a:prstDash val="dash"/>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65D18822-1924-2827-FEBC-856718C7524E}"/>
                </a:ext>
              </a:extLst>
            </p:cNvPr>
            <p:cNvCxnSpPr>
              <a:cxnSpLocks/>
            </p:cNvCxnSpPr>
            <p:nvPr/>
          </p:nvCxnSpPr>
          <p:spPr>
            <a:xfrm flipH="1">
              <a:off x="8439612" y="3622805"/>
              <a:ext cx="457195" cy="11809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54B83E-C426-800B-FC8C-E5F2EECDC012}"/>
                </a:ext>
              </a:extLst>
            </p:cNvPr>
            <p:cNvCxnSpPr>
              <a:cxnSpLocks/>
            </p:cNvCxnSpPr>
            <p:nvPr/>
          </p:nvCxnSpPr>
          <p:spPr>
            <a:xfrm>
              <a:off x="8439612" y="3797962"/>
              <a:ext cx="731512" cy="365756"/>
            </a:xfrm>
            <a:prstGeom prst="line">
              <a:avLst/>
            </a:prstGeom>
            <a:ln w="25400">
              <a:solidFill>
                <a:srgbClr val="2E75B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492588-D231-F74F-CDD4-DEDB95BEB00C}"/>
                    </a:ext>
                  </a:extLst>
                </p:cNvPr>
                <p:cNvSpPr txBox="1"/>
                <p:nvPr/>
              </p:nvSpPr>
              <p:spPr>
                <a:xfrm>
                  <a:off x="7350746" y="4645319"/>
                  <a:ext cx="575628"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400" i="1" smtClean="0">
                            <a:solidFill>
                              <a:schemeClr val="accent2"/>
                            </a:solidFill>
                            <a:latin typeface="Cambria Math" panose="02040503050406030204" pitchFamily="18" charset="0"/>
                          </a:rPr>
                          <m:t>𝑢</m:t>
                        </m:r>
                        <m:r>
                          <a:rPr lang="de-DE" sz="1400" b="0" i="1" smtClean="0">
                            <a:solidFill>
                              <a:schemeClr val="accent2"/>
                            </a:solidFill>
                            <a:latin typeface="Cambria Math" panose="02040503050406030204" pitchFamily="18" charset="0"/>
                          </a:rPr>
                          <m:t>(</m:t>
                        </m:r>
                        <m:r>
                          <a:rPr lang="de-DE" sz="1400" b="0" i="1" smtClean="0">
                            <a:solidFill>
                              <a:schemeClr val="accent2"/>
                            </a:solidFill>
                            <a:latin typeface="Cambria Math" panose="02040503050406030204" pitchFamily="18" charset="0"/>
                          </a:rPr>
                          <m:t>𝑥</m:t>
                        </m:r>
                        <m:r>
                          <a:rPr lang="de-DE" sz="1400" b="0" i="1" smtClean="0">
                            <a:solidFill>
                              <a:schemeClr val="accent2"/>
                            </a:solidFill>
                            <a:latin typeface="Cambria Math" panose="02040503050406030204" pitchFamily="18" charset="0"/>
                          </a:rPr>
                          <m:t>,</m:t>
                        </m:r>
                        <m:r>
                          <a:rPr lang="de-DE" sz="1400" b="0" i="1" smtClean="0">
                            <a:solidFill>
                              <a:schemeClr val="accent2"/>
                            </a:solidFill>
                            <a:latin typeface="Cambria Math" panose="02040503050406030204" pitchFamily="18" charset="0"/>
                          </a:rPr>
                          <m:t>𝑦</m:t>
                        </m:r>
                        <m:r>
                          <a:rPr lang="de-DE" sz="1400" b="0" i="1" smtClean="0">
                            <a:solidFill>
                              <a:schemeClr val="accent2"/>
                            </a:solidFill>
                            <a:latin typeface="Cambria Math" panose="02040503050406030204" pitchFamily="18" charset="0"/>
                          </a:rPr>
                          <m:t>)</m:t>
                        </m:r>
                      </m:oMath>
                    </m:oMathPara>
                  </a14:m>
                  <a:endParaRPr lang="en-US" sz="1400" dirty="0">
                    <a:solidFill>
                      <a:schemeClr val="accent2"/>
                    </a:solidFill>
                  </a:endParaRPr>
                </a:p>
              </p:txBody>
            </p:sp>
          </mc:Choice>
          <mc:Fallback xmlns="">
            <p:sp>
              <p:nvSpPr>
                <p:cNvPr id="38" name="TextBox 37">
                  <a:extLst>
                    <a:ext uri="{FF2B5EF4-FFF2-40B4-BE49-F238E27FC236}">
                      <a16:creationId xmlns:a16="http://schemas.microsoft.com/office/drawing/2014/main" id="{C4492588-D231-F74F-CDD4-DEDB95BEB00C}"/>
                    </a:ext>
                  </a:extLst>
                </p:cNvPr>
                <p:cNvSpPr txBox="1">
                  <a:spLocks noRot="1" noChangeAspect="1" noMove="1" noResize="1" noEditPoints="1" noAdjustHandles="1" noChangeArrowheads="1" noChangeShapeType="1" noTextEdit="1"/>
                </p:cNvSpPr>
                <p:nvPr/>
              </p:nvSpPr>
              <p:spPr>
                <a:xfrm>
                  <a:off x="7350746" y="4645319"/>
                  <a:ext cx="575628" cy="307777"/>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0503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CD231C3-BD48-2853-16AA-BC0990E2AC8A}"/>
              </a:ext>
            </a:extLst>
          </p:cNvPr>
          <p:cNvSpPr/>
          <p:nvPr/>
        </p:nvSpPr>
        <p:spPr>
          <a:xfrm>
            <a:off x="3064374" y="5761417"/>
            <a:ext cx="5820516" cy="813812"/>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131F02E-66E7-5487-C0F1-6FF11C75629A}"/>
              </a:ext>
            </a:extLst>
          </p:cNvPr>
          <p:cNvSpPr/>
          <p:nvPr/>
        </p:nvSpPr>
        <p:spPr>
          <a:xfrm>
            <a:off x="235333" y="258386"/>
            <a:ext cx="11544451" cy="645864"/>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BD7686B-4797-98C0-9EB9-CFF583B4E48F}"/>
              </a:ext>
            </a:extLst>
          </p:cNvPr>
          <p:cNvSpPr/>
          <p:nvPr/>
        </p:nvSpPr>
        <p:spPr>
          <a:xfrm>
            <a:off x="243904" y="1001254"/>
            <a:ext cx="11535880" cy="739092"/>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A1BBF1-B991-4D7D-5F1E-C849F1E924CB}"/>
              </a:ext>
            </a:extLst>
          </p:cNvPr>
          <p:cNvSpPr/>
          <p:nvPr/>
        </p:nvSpPr>
        <p:spPr>
          <a:xfrm>
            <a:off x="266664" y="4132620"/>
            <a:ext cx="11513120" cy="1522842"/>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282A39-137F-318C-463A-2ACCA225B2EE}"/>
              </a:ext>
            </a:extLst>
          </p:cNvPr>
          <p:cNvSpPr/>
          <p:nvPr/>
        </p:nvSpPr>
        <p:spPr>
          <a:xfrm>
            <a:off x="266665" y="3281803"/>
            <a:ext cx="11504548" cy="761286"/>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CC46120D-519C-E996-790A-E023E00009E6}"/>
              </a:ext>
            </a:extLst>
          </p:cNvPr>
          <p:cNvSpPr/>
          <p:nvPr/>
        </p:nvSpPr>
        <p:spPr>
          <a:xfrm>
            <a:off x="255428" y="1886703"/>
            <a:ext cx="11524355" cy="1314349"/>
          </a:xfrm>
          <a:prstGeom prst="rect">
            <a:avLst/>
          </a:prstGeom>
          <a:solidFill>
            <a:srgbClr val="A5E3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81D592C-BB9E-6C87-06BE-29EAAC1A11AF}"/>
                  </a:ext>
                </a:extLst>
              </p:cNvPr>
              <p:cNvGraphicFramePr>
                <a:graphicFrameLocks noGrp="1"/>
              </p:cNvGraphicFramePr>
              <p:nvPr>
                <p:extLst>
                  <p:ext uri="{D42A27DB-BD31-4B8C-83A1-F6EECF244321}">
                    <p14:modId xmlns:p14="http://schemas.microsoft.com/office/powerpoint/2010/main" val="3352102831"/>
                  </p:ext>
                </p:extLst>
              </p:nvPr>
            </p:nvGraphicFramePr>
            <p:xfrm>
              <a:off x="255429" y="1896424"/>
              <a:ext cx="8609175" cy="1229995"/>
            </p:xfrm>
            <a:graphic>
              <a:graphicData uri="http://schemas.openxmlformats.org/drawingml/2006/table">
                <a:tbl>
                  <a:tblPr firstRow="1" bandRow="1"/>
                  <a:tblGrid>
                    <a:gridCol w="1386159">
                      <a:extLst>
                        <a:ext uri="{9D8B030D-6E8A-4147-A177-3AD203B41FA5}">
                          <a16:colId xmlns:a16="http://schemas.microsoft.com/office/drawing/2014/main" val="3934019752"/>
                        </a:ext>
                      </a:extLst>
                    </a:gridCol>
                    <a:gridCol w="731512">
                      <a:extLst>
                        <a:ext uri="{9D8B030D-6E8A-4147-A177-3AD203B41FA5}">
                          <a16:colId xmlns:a16="http://schemas.microsoft.com/office/drawing/2014/main" val="2373244188"/>
                        </a:ext>
                      </a:extLst>
                    </a:gridCol>
                    <a:gridCol w="1554463">
                      <a:extLst>
                        <a:ext uri="{9D8B030D-6E8A-4147-A177-3AD203B41FA5}">
                          <a16:colId xmlns:a16="http://schemas.microsoft.com/office/drawing/2014/main" val="2368056029"/>
                        </a:ext>
                      </a:extLst>
                    </a:gridCol>
                    <a:gridCol w="4937041">
                      <a:extLst>
                        <a:ext uri="{9D8B030D-6E8A-4147-A177-3AD203B41FA5}">
                          <a16:colId xmlns:a16="http://schemas.microsoft.com/office/drawing/2014/main" val="2123856298"/>
                        </a:ext>
                      </a:extLst>
                    </a:gridCol>
                  </a:tblGrid>
                  <a:tr h="370840">
                    <a:tc>
                      <a:txBody>
                        <a:bodyPr/>
                        <a:lstStyle/>
                        <a:p>
                          <a:r>
                            <a:rPr lang="de-DE" sz="2000" dirty="0">
                              <a:solidFill>
                                <a:schemeClr val="tx1"/>
                              </a:solidFill>
                            </a:rPr>
                            <a:t>Gradient</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a:t>
                          </a:r>
                          <a14:m>
                            <m:oMath xmlns:m="http://schemas.openxmlformats.org/officeDocument/2006/math">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oMath>
                          </a14:m>
                          <a:endParaRPr lang="en-US" sz="2000" i="1" dirty="0">
                            <a:solidFill>
                              <a:schemeClr val="tx1"/>
                            </a:solidFill>
                            <a:latin typeface="Cambria Math" panose="02040503050406030204" pitchFamily="18" charset="0"/>
                            <a:ea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left"/>
                              </m:oMathParaPr>
                              <m:oMath xmlns:m="http://schemas.openxmlformats.org/officeDocument/2006/math">
                                <m:r>
                                  <a:rPr lang="de-DE" sz="2000" b="0" i="0" smtClean="0">
                                    <a:solidFill>
                                      <a:schemeClr val="tx1"/>
                                    </a:solidFill>
                                    <a:latin typeface="Cambria Math" panose="02040503050406030204" pitchFamily="18" charset="0"/>
                                    <a:ea typeface="Cambria Math" panose="02040503050406030204" pitchFamily="18" charset="0"/>
                                  </a:rPr>
                                  <m:t>=</m:t>
                                </m:r>
                                <m:d>
                                  <m:dPr>
                                    <m:ctrlPr>
                                      <a:rPr lang="en-US" sz="2000" i="1" smtClean="0">
                                        <a:solidFill>
                                          <a:schemeClr val="tx1"/>
                                        </a:solidFill>
                                        <a:latin typeface="Cambria Math" panose="02040503050406030204" pitchFamily="18" charset="0"/>
                                        <a:ea typeface="Cambria Math" panose="02040503050406030204" pitchFamily="18" charset="0"/>
                                      </a:rPr>
                                    </m:ctrlPr>
                                  </m:dPr>
                                  <m:e>
                                    <m:f>
                                      <m:fPr>
                                        <m:type m:val="noBar"/>
                                        <m:ctrlPr>
                                          <a:rPr lang="en-US" sz="2000" i="1" smtClean="0">
                                            <a:solidFill>
                                              <a:schemeClr val="tx1"/>
                                            </a:solidFill>
                                            <a:latin typeface="Cambria Math" panose="02040503050406030204" pitchFamily="18" charset="0"/>
                                            <a:ea typeface="Cambria Math" panose="02040503050406030204" pitchFamily="18" charset="0"/>
                                          </a:rPr>
                                        </m:ctrlPr>
                                      </m:fPr>
                                      <m:num>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m:rPr>
                                                <m:nor/>
                                              </m:rPr>
                                              <a:rPr lang="de-DE"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x</m:t>
                                            </m:r>
                                          </m:den>
                                        </m:f>
                                      </m:num>
                                      <m:den>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m:rPr>
                                                <m:nor/>
                                              </m:rPr>
                                              <a:rPr lang="de-DE" sz="2000" b="0" i="0"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y</m:t>
                                            </m:r>
                                          </m:den>
                                        </m:f>
                                      </m:den>
                                    </m:f>
                                  </m:e>
                                </m:d>
                              </m:oMath>
                            </m:oMathPara>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Cambria Math" panose="02040503050406030204" pitchFamily="18" charset="0"/>
                              <a:ea typeface="Cambria Math" panose="02040503050406030204" pitchFamily="18" charset="0"/>
                            </a:rPr>
                            <a:t>≈</a:t>
                          </a:r>
                          <a:r>
                            <a:rPr lang="de-DE"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d>
                                <m:dPr>
                                  <m:ctrlPr>
                                    <a:rPr lang="en-US" sz="2000" i="1">
                                      <a:solidFill>
                                        <a:schemeClr val="tx1"/>
                                      </a:solidFill>
                                      <a:latin typeface="Cambria Math" panose="02040503050406030204" pitchFamily="18" charset="0"/>
                                      <a:ea typeface="Cambria Math" panose="02040503050406030204" pitchFamily="18" charset="0"/>
                                    </a:rPr>
                                  </m:ctrlPr>
                                </m:dPr>
                                <m:e>
                                  <m:f>
                                    <m:fPr>
                                      <m:type m:val="noBar"/>
                                      <m:ctrlPr>
                                        <a:rPr lang="en-US" sz="2000" i="1">
                                          <a:solidFill>
                                            <a:schemeClr val="tx1"/>
                                          </a:solidFill>
                                          <a:latin typeface="Cambria Math" panose="02040503050406030204" pitchFamily="18" charset="0"/>
                                          <a:ea typeface="Cambria Math" panose="02040503050406030204" pitchFamily="18" charset="0"/>
                                        </a:rPr>
                                      </m:ctrlPr>
                                    </m:fPr>
                                    <m:num>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+1,   </m:t>
                                              </m:r>
                                              <m:r>
                                                <a:rPr lang="de-DE" sz="2000" i="1">
                                                  <a:solidFill>
                                                    <a:schemeClr val="tx1"/>
                                                  </a:solidFill>
                                                  <a:latin typeface="Cambria Math" panose="02040503050406030204" pitchFamily="18" charset="0"/>
                                                  <a:ea typeface="Cambria Math" panose="02040503050406030204" pitchFamily="18" charset="0"/>
                                                </a:rPr>
                                                <m:t>𝑦</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−1,   </m:t>
                                              </m:r>
                                              <m:r>
                                                <a:rPr lang="de-DE" sz="2000" i="1">
                                                  <a:solidFill>
                                                    <a:schemeClr val="tx1"/>
                                                  </a:solidFill>
                                                  <a:latin typeface="Cambria Math" panose="02040503050406030204" pitchFamily="18" charset="0"/>
                                                  <a:ea typeface="Cambria Math" panose="02040503050406030204" pitchFamily="18" charset="0"/>
                                                </a:rPr>
                                                <m:t>𝑦</m:t>
                                              </m:r>
                                            </m:sub>
                                          </m:sSub>
                                        </m:num>
                                        <m:den>
                                          <m:r>
                                            <a:rPr lang="de-DE" sz="2000" i="1">
                                              <a:solidFill>
                                                <a:schemeClr val="tx1"/>
                                              </a:solidFill>
                                              <a:latin typeface="Cambria Math" panose="02040503050406030204" pitchFamily="18" charset="0"/>
                                              <a:ea typeface="Cambria Math" panose="02040503050406030204" pitchFamily="18" charset="0"/>
                                            </a:rPr>
                                            <m:t>2 </m:t>
                                          </m:r>
                                          <m:r>
                                            <a:rPr lang="de-DE" sz="2000" i="1">
                                              <a:solidFill>
                                                <a:schemeClr val="tx1"/>
                                              </a:solidFill>
                                              <a:latin typeface="Cambria Math" panose="02040503050406030204" pitchFamily="18" charset="0"/>
                                              <a:ea typeface="Cambria Math" panose="02040503050406030204" pitchFamily="18" charset="0"/>
                                            </a:rPr>
                                            <m:t>𝑑𝑥</m:t>
                                          </m:r>
                                        </m:den>
                                      </m:f>
                                    </m:num>
                                    <m:den>
                                      <m:box>
                                        <m:boxPr>
                                          <m:ctrlPr>
                                            <a:rPr lang="de-DE" sz="2000" i="1">
                                              <a:solidFill>
                                                <a:schemeClr val="tx1"/>
                                              </a:solidFill>
                                              <a:latin typeface="Cambria Math" panose="02040503050406030204" pitchFamily="18" charset="0"/>
                                              <a:ea typeface="Cambria Math" panose="02040503050406030204" pitchFamily="18" charset="0"/>
                                            </a:rPr>
                                          </m:ctrlPr>
                                        </m:boxPr>
                                        <m:e>
                                          <m:argPr>
                                            <m:argSz m:val="-1"/>
                                          </m:argPr>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i="1" smtClean="0">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i="1">
                                                      <a:solidFill>
                                                        <a:schemeClr val="tx1"/>
                                                      </a:solidFill>
                                                      <a:latin typeface="Cambria Math" panose="02040503050406030204" pitchFamily="18" charset="0"/>
                                                      <a:ea typeface="Cambria Math" panose="02040503050406030204" pitchFamily="18" charset="0"/>
                                                    </a:rPr>
                                                    <m:t>+1</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i="1">
                                                      <a:solidFill>
                                                        <a:schemeClr val="tx1"/>
                                                      </a:solidFill>
                                                      <a:latin typeface="Cambria Math" panose="02040503050406030204" pitchFamily="18" charset="0"/>
                                                      <a:ea typeface="Cambria Math" panose="02040503050406030204" pitchFamily="18" charset="0"/>
                                                    </a:rPr>
                                                    <m:t>−1</m:t>
                                                  </m:r>
                                                </m:sub>
                                              </m:sSub>
                                            </m:num>
                                            <m:den>
                                              <m:r>
                                                <a:rPr lang="de-DE" sz="2000" i="1">
                                                  <a:solidFill>
                                                    <a:schemeClr val="tx1"/>
                                                  </a:solidFill>
                                                  <a:latin typeface="Cambria Math" panose="02040503050406030204" pitchFamily="18" charset="0"/>
                                                  <a:ea typeface="Cambria Math" panose="02040503050406030204" pitchFamily="18" charset="0"/>
                                                </a:rPr>
                                                <m:t>2 </m:t>
                                              </m:r>
                                              <m:r>
                                                <a:rPr lang="de-DE" sz="2000" i="1">
                                                  <a:solidFill>
                                                    <a:schemeClr val="tx1"/>
                                                  </a:solidFill>
                                                  <a:latin typeface="Cambria Math" panose="02040503050406030204" pitchFamily="18" charset="0"/>
                                                  <a:ea typeface="Cambria Math" panose="02040503050406030204" pitchFamily="18" charset="0"/>
                                                </a:rPr>
                                                <m:t>𝑑𝑦</m:t>
                                              </m:r>
                                            </m:den>
                                          </m:f>
                                        </m:e>
                                      </m:box>
                                    </m:den>
                                  </m:f>
                                </m:e>
                              </m:d>
                            </m:oMath>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4269309"/>
                      </a:ext>
                    </a:extLst>
                  </a:tr>
                </a:tbl>
              </a:graphicData>
            </a:graphic>
          </p:graphicFrame>
        </mc:Choice>
        <mc:Fallback xmlns="">
          <p:graphicFrame>
            <p:nvGraphicFramePr>
              <p:cNvPr id="12" name="Table 11">
                <a:extLst>
                  <a:ext uri="{FF2B5EF4-FFF2-40B4-BE49-F238E27FC236}">
                    <a16:creationId xmlns:a16="http://schemas.microsoft.com/office/drawing/2014/main" id="{381D592C-BB9E-6C87-06BE-29EAAC1A11AF}"/>
                  </a:ext>
                </a:extLst>
              </p:cNvPr>
              <p:cNvGraphicFramePr>
                <a:graphicFrameLocks noGrp="1"/>
              </p:cNvGraphicFramePr>
              <p:nvPr>
                <p:extLst>
                  <p:ext uri="{D42A27DB-BD31-4B8C-83A1-F6EECF244321}">
                    <p14:modId xmlns:p14="http://schemas.microsoft.com/office/powerpoint/2010/main" val="3352102831"/>
                  </p:ext>
                </p:extLst>
              </p:nvPr>
            </p:nvGraphicFramePr>
            <p:xfrm>
              <a:off x="255429" y="1896424"/>
              <a:ext cx="8609175" cy="1229995"/>
            </p:xfrm>
            <a:graphic>
              <a:graphicData uri="http://schemas.openxmlformats.org/drawingml/2006/table">
                <a:tbl>
                  <a:tblPr firstRow="1" bandRow="1"/>
                  <a:tblGrid>
                    <a:gridCol w="1386159">
                      <a:extLst>
                        <a:ext uri="{9D8B030D-6E8A-4147-A177-3AD203B41FA5}">
                          <a16:colId xmlns:a16="http://schemas.microsoft.com/office/drawing/2014/main" val="3934019752"/>
                        </a:ext>
                      </a:extLst>
                    </a:gridCol>
                    <a:gridCol w="731512">
                      <a:extLst>
                        <a:ext uri="{9D8B030D-6E8A-4147-A177-3AD203B41FA5}">
                          <a16:colId xmlns:a16="http://schemas.microsoft.com/office/drawing/2014/main" val="2373244188"/>
                        </a:ext>
                      </a:extLst>
                    </a:gridCol>
                    <a:gridCol w="1554463">
                      <a:extLst>
                        <a:ext uri="{9D8B030D-6E8A-4147-A177-3AD203B41FA5}">
                          <a16:colId xmlns:a16="http://schemas.microsoft.com/office/drawing/2014/main" val="2368056029"/>
                        </a:ext>
                      </a:extLst>
                    </a:gridCol>
                    <a:gridCol w="4937041">
                      <a:extLst>
                        <a:ext uri="{9D8B030D-6E8A-4147-A177-3AD203B41FA5}">
                          <a16:colId xmlns:a16="http://schemas.microsoft.com/office/drawing/2014/main" val="2123856298"/>
                        </a:ext>
                      </a:extLst>
                    </a:gridCol>
                  </a:tblGrid>
                  <a:tr h="1229995">
                    <a:tc>
                      <a:txBody>
                        <a:bodyPr/>
                        <a:lstStyle/>
                        <a:p>
                          <a:r>
                            <a:rPr lang="de-DE" sz="2000" dirty="0">
                              <a:solidFill>
                                <a:schemeClr val="tx1"/>
                              </a:solidFill>
                            </a:rPr>
                            <a:t>Gradient</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0000" r="-888333"/>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36471" r="-3180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353"/>
                          </a:stretch>
                        </a:blipFill>
                      </a:tcPr>
                    </a:tc>
                    <a:extLst>
                      <a:ext uri="{0D108BD9-81ED-4DB2-BD59-A6C34878D82A}">
                        <a16:rowId xmlns:a16="http://schemas.microsoft.com/office/drawing/2014/main" val="1524269309"/>
                      </a:ext>
                    </a:extLst>
                  </a:tr>
                </a:tbl>
              </a:graphicData>
            </a:graphic>
          </p:graphicFrame>
        </mc:Fallback>
      </mc:AlternateContent>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22</a:t>
            </a:fld>
            <a:endParaRPr lang="en-US" dirty="0"/>
          </a:p>
        </p:txBody>
      </p:sp>
      <p:sp>
        <p:nvSpPr>
          <p:cNvPr id="10" name="TextBox 9">
            <a:extLst>
              <a:ext uri="{FF2B5EF4-FFF2-40B4-BE49-F238E27FC236}">
                <a16:creationId xmlns:a16="http://schemas.microsoft.com/office/drawing/2014/main" id="{493FEB0B-AA22-298C-BB9A-C149A3634DBE}"/>
              </a:ext>
            </a:extLst>
          </p:cNvPr>
          <p:cNvSpPr txBox="1"/>
          <p:nvPr/>
        </p:nvSpPr>
        <p:spPr>
          <a:xfrm>
            <a:off x="6553195" y="7823961"/>
            <a:ext cx="7010400" cy="369332"/>
          </a:xfrm>
          <a:prstGeom prst="rect">
            <a:avLst/>
          </a:prstGeom>
          <a:noFill/>
        </p:spPr>
        <p:txBody>
          <a:bodyPr wrap="square">
            <a:spAutoFit/>
          </a:bodyPr>
          <a:lstStyle/>
          <a:p>
            <a:r>
              <a:rPr lang="en-US" dirty="0"/>
              <a:t>https://en.wikipedia.org/wiki/Five-point_stencil</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DCF54D2-2A22-207F-6A82-F15D4183C282}"/>
                  </a:ext>
                </a:extLst>
              </p:cNvPr>
              <p:cNvGraphicFramePr>
                <a:graphicFrameLocks noGrp="1"/>
              </p:cNvGraphicFramePr>
              <p:nvPr>
                <p:extLst>
                  <p:ext uri="{D42A27DB-BD31-4B8C-83A1-F6EECF244321}">
                    <p14:modId xmlns:p14="http://schemas.microsoft.com/office/powerpoint/2010/main" val="2280987179"/>
                  </p:ext>
                </p:extLst>
              </p:nvPr>
            </p:nvGraphicFramePr>
            <p:xfrm>
              <a:off x="243904" y="255827"/>
              <a:ext cx="11361574" cy="625666"/>
            </p:xfrm>
            <a:graphic>
              <a:graphicData uri="http://schemas.openxmlformats.org/drawingml/2006/table">
                <a:tbl>
                  <a:tblPr firstRow="1" bandRow="1">
                    <a:tableStyleId>{2D5ABB26-0587-4C30-8999-92F81FD0307C}</a:tableStyleId>
                  </a:tblPr>
                  <a:tblGrid>
                    <a:gridCol w="4869405">
                      <a:extLst>
                        <a:ext uri="{9D8B030D-6E8A-4147-A177-3AD203B41FA5}">
                          <a16:colId xmlns:a16="http://schemas.microsoft.com/office/drawing/2014/main" val="94627050"/>
                        </a:ext>
                      </a:extLst>
                    </a:gridCol>
                    <a:gridCol w="6492169">
                      <a:extLst>
                        <a:ext uri="{9D8B030D-6E8A-4147-A177-3AD203B41FA5}">
                          <a16:colId xmlns:a16="http://schemas.microsoft.com/office/drawing/2014/main" val="132172820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C00000"/>
                              </a:solidFill>
                              <a:latin typeface="Ubisoft Sans" panose="02000504030000020004" pitchFamily="2" charset="-78"/>
                              <a:cs typeface="Ubisoft Sans" panose="02000504030000020004" pitchFamily="2" charset="-78"/>
                            </a:rPr>
                            <a:t>Central Difference: 1</a:t>
                          </a:r>
                          <a:r>
                            <a:rPr lang="en-US" sz="2000" baseline="30000" dirty="0">
                              <a:solidFill>
                                <a:srgbClr val="C00000"/>
                              </a:solidFill>
                              <a:latin typeface="Ubisoft Sans" panose="02000504030000020004" pitchFamily="2" charset="-78"/>
                              <a:cs typeface="Ubisoft Sans" panose="02000504030000020004" pitchFamily="2" charset="-78"/>
                            </a:rPr>
                            <a:t>st</a:t>
                          </a:r>
                          <a:r>
                            <a:rPr lang="en-US" sz="2000" dirty="0">
                              <a:solidFill>
                                <a:srgbClr val="C00000"/>
                              </a:solidFill>
                              <a:latin typeface="Ubisoft Sans" panose="02000504030000020004" pitchFamily="2" charset="-78"/>
                              <a:cs typeface="Ubisoft Sans" panose="02000504030000020004" pitchFamily="2" charset="-78"/>
                            </a:rPr>
                            <a:t> Partial Derivative</a:t>
                          </a:r>
                          <a:endParaRPr lang="en-US" sz="2000" dirty="0">
                            <a:solidFill>
                              <a:srgbClr val="C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0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den>
                              </m:f>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r>
                                <a:rPr lang="de-DE"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solidFill>
                                        <a:schemeClr val="tx1"/>
                                      </a:solidFill>
                                      <a:latin typeface="Cambria Math" panose="02040503050406030204" pitchFamily="18" charset="0"/>
                                      <a:ea typeface="Cambria Math" panose="02040503050406030204" pitchFamily="18" charset="0"/>
                                    </a:rPr>
                                  </m:ctrlPr>
                                </m:boxPr>
                                <m:e>
                                  <m:argPr>
                                    <m:argSz m:val="-1"/>
                                  </m:argPr>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+1,   </m:t>
                                          </m:r>
                                          <m:r>
                                            <a:rPr lang="de-DE" sz="2000" b="0" i="1" smtClean="0">
                                              <a:solidFill>
                                                <a:schemeClr val="tx1"/>
                                              </a:solidFill>
                                              <a:latin typeface="Cambria Math" panose="02040503050406030204" pitchFamily="18" charset="0"/>
                                              <a:ea typeface="Cambria Math" panose="02040503050406030204" pitchFamily="18" charset="0"/>
                                            </a:rPr>
                                            <m:t>𝑦</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−1,   </m:t>
                                          </m:r>
                                          <m:r>
                                            <a:rPr lang="de-DE" sz="2000" i="1">
                                              <a:solidFill>
                                                <a:schemeClr val="tx1"/>
                                              </a:solidFill>
                                              <a:latin typeface="Cambria Math" panose="02040503050406030204" pitchFamily="18" charset="0"/>
                                              <a:ea typeface="Cambria Math" panose="02040503050406030204" pitchFamily="18" charset="0"/>
                                            </a:rPr>
                                            <m:t>𝑦</m:t>
                                          </m:r>
                                        </m:sub>
                                      </m:sSub>
                                    </m:num>
                                    <m:den>
                                      <m:r>
                                        <a:rPr lang="de-DE" sz="2000" i="1">
                                          <a:solidFill>
                                            <a:schemeClr val="tx1"/>
                                          </a:solidFill>
                                          <a:latin typeface="Cambria Math" panose="02040503050406030204" pitchFamily="18" charset="0"/>
                                          <a:ea typeface="Cambria Math" panose="02040503050406030204" pitchFamily="18" charset="0"/>
                                        </a:rPr>
                                        <m:t>2 </m:t>
                                      </m:r>
                                      <m:r>
                                        <a:rPr lang="de-DE" sz="2000" i="1">
                                          <a:solidFill>
                                            <a:schemeClr val="tx1"/>
                                          </a:solidFill>
                                          <a:latin typeface="Cambria Math" panose="02040503050406030204" pitchFamily="18" charset="0"/>
                                          <a:ea typeface="Cambria Math" panose="02040503050406030204" pitchFamily="18" charset="0"/>
                                        </a:rPr>
                                        <m:t>𝑑𝑥</m:t>
                                      </m:r>
                                    </m:den>
                                  </m:f>
                                </m:e>
                              </m:box>
                            </m:oMath>
                          </a14:m>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𝑦</m:t>
                                  </m:r>
                                </m:den>
                              </m:f>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r>
                                <a:rPr lang="de-DE"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smtClean="0">
                                      <a:solidFill>
                                        <a:schemeClr val="tx1"/>
                                      </a:solidFill>
                                      <a:latin typeface="Cambria Math" panose="02040503050406030204" pitchFamily="18" charset="0"/>
                                      <a:ea typeface="Cambria Math" panose="02040503050406030204" pitchFamily="18" charset="0"/>
                                    </a:rPr>
                                  </m:ctrlPr>
                                </m:boxPr>
                                <m:e>
                                  <m:argPr>
                                    <m:argSz m:val="-1"/>
                                  </m:argPr>
                                  <m:f>
                                    <m:fPr>
                                      <m:ctrlPr>
                                        <a:rPr lang="de-DE" sz="2000" i="1" smtClean="0">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b="0" i="1" smtClean="0">
                                              <a:solidFill>
                                                <a:schemeClr val="tx1"/>
                                              </a:solidFill>
                                              <a:latin typeface="Cambria Math" panose="02040503050406030204" pitchFamily="18" charset="0"/>
                                              <a:ea typeface="Cambria Math" panose="02040503050406030204" pitchFamily="18" charset="0"/>
                                            </a:rPr>
                                            <m:t>𝑥</m:t>
                                          </m:r>
                                          <m:r>
                                            <a:rPr lang="de-DE" sz="2000" b="0" i="1" smtClean="0">
                                              <a:solidFill>
                                                <a:schemeClr val="tx1"/>
                                              </a:solidFill>
                                              <a:latin typeface="Cambria Math" panose="02040503050406030204" pitchFamily="18" charset="0"/>
                                              <a:ea typeface="Cambria Math" panose="02040503050406030204" pitchFamily="18" charset="0"/>
                                            </a:rPr>
                                            <m:t>,   </m:t>
                                          </m:r>
                                          <m:r>
                                            <a:rPr lang="de-DE" sz="2000" b="0" i="1" smtClean="0">
                                              <a:solidFill>
                                                <a:schemeClr val="tx1"/>
                                              </a:solidFill>
                                              <a:latin typeface="Cambria Math" panose="02040503050406030204" pitchFamily="18" charset="0"/>
                                              <a:ea typeface="Cambria Math" panose="02040503050406030204" pitchFamily="18" charset="0"/>
                                            </a:rPr>
                                            <m:t>𝑦</m:t>
                                          </m:r>
                                          <m:r>
                                            <a:rPr lang="de-DE" sz="2000" i="1">
                                              <a:solidFill>
                                                <a:schemeClr val="tx1"/>
                                              </a:solidFill>
                                              <a:latin typeface="Cambria Math" panose="02040503050406030204" pitchFamily="18" charset="0"/>
                                              <a:ea typeface="Cambria Math" panose="02040503050406030204" pitchFamily="18" charset="0"/>
                                            </a:rPr>
                                            <m:t>+1</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b="0" i="1" smtClean="0">
                                              <a:solidFill>
                                                <a:schemeClr val="tx1"/>
                                              </a:solidFill>
                                              <a:latin typeface="Cambria Math" panose="02040503050406030204" pitchFamily="18" charset="0"/>
                                              <a:ea typeface="Cambria Math" panose="02040503050406030204" pitchFamily="18" charset="0"/>
                                            </a:rPr>
                                            <m:t>𝑥</m:t>
                                          </m:r>
                                          <m:r>
                                            <a:rPr lang="de-DE" sz="2000" b="0" i="1" smtClean="0">
                                              <a:solidFill>
                                                <a:schemeClr val="tx1"/>
                                              </a:solidFill>
                                              <a:latin typeface="Cambria Math" panose="02040503050406030204" pitchFamily="18" charset="0"/>
                                              <a:ea typeface="Cambria Math" panose="02040503050406030204" pitchFamily="18" charset="0"/>
                                            </a:rPr>
                                            <m:t>,   </m:t>
                                          </m:r>
                                          <m:r>
                                            <a:rPr lang="de-DE" sz="2000" b="0" i="1" smtClean="0">
                                              <a:solidFill>
                                                <a:schemeClr val="tx1"/>
                                              </a:solidFill>
                                              <a:latin typeface="Cambria Math" panose="02040503050406030204" pitchFamily="18" charset="0"/>
                                              <a:ea typeface="Cambria Math" panose="02040503050406030204" pitchFamily="18" charset="0"/>
                                            </a:rPr>
                                            <m:t>𝑦</m:t>
                                          </m:r>
                                          <m:r>
                                            <a:rPr lang="de-DE" sz="2000" i="1">
                                              <a:solidFill>
                                                <a:schemeClr val="tx1"/>
                                              </a:solidFill>
                                              <a:latin typeface="Cambria Math" panose="02040503050406030204" pitchFamily="18" charset="0"/>
                                              <a:ea typeface="Cambria Math" panose="02040503050406030204" pitchFamily="18" charset="0"/>
                                            </a:rPr>
                                            <m:t>−1</m:t>
                                          </m:r>
                                        </m:sub>
                                      </m:sSub>
                                    </m:num>
                                    <m:den>
                                      <m:r>
                                        <a:rPr lang="de-DE" sz="2000" b="0" i="1" smtClean="0">
                                          <a:solidFill>
                                            <a:schemeClr val="tx1"/>
                                          </a:solidFill>
                                          <a:latin typeface="Cambria Math" panose="02040503050406030204" pitchFamily="18" charset="0"/>
                                          <a:ea typeface="Cambria Math" panose="02040503050406030204" pitchFamily="18" charset="0"/>
                                        </a:rPr>
                                        <m:t>2 </m:t>
                                      </m:r>
                                      <m:r>
                                        <a:rPr lang="de-DE" sz="2000" b="0" i="1" smtClean="0">
                                          <a:solidFill>
                                            <a:schemeClr val="tx1"/>
                                          </a:solidFill>
                                          <a:latin typeface="Cambria Math" panose="02040503050406030204" pitchFamily="18" charset="0"/>
                                          <a:ea typeface="Cambria Math" panose="02040503050406030204" pitchFamily="18" charset="0"/>
                                        </a:rPr>
                                        <m:t>𝑑𝑦</m:t>
                                      </m:r>
                                    </m:den>
                                  </m:f>
                                </m:e>
                              </m:box>
                            </m:oMath>
                          </a14:m>
                          <a:endParaRPr lang="en-US" sz="2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007263114"/>
                      </a:ext>
                    </a:extLst>
                  </a:tr>
                </a:tbl>
              </a:graphicData>
            </a:graphic>
          </p:graphicFrame>
        </mc:Choice>
        <mc:Fallback xmlns="">
          <p:graphicFrame>
            <p:nvGraphicFramePr>
              <p:cNvPr id="4" name="Table 3">
                <a:extLst>
                  <a:ext uri="{FF2B5EF4-FFF2-40B4-BE49-F238E27FC236}">
                    <a16:creationId xmlns:a16="http://schemas.microsoft.com/office/drawing/2014/main" id="{7DCF54D2-2A22-207F-6A82-F15D4183C282}"/>
                  </a:ext>
                </a:extLst>
              </p:cNvPr>
              <p:cNvGraphicFramePr>
                <a:graphicFrameLocks noGrp="1"/>
              </p:cNvGraphicFramePr>
              <p:nvPr>
                <p:extLst>
                  <p:ext uri="{D42A27DB-BD31-4B8C-83A1-F6EECF244321}">
                    <p14:modId xmlns:p14="http://schemas.microsoft.com/office/powerpoint/2010/main" val="2280987179"/>
                  </p:ext>
                </p:extLst>
              </p:nvPr>
            </p:nvGraphicFramePr>
            <p:xfrm>
              <a:off x="243904" y="255827"/>
              <a:ext cx="11361574" cy="625666"/>
            </p:xfrm>
            <a:graphic>
              <a:graphicData uri="http://schemas.openxmlformats.org/drawingml/2006/table">
                <a:tbl>
                  <a:tblPr firstRow="1" bandRow="1">
                    <a:tableStyleId>{2D5ABB26-0587-4C30-8999-92F81FD0307C}</a:tableStyleId>
                  </a:tblPr>
                  <a:tblGrid>
                    <a:gridCol w="4869405">
                      <a:extLst>
                        <a:ext uri="{9D8B030D-6E8A-4147-A177-3AD203B41FA5}">
                          <a16:colId xmlns:a16="http://schemas.microsoft.com/office/drawing/2014/main" val="94627050"/>
                        </a:ext>
                      </a:extLst>
                    </a:gridCol>
                    <a:gridCol w="6492169">
                      <a:extLst>
                        <a:ext uri="{9D8B030D-6E8A-4147-A177-3AD203B41FA5}">
                          <a16:colId xmlns:a16="http://schemas.microsoft.com/office/drawing/2014/main" val="1321728207"/>
                        </a:ext>
                      </a:extLst>
                    </a:gridCol>
                  </a:tblGrid>
                  <a:tr h="625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C00000"/>
                              </a:solidFill>
                              <a:latin typeface="Ubisoft Sans" panose="02000504030000020004" pitchFamily="2" charset="-78"/>
                              <a:cs typeface="Ubisoft Sans" panose="02000504030000020004" pitchFamily="2" charset="-78"/>
                            </a:rPr>
                            <a:t>Central Difference: 1</a:t>
                          </a:r>
                          <a:r>
                            <a:rPr lang="en-US" sz="2000" baseline="30000" dirty="0">
                              <a:solidFill>
                                <a:srgbClr val="C00000"/>
                              </a:solidFill>
                              <a:latin typeface="Ubisoft Sans" panose="02000504030000020004" pitchFamily="2" charset="-78"/>
                              <a:cs typeface="Ubisoft Sans" panose="02000504030000020004" pitchFamily="2" charset="-78"/>
                            </a:rPr>
                            <a:t>st</a:t>
                          </a:r>
                          <a:r>
                            <a:rPr lang="en-US" sz="2000" dirty="0">
                              <a:solidFill>
                                <a:srgbClr val="C00000"/>
                              </a:solidFill>
                              <a:latin typeface="Ubisoft Sans" panose="02000504030000020004" pitchFamily="2" charset="-78"/>
                              <a:cs typeface="Ubisoft Sans" panose="02000504030000020004" pitchFamily="2" charset="-78"/>
                            </a:rPr>
                            <a:t> Partial Derivative</a:t>
                          </a:r>
                          <a:endParaRPr lang="en-US" sz="2000" dirty="0">
                            <a:solidFill>
                              <a:srgbClr val="C00000"/>
                            </a:solidFill>
                          </a:endParaRPr>
                        </a:p>
                      </a:txBody>
                      <a:tcPr anchor="ctr"/>
                    </a:tc>
                    <a:tc>
                      <a:txBody>
                        <a:bodyPr/>
                        <a:lstStyle/>
                        <a:p>
                          <a:endParaRPr lang="en-US"/>
                        </a:p>
                      </a:txBody>
                      <a:tcPr anchor="ctr">
                        <a:blipFill>
                          <a:blip r:embed="rId4"/>
                          <a:stretch>
                            <a:fillRect l="-75023"/>
                          </a:stretch>
                        </a:blipFill>
                      </a:tcPr>
                    </a:tc>
                    <a:extLst>
                      <a:ext uri="{0D108BD9-81ED-4DB2-BD59-A6C34878D82A}">
                        <a16:rowId xmlns:a16="http://schemas.microsoft.com/office/drawing/2014/main" val="2007263114"/>
                      </a:ext>
                    </a:extLst>
                  </a:tr>
                </a:tbl>
              </a:graphicData>
            </a:graphic>
          </p:graphicFrame>
        </mc:Fallback>
      </mc:AlternateContent>
      <p:sp>
        <p:nvSpPr>
          <p:cNvPr id="14" name="Rectangle 13">
            <a:extLst>
              <a:ext uri="{FF2B5EF4-FFF2-40B4-BE49-F238E27FC236}">
                <a16:creationId xmlns:a16="http://schemas.microsoft.com/office/drawing/2014/main" id="{2F772D40-90E1-E3CA-E56B-F7017CA6016A}"/>
              </a:ext>
            </a:extLst>
          </p:cNvPr>
          <p:cNvSpPr/>
          <p:nvPr/>
        </p:nvSpPr>
        <p:spPr>
          <a:xfrm>
            <a:off x="5070551" y="241785"/>
            <a:ext cx="45719" cy="14985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B2EF69-243F-38EC-E039-93543D6CE32C}"/>
              </a:ext>
            </a:extLst>
          </p:cNvPr>
          <p:cNvSpPr/>
          <p:nvPr/>
        </p:nvSpPr>
        <p:spPr>
          <a:xfrm>
            <a:off x="1601042" y="1883961"/>
            <a:ext cx="45719" cy="3782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E227FE16-9BBA-4FE0-1CAA-9F4EDCC58792}"/>
                  </a:ext>
                </a:extLst>
              </p:cNvPr>
              <p:cNvGraphicFramePr>
                <a:graphicFrameLocks noGrp="1"/>
              </p:cNvGraphicFramePr>
              <p:nvPr>
                <p:extLst>
                  <p:ext uri="{D42A27DB-BD31-4B8C-83A1-F6EECF244321}">
                    <p14:modId xmlns:p14="http://schemas.microsoft.com/office/powerpoint/2010/main" val="4007544908"/>
                  </p:ext>
                </p:extLst>
              </p:nvPr>
            </p:nvGraphicFramePr>
            <p:xfrm>
              <a:off x="235333" y="1019044"/>
              <a:ext cx="11535880" cy="755142"/>
            </p:xfrm>
            <a:graphic>
              <a:graphicData uri="http://schemas.openxmlformats.org/drawingml/2006/table">
                <a:tbl>
                  <a:tblPr firstRow="1" bandRow="1">
                    <a:tableStyleId>{2D5ABB26-0587-4C30-8999-92F81FD0307C}</a:tableStyleId>
                  </a:tblPr>
                  <a:tblGrid>
                    <a:gridCol w="4865790">
                      <a:extLst>
                        <a:ext uri="{9D8B030D-6E8A-4147-A177-3AD203B41FA5}">
                          <a16:colId xmlns:a16="http://schemas.microsoft.com/office/drawing/2014/main" val="514499018"/>
                        </a:ext>
                      </a:extLst>
                    </a:gridCol>
                    <a:gridCol w="6670090">
                      <a:extLst>
                        <a:ext uri="{9D8B030D-6E8A-4147-A177-3AD203B41FA5}">
                          <a16:colId xmlns:a16="http://schemas.microsoft.com/office/drawing/2014/main" val="25977005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lang="en-US" sz="2000" dirty="0" smtClean="0">
                                    <a:solidFill>
                                      <a:srgbClr val="7030A0"/>
                                    </a:solidFill>
                                    <a:latin typeface="Ubisoft Sans" panose="02000504030000020004" pitchFamily="2" charset="-78"/>
                                    <a:cs typeface="Ubisoft Sans" panose="02000504030000020004" pitchFamily="2" charset="-78"/>
                                  </a:rPr>
                                  <m:t>Central</m:t>
                                </m:r>
                                <m:r>
                                  <m:rPr>
                                    <m:nor/>
                                  </m:rPr>
                                  <a:rPr lang="en-US" sz="2000" dirty="0" smtClean="0">
                                    <a:solidFill>
                                      <a:srgbClr val="7030A0"/>
                                    </a:solidFill>
                                    <a:latin typeface="Ubisoft Sans" panose="02000504030000020004" pitchFamily="2" charset="-78"/>
                                    <a:cs typeface="Ubisoft Sans" panose="02000504030000020004" pitchFamily="2" charset="-78"/>
                                  </a:rPr>
                                  <m:t> </m:t>
                                </m:r>
                                <m:r>
                                  <m:rPr>
                                    <m:nor/>
                                  </m:rPr>
                                  <a:rPr lang="en-US" sz="2000" dirty="0" smtClean="0">
                                    <a:solidFill>
                                      <a:srgbClr val="7030A0"/>
                                    </a:solidFill>
                                    <a:latin typeface="Ubisoft Sans" panose="02000504030000020004" pitchFamily="2" charset="-78"/>
                                    <a:cs typeface="Ubisoft Sans" panose="02000504030000020004" pitchFamily="2" charset="-78"/>
                                  </a:rPr>
                                  <m:t>Difference</m:t>
                                </m:r>
                                <m:r>
                                  <m:rPr>
                                    <m:nor/>
                                  </m:rPr>
                                  <a:rPr lang="en-US" sz="2000" dirty="0" smtClean="0">
                                    <a:solidFill>
                                      <a:srgbClr val="7030A0"/>
                                    </a:solidFill>
                                    <a:latin typeface="Ubisoft Sans" panose="02000504030000020004" pitchFamily="2" charset="-78"/>
                                    <a:cs typeface="Ubisoft Sans" panose="02000504030000020004" pitchFamily="2" charset="-78"/>
                                  </a:rPr>
                                  <m:t>: 2</m:t>
                                </m:r>
                                <m:r>
                                  <m:rPr>
                                    <m:nor/>
                                  </m:rPr>
                                  <a:rPr lang="en-US" sz="2000" baseline="30000" dirty="0" smtClean="0">
                                    <a:solidFill>
                                      <a:srgbClr val="7030A0"/>
                                    </a:solidFill>
                                    <a:latin typeface="Ubisoft Sans" panose="02000504030000020004" pitchFamily="2" charset="-78"/>
                                    <a:cs typeface="Ubisoft Sans" panose="02000504030000020004" pitchFamily="2" charset="-78"/>
                                  </a:rPr>
                                  <m:t>nd</m:t>
                                </m:r>
                                <m:r>
                                  <m:rPr>
                                    <m:nor/>
                                  </m:rPr>
                                  <a:rPr lang="en-US" sz="2000" dirty="0" smtClean="0">
                                    <a:solidFill>
                                      <a:srgbClr val="7030A0"/>
                                    </a:solidFill>
                                    <a:latin typeface="Ubisoft Sans" panose="02000504030000020004" pitchFamily="2" charset="-78"/>
                                    <a:cs typeface="Ubisoft Sans" panose="02000504030000020004" pitchFamily="2" charset="-78"/>
                                  </a:rPr>
                                  <m:t> </m:t>
                                </m:r>
                                <m:r>
                                  <m:rPr>
                                    <m:nor/>
                                  </m:rPr>
                                  <a:rPr lang="en-US" sz="2000" dirty="0" smtClean="0">
                                    <a:solidFill>
                                      <a:srgbClr val="7030A0"/>
                                    </a:solidFill>
                                    <a:latin typeface="Ubisoft Sans" panose="02000504030000020004" pitchFamily="2" charset="-78"/>
                                    <a:cs typeface="Ubisoft Sans" panose="02000504030000020004" pitchFamily="2" charset="-78"/>
                                  </a:rPr>
                                  <m:t>Partial</m:t>
                                </m:r>
                                <m:r>
                                  <m:rPr>
                                    <m:nor/>
                                  </m:rPr>
                                  <a:rPr lang="en-US" sz="2000" dirty="0" smtClean="0">
                                    <a:solidFill>
                                      <a:srgbClr val="7030A0"/>
                                    </a:solidFill>
                                    <a:latin typeface="Ubisoft Sans" panose="02000504030000020004" pitchFamily="2" charset="-78"/>
                                    <a:cs typeface="Ubisoft Sans" panose="02000504030000020004" pitchFamily="2" charset="-78"/>
                                  </a:rPr>
                                  <m:t> </m:t>
                                </m:r>
                                <m:r>
                                  <m:rPr>
                                    <m:nor/>
                                  </m:rPr>
                                  <a:rPr lang="en-US" sz="2000" dirty="0" smtClean="0">
                                    <a:solidFill>
                                      <a:srgbClr val="7030A0"/>
                                    </a:solidFill>
                                    <a:latin typeface="Ubisoft Sans" panose="02000504030000020004" pitchFamily="2" charset="-78"/>
                                    <a:cs typeface="Ubisoft Sans" panose="02000504030000020004" pitchFamily="2" charset="-78"/>
                                  </a:rPr>
                                  <m:t>Derivative</m:t>
                                </m:r>
                              </m:oMath>
                            </m:oMathPara>
                          </a14:m>
                          <a:endParaRPr lang="en-US" sz="2000" dirty="0"/>
                        </a:p>
                      </a:txBody>
                      <a:tcPr anchor="ctr"/>
                    </a:tc>
                    <a:tc>
                      <a:txBody>
                        <a:bodyPr/>
                        <a:lstStyle/>
                        <a:p>
                          <a:pPr algn="l"/>
                          <a14:m>
                            <m:oMathPara xmlns:m="http://schemas.openxmlformats.org/officeDocument/2006/math">
                              <m:oMathParaPr>
                                <m:jc m:val="left"/>
                              </m:oMathParaPr>
                              <m:oMath xmlns:m="http://schemas.openxmlformats.org/officeDocument/2006/math">
                                <m:f>
                                  <m:fPr>
                                    <m:ctrlPr>
                                      <a:rPr lang="en-US" sz="20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e>
                                      <m:sup>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r>
                                  <a:rPr lang="de-DE"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solidFill>
                                          <a:schemeClr val="tx1"/>
                                        </a:solidFill>
                                        <a:latin typeface="Cambria Math" panose="02040503050406030204" pitchFamily="18" charset="0"/>
                                        <a:ea typeface="Cambria Math" panose="02040503050406030204" pitchFamily="18" charset="0"/>
                                      </a:rPr>
                                    </m:ctrlPr>
                                  </m:boxPr>
                                  <m:e>
                                    <m:argPr>
                                      <m:argSz m:val="-1"/>
                                    </m:argPr>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b="0" i="1" smtClean="0">
                                                <a:solidFill>
                                                  <a:schemeClr val="tx1"/>
                                                </a:solidFill>
                                                <a:latin typeface="Cambria Math" panose="02040503050406030204" pitchFamily="18" charset="0"/>
                                                <a:ea typeface="Cambria Math" panose="02040503050406030204" pitchFamily="18" charset="0"/>
                                              </a:rPr>
                                              <m:t>𝑥</m:t>
                                            </m:r>
                                            <m:r>
                                              <a:rPr lang="de-DE" sz="2000" b="0" i="1" smtClean="0">
                                                <a:solidFill>
                                                  <a:schemeClr val="tx1"/>
                                                </a:solidFill>
                                                <a:latin typeface="Cambria Math" panose="02040503050406030204" pitchFamily="18" charset="0"/>
                                                <a:ea typeface="Cambria Math" panose="02040503050406030204" pitchFamily="18" charset="0"/>
                                              </a:rPr>
                                              <m:t>+1,   </m:t>
                                            </m:r>
                                            <m:r>
                                              <a:rPr lang="de-DE" sz="2000" b="0" i="1" smtClean="0">
                                                <a:solidFill>
                                                  <a:schemeClr val="tx1"/>
                                                </a:solidFill>
                                                <a:latin typeface="Cambria Math" panose="02040503050406030204" pitchFamily="18" charset="0"/>
                                                <a:ea typeface="Cambria Math" panose="02040503050406030204" pitchFamily="18" charset="0"/>
                                              </a:rPr>
                                              <m:t>𝑦</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b="0" i="1" smtClean="0">
                                                <a:solidFill>
                                                  <a:schemeClr val="tx1"/>
                                                </a:solidFill>
                                                <a:latin typeface="Cambria Math" panose="02040503050406030204" pitchFamily="18" charset="0"/>
                                                <a:ea typeface="Cambria Math" panose="02040503050406030204" pitchFamily="18" charset="0"/>
                                              </a:rPr>
                                              <m:t> 2 </m:t>
                                            </m:r>
                                            <m:r>
                                              <a:rPr lang="de-DE" sz="2000" i="1">
                                                <a:solidFill>
                                                  <a:schemeClr val="tx1"/>
                                                </a:solidFill>
                                                <a:latin typeface="Cambria Math" panose="02040503050406030204" pitchFamily="18" charset="0"/>
                                                <a:ea typeface="Cambria Math" panose="02040503050406030204" pitchFamily="18" charset="0"/>
                                              </a:rPr>
                                              <m:t>𝑢</m:t>
                                            </m:r>
                                          </m:e>
                                          <m:sub>
                                            <m:r>
                                              <a:rPr lang="de-DE" sz="2000" b="0" i="1" smtClean="0">
                                                <a:solidFill>
                                                  <a:schemeClr val="tx1"/>
                                                </a:solidFill>
                                                <a:latin typeface="Cambria Math" panose="02040503050406030204" pitchFamily="18" charset="0"/>
                                                <a:ea typeface="Cambria Math" panose="02040503050406030204" pitchFamily="18" charset="0"/>
                                              </a:rPr>
                                              <m:t>𝑥</m:t>
                                            </m:r>
                                            <m:r>
                                              <a:rPr lang="de-DE" sz="2000" b="0" i="1" smtClean="0">
                                                <a:solidFill>
                                                  <a:schemeClr val="tx1"/>
                                                </a:solidFill>
                                                <a:latin typeface="Cambria Math" panose="02040503050406030204" pitchFamily="18" charset="0"/>
                                                <a:ea typeface="Cambria Math" panose="02040503050406030204" pitchFamily="18" charset="0"/>
                                              </a:rPr>
                                              <m:t>,   </m:t>
                                            </m:r>
                                            <m:r>
                                              <a:rPr lang="de-DE" sz="2000" b="0" i="1" smtClean="0">
                                                <a:solidFill>
                                                  <a:schemeClr val="tx1"/>
                                                </a:solidFill>
                                                <a:latin typeface="Cambria Math" panose="02040503050406030204" pitchFamily="18" charset="0"/>
                                                <a:ea typeface="Cambria Math" panose="02040503050406030204" pitchFamily="18" charset="0"/>
                                              </a:rPr>
                                              <m:t>𝑦</m:t>
                                            </m:r>
                                          </m:sub>
                                        </m:sSub>
                                        <m:r>
                                          <a:rPr lang="de-DE" sz="2000" b="0" i="1" smtClean="0">
                                            <a:solidFill>
                                              <a:schemeClr val="tx1"/>
                                            </a:solidFill>
                                            <a:latin typeface="Cambria Math" panose="02040503050406030204" pitchFamily="18" charset="0"/>
                                            <a:ea typeface="Cambria Math" panose="02040503050406030204" pitchFamily="18" charset="0"/>
                                          </a:rPr>
                                          <m:t> +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b="0" i="1" smtClean="0">
                                                <a:solidFill>
                                                  <a:schemeClr val="tx1"/>
                                                </a:solidFill>
                                                <a:latin typeface="Cambria Math" panose="02040503050406030204" pitchFamily="18" charset="0"/>
                                                <a:ea typeface="Cambria Math" panose="02040503050406030204" pitchFamily="18" charset="0"/>
                                              </a:rPr>
                                              <m:t>−</m:t>
                                            </m:r>
                                            <m:r>
                                              <a:rPr lang="de-DE" sz="2000" i="1">
                                                <a:solidFill>
                                                  <a:schemeClr val="tx1"/>
                                                </a:solidFill>
                                                <a:latin typeface="Cambria Math" panose="02040503050406030204" pitchFamily="18" charset="0"/>
                                                <a:ea typeface="Cambria Math" panose="02040503050406030204" pitchFamily="18" charset="0"/>
                                              </a:rPr>
                                              <m:t>1,   </m:t>
                                            </m:r>
                                            <m:r>
                                              <a:rPr lang="de-DE" sz="2000" i="1">
                                                <a:solidFill>
                                                  <a:schemeClr val="tx1"/>
                                                </a:solidFill>
                                                <a:latin typeface="Cambria Math" panose="02040503050406030204" pitchFamily="18" charset="0"/>
                                                <a:ea typeface="Cambria Math" panose="02040503050406030204" pitchFamily="18" charset="0"/>
                                              </a:rPr>
                                              <m:t>𝑦</m:t>
                                            </m:r>
                                          </m:sub>
                                        </m:sSub>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a:rPr lang="de-DE" sz="2000" i="1">
                                                <a:solidFill>
                                                  <a:schemeClr val="tx1"/>
                                                </a:solidFill>
                                                <a:latin typeface="Cambria Math" panose="02040503050406030204" pitchFamily="18" charset="0"/>
                                                <a:ea typeface="Cambria Math" panose="02040503050406030204" pitchFamily="18" charset="0"/>
                                              </a:rPr>
                                              <m:t>(</m:t>
                                            </m:r>
                                            <m:r>
                                              <a:rPr lang="de-DE" sz="2000" i="1">
                                                <a:solidFill>
                                                  <a:schemeClr val="tx1"/>
                                                </a:solidFill>
                                                <a:latin typeface="Cambria Math" panose="02040503050406030204" pitchFamily="18" charset="0"/>
                                                <a:ea typeface="Cambria Math" panose="02040503050406030204" pitchFamily="18" charset="0"/>
                                              </a:rPr>
                                              <m:t>𝑑𝑥</m:t>
                                            </m:r>
                                            <m:r>
                                              <a:rPr lang="de-DE" sz="2000" i="1">
                                                <a:solidFill>
                                                  <a:schemeClr val="tx1"/>
                                                </a:solidFill>
                                                <a:latin typeface="Cambria Math" panose="02040503050406030204" pitchFamily="18" charset="0"/>
                                                <a:ea typeface="Cambria Math" panose="02040503050406030204" pitchFamily="18" charset="0"/>
                                              </a:rPr>
                                              <m:t>)</m:t>
                                            </m:r>
                                          </m:e>
                                          <m: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e>
                                </m:box>
                                <m:r>
                                  <a:rPr lang="de-DE" sz="2000" b="0" i="1" smtClean="0">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 </m:t>
                                </m:r>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𝑦</m:t>
                                        </m:r>
                                      </m:e>
                                      <m: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r>
                                  <a:rPr lang="de-DE"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box>
                                  <m:boxPr>
                                    <m:ctrlPr>
                                      <a:rPr lang="de-DE" sz="2000" i="1">
                                        <a:solidFill>
                                          <a:schemeClr val="tx1"/>
                                        </a:solidFill>
                                        <a:latin typeface="Cambria Math" panose="02040503050406030204" pitchFamily="18" charset="0"/>
                                        <a:ea typeface="Cambria Math" panose="02040503050406030204" pitchFamily="18" charset="0"/>
                                      </a:rPr>
                                    </m:ctrlPr>
                                  </m:boxPr>
                                  <m:e>
                                    <m:argPr>
                                      <m:argSz m:val="-1"/>
                                    </m:argPr>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b="0" i="1" smtClean="0">
                                                <a:solidFill>
                                                  <a:schemeClr val="tx1"/>
                                                </a:solidFill>
                                                <a:latin typeface="Cambria Math" panose="02040503050406030204" pitchFamily="18" charset="0"/>
                                                <a:ea typeface="Cambria Math" panose="02040503050406030204" pitchFamily="18" charset="0"/>
                                              </a:rPr>
                                              <m:t>+1</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 2 </m:t>
                                            </m:r>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sub>
                                        </m:sSub>
                                        <m:r>
                                          <a:rPr lang="de-DE" sz="2000" i="1">
                                            <a:solidFill>
                                              <a:schemeClr val="tx1"/>
                                            </a:solidFill>
                                            <a:latin typeface="Cambria Math" panose="02040503050406030204" pitchFamily="18" charset="0"/>
                                            <a:ea typeface="Cambria Math" panose="02040503050406030204" pitchFamily="18" charset="0"/>
                                          </a:rPr>
                                          <m:t> +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b="0" i="1" smtClean="0">
                                                <a:solidFill>
                                                  <a:schemeClr val="tx1"/>
                                                </a:solidFill>
                                                <a:latin typeface="Cambria Math" panose="02040503050406030204" pitchFamily="18" charset="0"/>
                                                <a:ea typeface="Cambria Math" panose="02040503050406030204" pitchFamily="18" charset="0"/>
                                              </a:rPr>
                                              <m:t>−1</m:t>
                                            </m:r>
                                          </m:sub>
                                        </m:sSub>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a:rPr lang="de-DE" sz="2000" i="1">
                                                <a:solidFill>
                                                  <a:schemeClr val="tx1"/>
                                                </a:solidFill>
                                                <a:latin typeface="Cambria Math" panose="02040503050406030204" pitchFamily="18" charset="0"/>
                                                <a:ea typeface="Cambria Math" panose="02040503050406030204" pitchFamily="18" charset="0"/>
                                              </a:rPr>
                                              <m:t>(</m:t>
                                            </m:r>
                                            <m:r>
                                              <a:rPr lang="de-DE" sz="2000" i="1">
                                                <a:solidFill>
                                                  <a:schemeClr val="tx1"/>
                                                </a:solidFill>
                                                <a:latin typeface="Cambria Math" panose="02040503050406030204" pitchFamily="18" charset="0"/>
                                                <a:ea typeface="Cambria Math" panose="02040503050406030204" pitchFamily="18" charset="0"/>
                                              </a:rPr>
                                              <m:t>𝑑𝑦</m:t>
                                            </m:r>
                                            <m:r>
                                              <a:rPr lang="de-DE" sz="2000" i="1">
                                                <a:solidFill>
                                                  <a:schemeClr val="tx1"/>
                                                </a:solidFill>
                                                <a:latin typeface="Cambria Math" panose="02040503050406030204" pitchFamily="18" charset="0"/>
                                                <a:ea typeface="Cambria Math" panose="02040503050406030204" pitchFamily="18" charset="0"/>
                                              </a:rPr>
                                              <m:t>)</m:t>
                                            </m:r>
                                          </m:e>
                                          <m: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e>
                                </m:box>
                              </m:oMath>
                            </m:oMathPara>
                          </a14:m>
                          <a:endParaRPr lang="en-US" sz="2000" dirty="0"/>
                        </a:p>
                      </a:txBody>
                      <a:tcPr anchor="ctr"/>
                    </a:tc>
                    <a:extLst>
                      <a:ext uri="{0D108BD9-81ED-4DB2-BD59-A6C34878D82A}">
                        <a16:rowId xmlns:a16="http://schemas.microsoft.com/office/drawing/2014/main" val="580628479"/>
                      </a:ext>
                    </a:extLst>
                  </a:tr>
                </a:tbl>
              </a:graphicData>
            </a:graphic>
          </p:graphicFrame>
        </mc:Choice>
        <mc:Fallback xmlns="">
          <p:graphicFrame>
            <p:nvGraphicFramePr>
              <p:cNvPr id="2" name="Table 1">
                <a:extLst>
                  <a:ext uri="{FF2B5EF4-FFF2-40B4-BE49-F238E27FC236}">
                    <a16:creationId xmlns:a16="http://schemas.microsoft.com/office/drawing/2014/main" id="{E227FE16-9BBA-4FE0-1CAA-9F4EDCC58792}"/>
                  </a:ext>
                </a:extLst>
              </p:cNvPr>
              <p:cNvGraphicFramePr>
                <a:graphicFrameLocks noGrp="1"/>
              </p:cNvGraphicFramePr>
              <p:nvPr>
                <p:extLst>
                  <p:ext uri="{D42A27DB-BD31-4B8C-83A1-F6EECF244321}">
                    <p14:modId xmlns:p14="http://schemas.microsoft.com/office/powerpoint/2010/main" val="4007544908"/>
                  </p:ext>
                </p:extLst>
              </p:nvPr>
            </p:nvGraphicFramePr>
            <p:xfrm>
              <a:off x="235333" y="1019044"/>
              <a:ext cx="11535880" cy="755142"/>
            </p:xfrm>
            <a:graphic>
              <a:graphicData uri="http://schemas.openxmlformats.org/drawingml/2006/table">
                <a:tbl>
                  <a:tblPr firstRow="1" bandRow="1">
                    <a:tableStyleId>{2D5ABB26-0587-4C30-8999-92F81FD0307C}</a:tableStyleId>
                  </a:tblPr>
                  <a:tblGrid>
                    <a:gridCol w="4865790">
                      <a:extLst>
                        <a:ext uri="{9D8B030D-6E8A-4147-A177-3AD203B41FA5}">
                          <a16:colId xmlns:a16="http://schemas.microsoft.com/office/drawing/2014/main" val="514499018"/>
                        </a:ext>
                      </a:extLst>
                    </a:gridCol>
                    <a:gridCol w="6670090">
                      <a:extLst>
                        <a:ext uri="{9D8B030D-6E8A-4147-A177-3AD203B41FA5}">
                          <a16:colId xmlns:a16="http://schemas.microsoft.com/office/drawing/2014/main" val="2597700573"/>
                        </a:ext>
                      </a:extLst>
                    </a:gridCol>
                  </a:tblGrid>
                  <a:tr h="755142">
                    <a:tc>
                      <a:txBody>
                        <a:bodyPr/>
                        <a:lstStyle/>
                        <a:p>
                          <a:endParaRPr lang="en-US"/>
                        </a:p>
                      </a:txBody>
                      <a:tcPr anchor="ctr">
                        <a:blipFill>
                          <a:blip r:embed="rId5"/>
                          <a:stretch>
                            <a:fillRect r="-137218"/>
                          </a:stretch>
                        </a:blipFill>
                      </a:tcPr>
                    </a:tc>
                    <a:tc>
                      <a:txBody>
                        <a:bodyPr/>
                        <a:lstStyle/>
                        <a:p>
                          <a:endParaRPr lang="en-US"/>
                        </a:p>
                      </a:txBody>
                      <a:tcPr anchor="ctr">
                        <a:blipFill>
                          <a:blip r:embed="rId5"/>
                          <a:stretch>
                            <a:fillRect l="-72877"/>
                          </a:stretch>
                        </a:blipFill>
                      </a:tcPr>
                    </a:tc>
                    <a:extLst>
                      <a:ext uri="{0D108BD9-81ED-4DB2-BD59-A6C34878D82A}">
                        <a16:rowId xmlns:a16="http://schemas.microsoft.com/office/drawing/2014/main" val="58062847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45E34F37-777D-21B5-ADBE-C5C2BE58B04D}"/>
                  </a:ext>
                </a:extLst>
              </p:cNvPr>
              <p:cNvGraphicFramePr>
                <a:graphicFrameLocks noGrp="1"/>
              </p:cNvGraphicFramePr>
              <p:nvPr>
                <p:extLst>
                  <p:ext uri="{D42A27DB-BD31-4B8C-83A1-F6EECF244321}">
                    <p14:modId xmlns:p14="http://schemas.microsoft.com/office/powerpoint/2010/main" val="3898932141"/>
                  </p:ext>
                </p:extLst>
              </p:nvPr>
            </p:nvGraphicFramePr>
            <p:xfrm>
              <a:off x="266664" y="4135724"/>
              <a:ext cx="10686166" cy="1479595"/>
            </p:xfrm>
            <a:graphic>
              <a:graphicData uri="http://schemas.openxmlformats.org/drawingml/2006/table">
                <a:tbl>
                  <a:tblPr firstRow="1" bandRow="1"/>
                  <a:tblGrid>
                    <a:gridCol w="1359387">
                      <a:extLst>
                        <a:ext uri="{9D8B030D-6E8A-4147-A177-3AD203B41FA5}">
                          <a16:colId xmlns:a16="http://schemas.microsoft.com/office/drawing/2014/main" val="1803810021"/>
                        </a:ext>
                      </a:extLst>
                    </a:gridCol>
                    <a:gridCol w="731512">
                      <a:extLst>
                        <a:ext uri="{9D8B030D-6E8A-4147-A177-3AD203B41FA5}">
                          <a16:colId xmlns:a16="http://schemas.microsoft.com/office/drawing/2014/main" val="201447322"/>
                        </a:ext>
                      </a:extLst>
                    </a:gridCol>
                    <a:gridCol w="1569999">
                      <a:extLst>
                        <a:ext uri="{9D8B030D-6E8A-4147-A177-3AD203B41FA5}">
                          <a16:colId xmlns:a16="http://schemas.microsoft.com/office/drawing/2014/main" val="3954866341"/>
                        </a:ext>
                      </a:extLst>
                    </a:gridCol>
                    <a:gridCol w="7025268">
                      <a:extLst>
                        <a:ext uri="{9D8B030D-6E8A-4147-A177-3AD203B41FA5}">
                          <a16:colId xmlns:a16="http://schemas.microsoft.com/office/drawing/2014/main" val="3778548188"/>
                        </a:ext>
                      </a:extLst>
                    </a:gridCol>
                  </a:tblGrid>
                  <a:tr h="898887">
                    <a:tc>
                      <a:txBody>
                        <a:bodyPr/>
                        <a:lstStyle/>
                        <a:p>
                          <a:r>
                            <a:rPr lang="de-DE" sz="2000" dirty="0">
                              <a:solidFill>
                                <a:schemeClr val="tx1"/>
                              </a:solidFill>
                            </a:rPr>
                            <a:t>Laplacian</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
                              </m:oMathParaPr>
                              <m:oMath xmlns:m="http://schemas.openxmlformats.org/officeDocument/2006/math">
                                <m:sSup>
                                  <m:sSupPr>
                                    <m:ctrlPr>
                                      <a:rPr lang="pt-BR" sz="20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i="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pt-BR" sz="2000" i="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000" b="0" i="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 </m:t>
                                </m:r>
                                <m:r>
                                  <a:rPr lang="de-DE" sz="2000"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oMath>
                            </m:oMathPara>
                          </a14:m>
                          <a:endParaRPr lang="en-US" sz="2000" i="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14:m>
                            <m:oMath xmlns:m="http://schemas.openxmlformats.org/officeDocument/2006/math">
                              <m:r>
                                <a:rPr lang="de-DE" sz="2000" b="0" i="0" smtClean="0">
                                  <a:solidFill>
                                    <a:schemeClr val="tx1"/>
                                  </a:solidFill>
                                  <a:latin typeface="Cambria Math" panose="02040503050406030204" pitchFamily="18" charset="0"/>
                                  <a:ea typeface="Cambria Math" panose="02040503050406030204" pitchFamily="18" charset="0"/>
                                </a:rPr>
                                <m:t>=</m:t>
                              </m:r>
                              <m:f>
                                <m:fPr>
                                  <m:ctrlPr>
                                    <a:rPr lang="en-US" sz="20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e>
                                    <m:sup>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oMath>
                          </a14:m>
                          <a:r>
                            <a:rPr lang="en-US" sz="2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0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de-DE" sz="20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𝑦</m:t>
                                      </m:r>
                                    </m:e>
                                    <m:sup>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oMath>
                          </a14:m>
                          <a:endParaRPr lang="en-US" sz="2000" dirty="0">
                            <a:solidFill>
                              <a:schemeClr val="tx1"/>
                            </a:solidFill>
                            <a:latin typeface="Cambria Math" panose="02040503050406030204" pitchFamily="18" charset="0"/>
                            <a:ea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de-DE" sz="2000" i="1">
                                      <a:solidFill>
                                        <a:schemeClr val="tx1"/>
                                      </a:solidFill>
                                      <a:latin typeface="Cambria Math" panose="02040503050406030204" pitchFamily="18" charset="0"/>
                                    </a:rPr>
                                  </m:ctrlPr>
                                </m:fPr>
                                <m:num>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+1,   </m:t>
                                      </m:r>
                                      <m:r>
                                        <a:rPr lang="de-DE" sz="2000" i="1">
                                          <a:solidFill>
                                            <a:schemeClr val="tx1"/>
                                          </a:solidFill>
                                          <a:latin typeface="Cambria Math" panose="02040503050406030204" pitchFamily="18" charset="0"/>
                                        </a:rPr>
                                        <m:t>𝑦</m:t>
                                      </m:r>
                                    </m:sub>
                                  </m:sSub>
                                  <m:r>
                                    <a:rPr lang="de-DE" sz="2000">
                                      <a:solidFill>
                                        <a:schemeClr val="tx1"/>
                                      </a:solidFill>
                                      <a:latin typeface="Cambria Math" panose="02040503050406030204" pitchFamily="18" charset="0"/>
                                    </a:rPr>
                                    <m:t> −</m:t>
                                  </m:r>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 2 </m:t>
                                      </m:r>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𝑦</m:t>
                                      </m:r>
                                    </m:sub>
                                  </m:sSub>
                                  <m:r>
                                    <a:rPr lang="de-DE" sz="2000" i="1">
                                      <a:solidFill>
                                        <a:schemeClr val="tx1"/>
                                      </a:solidFill>
                                      <a:latin typeface="Cambria Math" panose="02040503050406030204" pitchFamily="18" charset="0"/>
                                    </a:rPr>
                                    <m:t> +</m:t>
                                  </m:r>
                                  <m:r>
                                    <a:rPr lang="de-DE" sz="2000" b="0" i="1" smtClean="0">
                                      <a:solidFill>
                                        <a:schemeClr val="tx1"/>
                                      </a:solidFill>
                                      <a:latin typeface="Cambria Math" panose="02040503050406030204" pitchFamily="18" charset="0"/>
                                    </a:rPr>
                                    <m:t> </m:t>
                                  </m:r>
                                  <m:sSub>
                                    <m:sSubPr>
                                      <m:ctrlPr>
                                        <a:rPr lang="de-DE" sz="2000" i="1" smtClean="0">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b="0" i="1" smtClean="0">
                                          <a:solidFill>
                                            <a:schemeClr val="tx1"/>
                                          </a:solidFill>
                                          <a:latin typeface="Cambria Math" panose="02040503050406030204" pitchFamily="18" charset="0"/>
                                        </a:rPr>
                                        <m:t>−</m:t>
                                      </m:r>
                                      <m:r>
                                        <a:rPr lang="de-DE" sz="2000" i="1">
                                          <a:solidFill>
                                            <a:schemeClr val="tx1"/>
                                          </a:solidFill>
                                          <a:latin typeface="Cambria Math" panose="02040503050406030204" pitchFamily="18" charset="0"/>
                                        </a:rPr>
                                        <m:t>1,   </m:t>
                                      </m:r>
                                      <m:r>
                                        <a:rPr lang="de-DE" sz="2000" i="1">
                                          <a:solidFill>
                                            <a:schemeClr val="tx1"/>
                                          </a:solidFill>
                                          <a:latin typeface="Cambria Math" panose="02040503050406030204" pitchFamily="18" charset="0"/>
                                        </a:rPr>
                                        <m:t>𝑦</m:t>
                                      </m:r>
                                    </m:sub>
                                  </m:sSub>
                                </m:num>
                                <m:den>
                                  <m:sSup>
                                    <m:sSupPr>
                                      <m:ctrlPr>
                                        <a:rPr lang="pt-BR" sz="2000" i="1">
                                          <a:solidFill>
                                            <a:schemeClr val="tx1"/>
                                          </a:solidFill>
                                          <a:latin typeface="Cambria Math" panose="02040503050406030204" pitchFamily="18" charset="0"/>
                                          <a:cs typeface="Ubisoft Sans" panose="02000504030000020004" pitchFamily="2" charset="-78"/>
                                        </a:rPr>
                                      </m:ctrlPr>
                                    </m:sSupPr>
                                    <m:e>
                                      <m:r>
                                        <a:rPr lang="de-DE" sz="2000" i="1">
                                          <a:solidFill>
                                            <a:schemeClr val="tx1"/>
                                          </a:solidFill>
                                          <a:latin typeface="Cambria Math" panose="02040503050406030204" pitchFamily="18" charset="0"/>
                                        </a:rPr>
                                        <m:t>(</m:t>
                                      </m:r>
                                      <m:r>
                                        <a:rPr lang="de-DE" sz="2000" i="1">
                                          <a:solidFill>
                                            <a:schemeClr val="tx1"/>
                                          </a:solidFill>
                                          <a:latin typeface="Cambria Math" panose="02040503050406030204" pitchFamily="18" charset="0"/>
                                        </a:rPr>
                                        <m:t>𝑑𝑥</m:t>
                                      </m:r>
                                      <m:r>
                                        <a:rPr lang="de-DE" sz="2000" i="1">
                                          <a:solidFill>
                                            <a:schemeClr val="tx1"/>
                                          </a:solidFill>
                                          <a:latin typeface="Cambria Math" panose="02040503050406030204" pitchFamily="18" charset="0"/>
                                        </a:rPr>
                                        <m:t>)</m:t>
                                      </m:r>
                                    </m:e>
                                    <m:sup>
                                      <m:r>
                                        <a:rPr lang="de-DE" sz="2000" i="1" dirty="0">
                                          <a:solidFill>
                                            <a:schemeClr val="tx1"/>
                                          </a:solidFill>
                                          <a:latin typeface="Cambria Math" panose="02040503050406030204" pitchFamily="18" charset="0"/>
                                          <a:cs typeface="Ubisoft Sans" panose="02000504030000020004" pitchFamily="2" charset="-78"/>
                                        </a:rPr>
                                        <m:t>2</m:t>
                                      </m:r>
                                    </m:sup>
                                  </m:sSup>
                                </m:den>
                              </m:f>
                            </m:oMath>
                          </a14:m>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de-DE" sz="2000" i="1" smtClean="0">
                                      <a:solidFill>
                                        <a:schemeClr val="tx1"/>
                                      </a:solidFill>
                                      <a:latin typeface="Cambria Math" panose="02040503050406030204" pitchFamily="18" charset="0"/>
                                      <a:ea typeface="Cambria Math" panose="02040503050406030204" pitchFamily="18" charset="0"/>
                                    </a:rPr>
                                  </m:ctrlPr>
                                </m:fPr>
                                <m:num>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b="0" i="1" smtClean="0">
                                          <a:solidFill>
                                            <a:schemeClr val="tx1"/>
                                          </a:solidFill>
                                          <a:latin typeface="Cambria Math" panose="02040503050406030204" pitchFamily="18" charset="0"/>
                                          <a:ea typeface="Cambria Math" panose="02040503050406030204" pitchFamily="18" charset="0"/>
                                        </a:rPr>
                                        <m:t>+1</m:t>
                                      </m:r>
                                    </m:sub>
                                  </m:sSub>
                                  <m:r>
                                    <a:rPr lang="de-DE" sz="2000">
                                      <a:solidFill>
                                        <a:schemeClr val="tx1"/>
                                      </a:solidFill>
                                      <a:latin typeface="Cambria Math" panose="02040503050406030204" pitchFamily="18" charset="0"/>
                                      <a:ea typeface="Cambria Math" panose="02040503050406030204" pitchFamily="18" charset="0"/>
                                    </a:rPr>
                                    <m:t>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 2 </m:t>
                                      </m:r>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sub>
                                  </m:sSub>
                                  <m:r>
                                    <a:rPr lang="de-DE" sz="2000" i="1">
                                      <a:solidFill>
                                        <a:schemeClr val="tx1"/>
                                      </a:solidFill>
                                      <a:latin typeface="Cambria Math" panose="02040503050406030204" pitchFamily="18" charset="0"/>
                                      <a:ea typeface="Cambria Math" panose="02040503050406030204" pitchFamily="18" charset="0"/>
                                    </a:rPr>
                                    <m:t> + </m:t>
                                  </m:r>
                                  <m:sSub>
                                    <m:sSubPr>
                                      <m:ctrlPr>
                                        <a:rPr lang="de-DE" sz="2000" i="1">
                                          <a:solidFill>
                                            <a:schemeClr val="tx1"/>
                                          </a:solidFill>
                                          <a:latin typeface="Cambria Math" panose="02040503050406030204" pitchFamily="18" charset="0"/>
                                          <a:ea typeface="Cambria Math" panose="02040503050406030204" pitchFamily="18" charset="0"/>
                                        </a:rPr>
                                      </m:ctrlPr>
                                    </m:sSubPr>
                                    <m:e>
                                      <m:r>
                                        <a:rPr lang="de-DE" sz="2000" i="1">
                                          <a:solidFill>
                                            <a:schemeClr val="tx1"/>
                                          </a:solidFill>
                                          <a:latin typeface="Cambria Math" panose="02040503050406030204" pitchFamily="18" charset="0"/>
                                          <a:ea typeface="Cambria Math" panose="02040503050406030204" pitchFamily="18" charset="0"/>
                                        </a:rPr>
                                        <m:t>𝑢</m:t>
                                      </m:r>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r>
                                        <a:rPr lang="de-DE" sz="2000" i="1">
                                          <a:solidFill>
                                            <a:schemeClr val="tx1"/>
                                          </a:solidFill>
                                          <a:latin typeface="Cambria Math" panose="02040503050406030204" pitchFamily="18" charset="0"/>
                                          <a:ea typeface="Cambria Math" panose="02040503050406030204" pitchFamily="18" charset="0"/>
                                        </a:rPr>
                                        <m:t>𝑦</m:t>
                                      </m:r>
                                      <m:r>
                                        <a:rPr lang="de-DE" sz="2000" b="0" i="1" smtClean="0">
                                          <a:solidFill>
                                            <a:schemeClr val="tx1"/>
                                          </a:solidFill>
                                          <a:latin typeface="Cambria Math" panose="02040503050406030204" pitchFamily="18" charset="0"/>
                                          <a:ea typeface="Cambria Math" panose="02040503050406030204" pitchFamily="18" charset="0"/>
                                        </a:rPr>
                                        <m:t>−1</m:t>
                                      </m:r>
                                    </m:sub>
                                  </m:sSub>
                                </m:num>
                                <m:den>
                                  <m:sSup>
                                    <m:sSupPr>
                                      <m:ctrlPr>
                                        <a:rPr lang="pt-BR"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a:rPr lang="de-DE" sz="2000" i="1">
                                          <a:solidFill>
                                            <a:schemeClr val="tx1"/>
                                          </a:solidFill>
                                          <a:latin typeface="Cambria Math" panose="02040503050406030204" pitchFamily="18" charset="0"/>
                                          <a:ea typeface="Cambria Math" panose="02040503050406030204" pitchFamily="18" charset="0"/>
                                        </a:rPr>
                                        <m:t>(</m:t>
                                      </m:r>
                                      <m:r>
                                        <a:rPr lang="de-DE" sz="2000" i="1">
                                          <a:solidFill>
                                            <a:schemeClr val="tx1"/>
                                          </a:solidFill>
                                          <a:latin typeface="Cambria Math" panose="02040503050406030204" pitchFamily="18" charset="0"/>
                                          <a:ea typeface="Cambria Math" panose="02040503050406030204" pitchFamily="18" charset="0"/>
                                        </a:rPr>
                                        <m:t>𝑑𝑦</m:t>
                                      </m:r>
                                      <m:r>
                                        <a:rPr lang="de-DE" sz="2000" i="1">
                                          <a:solidFill>
                                            <a:schemeClr val="tx1"/>
                                          </a:solidFill>
                                          <a:latin typeface="Cambria Math" panose="02040503050406030204" pitchFamily="18" charset="0"/>
                                          <a:ea typeface="Cambria Math" panose="02040503050406030204" pitchFamily="18" charset="0"/>
                                        </a:rPr>
                                        <m:t>)</m:t>
                                      </m:r>
                                    </m:e>
                                    <m:sup>
                                      <m:r>
                                        <a:rPr lang="de-DE"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oMath>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8717726"/>
                      </a:ext>
                    </a:extLst>
                  </a:tr>
                  <a:tr h="533951">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de-DE" sz="2000" i="1">
                                      <a:solidFill>
                                        <a:schemeClr val="tx1"/>
                                      </a:solidFill>
                                      <a:latin typeface="Cambria Math" panose="02040503050406030204" pitchFamily="18" charset="0"/>
                                    </a:rPr>
                                  </m:ctrlPr>
                                </m:fPr>
                                <m:num>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+1,   </m:t>
                                      </m:r>
                                      <m:r>
                                        <a:rPr lang="de-DE" sz="2000" i="1">
                                          <a:solidFill>
                                            <a:schemeClr val="tx1"/>
                                          </a:solidFill>
                                          <a:latin typeface="Cambria Math" panose="02040503050406030204" pitchFamily="18" charset="0"/>
                                        </a:rPr>
                                        <m:t>𝑦</m:t>
                                      </m:r>
                                    </m:sub>
                                  </m:sSub>
                                  <m:r>
                                    <a:rPr lang="de-DE" sz="2000">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 </m:t>
                                  </m:r>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−1,   </m:t>
                                      </m:r>
                                      <m:r>
                                        <a:rPr lang="de-DE" sz="2000" i="1">
                                          <a:solidFill>
                                            <a:schemeClr val="tx1"/>
                                          </a:solidFill>
                                          <a:latin typeface="Cambria Math" panose="02040503050406030204" pitchFamily="18" charset="0"/>
                                        </a:rPr>
                                        <m:t>𝑦</m:t>
                                      </m:r>
                                    </m:sub>
                                  </m:sSub>
                                  <m:sSub>
                                    <m:sSubPr>
                                      <m:ctrlPr>
                                        <a:rPr lang="de-DE" sz="2000" i="1">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 + </m:t>
                                      </m:r>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𝑦</m:t>
                                      </m:r>
                                      <m:r>
                                        <a:rPr lang="de-DE" sz="2000" i="1">
                                          <a:solidFill>
                                            <a:schemeClr val="tx1"/>
                                          </a:solidFill>
                                          <a:latin typeface="Cambria Math" panose="02040503050406030204" pitchFamily="18" charset="0"/>
                                        </a:rPr>
                                        <m:t>+1</m:t>
                                      </m:r>
                                    </m:sub>
                                  </m:sSub>
                                  <m:r>
                                    <a:rPr lang="de-DE" sz="2000" b="0" i="1" smtClean="0">
                                      <a:solidFill>
                                        <a:schemeClr val="tx1"/>
                                      </a:solidFill>
                                      <a:latin typeface="Cambria Math" panose="02040503050406030204" pitchFamily="18" charset="0"/>
                                    </a:rPr>
                                    <m:t> + </m:t>
                                  </m:r>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𝑦</m:t>
                                      </m:r>
                                      <m:r>
                                        <a:rPr lang="de-DE" sz="2000" i="1">
                                          <a:solidFill>
                                            <a:schemeClr val="tx1"/>
                                          </a:solidFill>
                                          <a:latin typeface="Cambria Math" panose="02040503050406030204" pitchFamily="18" charset="0"/>
                                        </a:rPr>
                                        <m:t>−1</m:t>
                                      </m:r>
                                    </m:sub>
                                  </m:sSub>
                                  <m:r>
                                    <a:rPr lang="de-DE" sz="2000">
                                      <a:solidFill>
                                        <a:schemeClr val="tx1"/>
                                      </a:solidFill>
                                      <a:latin typeface="Cambria Math" panose="02040503050406030204" pitchFamily="18" charset="0"/>
                                    </a:rPr>
                                    <m:t>−</m:t>
                                  </m:r>
                                  <m:sSub>
                                    <m:sSubPr>
                                      <m:ctrlPr>
                                        <a:rPr lang="de-DE" sz="2000" i="1">
                                          <a:solidFill>
                                            <a:schemeClr val="tx1"/>
                                          </a:solidFill>
                                          <a:latin typeface="Cambria Math" panose="02040503050406030204" pitchFamily="18" charset="0"/>
                                        </a:rPr>
                                      </m:ctrlPr>
                                    </m:sSubPr>
                                    <m:e>
                                      <m:r>
                                        <a:rPr lang="de-DE" sz="2000" i="1">
                                          <a:solidFill>
                                            <a:schemeClr val="tx1"/>
                                          </a:solidFill>
                                          <a:latin typeface="Cambria Math" panose="02040503050406030204" pitchFamily="18" charset="0"/>
                                        </a:rPr>
                                        <m:t> </m:t>
                                      </m:r>
                                      <m:r>
                                        <a:rPr lang="de-DE" sz="2000" b="0" i="1" smtClean="0">
                                          <a:solidFill>
                                            <a:schemeClr val="tx1"/>
                                          </a:solidFill>
                                          <a:latin typeface="Cambria Math" panose="02040503050406030204" pitchFamily="18" charset="0"/>
                                        </a:rPr>
                                        <m:t>4</m:t>
                                      </m:r>
                                      <m:r>
                                        <a:rPr lang="de-DE" sz="2000" i="1">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𝑢</m:t>
                                      </m:r>
                                    </m:e>
                                    <m:sub>
                                      <m:r>
                                        <a:rPr lang="de-DE" sz="2000" i="1">
                                          <a:solidFill>
                                            <a:schemeClr val="tx1"/>
                                          </a:solidFill>
                                          <a:latin typeface="Cambria Math" panose="02040503050406030204" pitchFamily="18" charset="0"/>
                                        </a:rPr>
                                        <m:t>𝑥</m:t>
                                      </m:r>
                                      <m:r>
                                        <a:rPr lang="de-DE" sz="2000" i="1">
                                          <a:solidFill>
                                            <a:schemeClr val="tx1"/>
                                          </a:solidFill>
                                          <a:latin typeface="Cambria Math" panose="02040503050406030204" pitchFamily="18" charset="0"/>
                                        </a:rPr>
                                        <m:t>,   </m:t>
                                      </m:r>
                                      <m:r>
                                        <a:rPr lang="de-DE" sz="2000" i="1">
                                          <a:solidFill>
                                            <a:schemeClr val="tx1"/>
                                          </a:solidFill>
                                          <a:latin typeface="Cambria Math" panose="02040503050406030204" pitchFamily="18" charset="0"/>
                                        </a:rPr>
                                        <m:t>𝑦</m:t>
                                      </m:r>
                                    </m:sub>
                                  </m:sSub>
                                </m:num>
                                <m:den>
                                  <m:sSup>
                                    <m:sSupPr>
                                      <m:ctrlPr>
                                        <a:rPr lang="pt-BR" sz="2000" i="1">
                                          <a:solidFill>
                                            <a:schemeClr val="tx1"/>
                                          </a:solidFill>
                                          <a:latin typeface="Cambria Math" panose="02040503050406030204" pitchFamily="18" charset="0"/>
                                          <a:cs typeface="Ubisoft Sans" panose="02000504030000020004" pitchFamily="2" charset="-78"/>
                                        </a:rPr>
                                      </m:ctrlPr>
                                    </m:sSupPr>
                                    <m:e>
                                      <m:r>
                                        <a:rPr lang="de-DE" sz="2000" i="1">
                                          <a:solidFill>
                                            <a:schemeClr val="tx1"/>
                                          </a:solidFill>
                                          <a:latin typeface="Cambria Math" panose="02040503050406030204" pitchFamily="18" charset="0"/>
                                        </a:rPr>
                                        <m:t>(</m:t>
                                      </m:r>
                                      <m:r>
                                        <a:rPr lang="de-DE" sz="2000" i="1">
                                          <a:solidFill>
                                            <a:schemeClr val="tx1"/>
                                          </a:solidFill>
                                          <a:latin typeface="Cambria Math" panose="02040503050406030204" pitchFamily="18" charset="0"/>
                                        </a:rPr>
                                        <m:t>𝑑𝑥</m:t>
                                      </m:r>
                                      <m:r>
                                        <a:rPr lang="de-DE" sz="2000" i="1">
                                          <a:solidFill>
                                            <a:schemeClr val="tx1"/>
                                          </a:solidFill>
                                          <a:latin typeface="Cambria Math" panose="02040503050406030204" pitchFamily="18" charset="0"/>
                                        </a:rPr>
                                        <m:t>)</m:t>
                                      </m:r>
                                    </m:e>
                                    <m:sup>
                                      <m:r>
                                        <a:rPr lang="de-DE" sz="2000" i="1" dirty="0">
                                          <a:solidFill>
                                            <a:schemeClr val="tx1"/>
                                          </a:solidFill>
                                          <a:latin typeface="Cambria Math" panose="02040503050406030204" pitchFamily="18" charset="0"/>
                                          <a:cs typeface="Ubisoft Sans" panose="02000504030000020004" pitchFamily="2" charset="-78"/>
                                        </a:rPr>
                                        <m:t>2</m:t>
                                      </m:r>
                                    </m:sup>
                                  </m:sSup>
                                </m:den>
                              </m:f>
                            </m:oMath>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1288434"/>
                      </a:ext>
                    </a:extLst>
                  </a:tr>
                </a:tbl>
              </a:graphicData>
            </a:graphic>
          </p:graphicFrame>
        </mc:Choice>
        <mc:Fallback>
          <p:graphicFrame>
            <p:nvGraphicFramePr>
              <p:cNvPr id="3" name="Table 2">
                <a:extLst>
                  <a:ext uri="{FF2B5EF4-FFF2-40B4-BE49-F238E27FC236}">
                    <a16:creationId xmlns:a16="http://schemas.microsoft.com/office/drawing/2014/main" id="{45E34F37-777D-21B5-ADBE-C5C2BE58B04D}"/>
                  </a:ext>
                </a:extLst>
              </p:cNvPr>
              <p:cNvGraphicFramePr>
                <a:graphicFrameLocks noGrp="1"/>
              </p:cNvGraphicFramePr>
              <p:nvPr>
                <p:extLst>
                  <p:ext uri="{D42A27DB-BD31-4B8C-83A1-F6EECF244321}">
                    <p14:modId xmlns:p14="http://schemas.microsoft.com/office/powerpoint/2010/main" val="3898932141"/>
                  </p:ext>
                </p:extLst>
              </p:nvPr>
            </p:nvGraphicFramePr>
            <p:xfrm>
              <a:off x="266664" y="4135724"/>
              <a:ext cx="10686166" cy="1479595"/>
            </p:xfrm>
            <a:graphic>
              <a:graphicData uri="http://schemas.openxmlformats.org/drawingml/2006/table">
                <a:tbl>
                  <a:tblPr firstRow="1" bandRow="1"/>
                  <a:tblGrid>
                    <a:gridCol w="1359387">
                      <a:extLst>
                        <a:ext uri="{9D8B030D-6E8A-4147-A177-3AD203B41FA5}">
                          <a16:colId xmlns:a16="http://schemas.microsoft.com/office/drawing/2014/main" val="1803810021"/>
                        </a:ext>
                      </a:extLst>
                    </a:gridCol>
                    <a:gridCol w="731512">
                      <a:extLst>
                        <a:ext uri="{9D8B030D-6E8A-4147-A177-3AD203B41FA5}">
                          <a16:colId xmlns:a16="http://schemas.microsoft.com/office/drawing/2014/main" val="201447322"/>
                        </a:ext>
                      </a:extLst>
                    </a:gridCol>
                    <a:gridCol w="1569999">
                      <a:extLst>
                        <a:ext uri="{9D8B030D-6E8A-4147-A177-3AD203B41FA5}">
                          <a16:colId xmlns:a16="http://schemas.microsoft.com/office/drawing/2014/main" val="3954866341"/>
                        </a:ext>
                      </a:extLst>
                    </a:gridCol>
                    <a:gridCol w="7025268">
                      <a:extLst>
                        <a:ext uri="{9D8B030D-6E8A-4147-A177-3AD203B41FA5}">
                          <a16:colId xmlns:a16="http://schemas.microsoft.com/office/drawing/2014/main" val="3778548188"/>
                        </a:ext>
                      </a:extLst>
                    </a:gridCol>
                  </a:tblGrid>
                  <a:tr h="898887">
                    <a:tc>
                      <a:txBody>
                        <a:bodyPr/>
                        <a:lstStyle/>
                        <a:p>
                          <a:r>
                            <a:rPr lang="de-DE" sz="2000" dirty="0">
                              <a:solidFill>
                                <a:schemeClr val="tx1"/>
                              </a:solidFill>
                            </a:rPr>
                            <a:t>Laplacian</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85833" r="-1175833" b="-6486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32946" r="-446899" b="-6486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52125" b="-64865"/>
                          </a:stretch>
                        </a:blipFill>
                      </a:tcPr>
                    </a:tc>
                    <a:extLst>
                      <a:ext uri="{0D108BD9-81ED-4DB2-BD59-A6C34878D82A}">
                        <a16:rowId xmlns:a16="http://schemas.microsoft.com/office/drawing/2014/main" val="2798717726"/>
                      </a:ext>
                    </a:extLst>
                  </a:tr>
                  <a:tr h="580708">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52125" t="-154167"/>
                          </a:stretch>
                        </a:blipFill>
                      </a:tcPr>
                    </a:tc>
                    <a:extLst>
                      <a:ext uri="{0D108BD9-81ED-4DB2-BD59-A6C34878D82A}">
                        <a16:rowId xmlns:a16="http://schemas.microsoft.com/office/drawing/2014/main" val="36612884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E2CAC7E-D1E1-3E43-FBBF-34EA9C971875}"/>
                  </a:ext>
                </a:extLst>
              </p:cNvPr>
              <p:cNvGraphicFramePr>
                <a:graphicFrameLocks noGrp="1"/>
              </p:cNvGraphicFramePr>
              <p:nvPr>
                <p:extLst>
                  <p:ext uri="{D42A27DB-BD31-4B8C-83A1-F6EECF244321}">
                    <p14:modId xmlns:p14="http://schemas.microsoft.com/office/powerpoint/2010/main" val="2195970249"/>
                  </p:ext>
                </p:extLst>
              </p:nvPr>
            </p:nvGraphicFramePr>
            <p:xfrm>
              <a:off x="266665" y="3366933"/>
              <a:ext cx="8609175" cy="669227"/>
            </p:xfrm>
            <a:graphic>
              <a:graphicData uri="http://schemas.openxmlformats.org/drawingml/2006/table">
                <a:tbl>
                  <a:tblPr firstRow="1" bandRow="1"/>
                  <a:tblGrid>
                    <a:gridCol w="1397684">
                      <a:extLst>
                        <a:ext uri="{9D8B030D-6E8A-4147-A177-3AD203B41FA5}">
                          <a16:colId xmlns:a16="http://schemas.microsoft.com/office/drawing/2014/main" val="826764922"/>
                        </a:ext>
                      </a:extLst>
                    </a:gridCol>
                    <a:gridCol w="731512">
                      <a:extLst>
                        <a:ext uri="{9D8B030D-6E8A-4147-A177-3AD203B41FA5}">
                          <a16:colId xmlns:a16="http://schemas.microsoft.com/office/drawing/2014/main" val="3519024403"/>
                        </a:ext>
                      </a:extLst>
                    </a:gridCol>
                    <a:gridCol w="1531702">
                      <a:extLst>
                        <a:ext uri="{9D8B030D-6E8A-4147-A177-3AD203B41FA5}">
                          <a16:colId xmlns:a16="http://schemas.microsoft.com/office/drawing/2014/main" val="1439145535"/>
                        </a:ext>
                      </a:extLst>
                    </a:gridCol>
                    <a:gridCol w="4948277">
                      <a:extLst>
                        <a:ext uri="{9D8B030D-6E8A-4147-A177-3AD203B41FA5}">
                          <a16:colId xmlns:a16="http://schemas.microsoft.com/office/drawing/2014/main" val="4239977429"/>
                        </a:ext>
                      </a:extLst>
                    </a:gridCol>
                  </a:tblGrid>
                  <a:tr h="370840">
                    <a:tc>
                      <a:txBody>
                        <a:bodyPr/>
                        <a:lstStyle/>
                        <a:p>
                          <a:r>
                            <a:rPr lang="de-DE" sz="2000" dirty="0">
                              <a:solidFill>
                                <a:schemeClr val="tx1"/>
                              </a:solidFill>
                            </a:rPr>
                            <a:t>Divergence</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acc>
                                <m:accPr>
                                  <m:chr m:val="⃗"/>
                                  <m:ctrlPr>
                                    <a:rPr lang="en-US"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𝑉</m:t>
                                  </m:r>
                                </m:e>
                              </m:acc>
                            </m:oMath>
                          </a14:m>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14:m>
                            <m:oMath xmlns:m="http://schemas.openxmlformats.org/officeDocument/2006/math">
                              <m:r>
                                <a:rPr lang="de-DE" sz="2000" b="0" i="0" smtClean="0">
                                  <a:solidFill>
                                    <a:schemeClr val="tx1"/>
                                  </a:solidFill>
                                  <a:latin typeface="Cambria Math" panose="02040503050406030204" pitchFamily="18" charset="0"/>
                                  <a:ea typeface="Cambria Math" panose="02040503050406030204" pitchFamily="18" charset="0"/>
                                </a:rPr>
                                <m:t>=</m:t>
                              </m:r>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sSub>
                                    <m:sSubPr>
                                      <m:ctrlPr>
                                        <a:rPr lang="de-DE" sz="200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𝑉</m:t>
                                          </m:r>
                                        </m:e>
                                      </m:acc>
                                    </m:e>
                                    <m:sub>
                                      <m:r>
                                        <a:rPr lang="de-DE" sz="2000" i="1">
                                          <a:solidFill>
                                            <a:schemeClr val="tx1"/>
                                          </a:solidFill>
                                          <a:latin typeface="Cambria Math" panose="02040503050406030204" pitchFamily="18" charset="0"/>
                                          <a:ea typeface="Cambria Math" panose="02040503050406030204" pitchFamily="18" charset="0"/>
                                        </a:rPr>
                                        <m:t>𝑥</m:t>
                                      </m:r>
                                      <m:r>
                                        <a:rPr lang="de-DE" sz="2000" i="1">
                                          <a:solidFill>
                                            <a:schemeClr val="tx1"/>
                                          </a:solidFill>
                                          <a:latin typeface="Cambria Math" panose="02040503050406030204" pitchFamily="18" charset="0"/>
                                          <a:ea typeface="Cambria Math" panose="02040503050406030204" pitchFamily="18" charset="0"/>
                                        </a:rPr>
                                        <m:t> </m:t>
                                      </m:r>
                                    </m:sub>
                                  </m:sSub>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m:rPr>
                                      <m:nor/>
                                    </m:rP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x</m:t>
                                  </m:r>
                                </m:den>
                              </m:f>
                            </m:oMath>
                          </a14:m>
                          <a:r>
                            <a:rPr lang="en-US" sz="2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0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sSub>
                                    <m:sSubPr>
                                      <m:ctrlPr>
                                        <a:rPr lang="de-DE" sz="200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𝑉</m:t>
                                          </m:r>
                                        </m:e>
                                      </m:acc>
                                    </m:e>
                                    <m:sub>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𝑦</m:t>
                                      </m:r>
                                      <m:r>
                                        <a:rPr lang="de-DE" sz="2000" i="1">
                                          <a:solidFill>
                                            <a:schemeClr val="tx1"/>
                                          </a:solidFill>
                                          <a:latin typeface="Cambria Math" panose="02040503050406030204" pitchFamily="18" charset="0"/>
                                          <a:ea typeface="Cambria Math" panose="02040503050406030204" pitchFamily="18" charset="0"/>
                                        </a:rPr>
                                        <m:t> </m:t>
                                      </m:r>
                                    </m:sub>
                                  </m:sSub>
                                </m:num>
                                <m:den>
                                  <m:r>
                                    <m:rPr>
                                      <m:nor/>
                                    </m:rP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0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𝑦</m:t>
                                  </m:r>
                                </m:den>
                              </m:f>
                            </m:oMath>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Cambria Math" panose="02040503050406030204" pitchFamily="18" charset="0"/>
                              <a:ea typeface="Cambria Math" panose="02040503050406030204" pitchFamily="18" charset="0"/>
                            </a:rPr>
                            <a:t>≈</a:t>
                          </a:r>
                          <a:r>
                            <a:rPr lang="de-DE"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de-DE" sz="2000" i="1">
                                      <a:solidFill>
                                        <a:schemeClr val="tx1"/>
                                      </a:solidFill>
                                      <a:latin typeface="Cambria Math" panose="02040503050406030204" pitchFamily="18" charset="0"/>
                                      <a:ea typeface="Cambria Math" panose="02040503050406030204" pitchFamily="18" charset="0"/>
                                    </a:rPr>
                                  </m:ctrlPr>
                                </m:fPr>
                                <m:num>
                                  <m:sSub>
                                    <m:sSubPr>
                                      <m:ctrlPr>
                                        <a:rPr lang="de-DE" sz="20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latin typeface="Cambria Math" panose="02040503050406030204" pitchFamily="18" charset="0"/>
                                              <a:ea typeface="Cambria Math" panose="02040503050406030204" pitchFamily="18" charset="0"/>
                                              <a:cs typeface="Ubisoft Sans" panose="02000504030000020004" pitchFamily="2" charset="-78"/>
                                            </a:rPr>
                                            <m:t>𝑉</m:t>
                                          </m:r>
                                        </m:e>
                                      </m:acc>
                                    </m:e>
                                    <m:sub>
                                      <m:sSub>
                                        <m:sSubPr>
                                          <m:ctrlPr>
                                            <a:rPr lang="de-DE" sz="2000" i="1">
                                              <a:latin typeface="Cambria Math" panose="02040503050406030204" pitchFamily="18" charset="0"/>
                                              <a:ea typeface="Cambria Math" panose="02040503050406030204" pitchFamily="18" charset="0"/>
                                            </a:rPr>
                                          </m:ctrlPr>
                                        </m:sSubPr>
                                        <m:e>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𝑥</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+1,   </m:t>
                                          </m:r>
                                          <m:r>
                                            <a:rPr lang="de-DE" sz="2000" i="1">
                                              <a:latin typeface="Cambria Math" panose="02040503050406030204" pitchFamily="18" charset="0"/>
                                              <a:ea typeface="Cambria Math" panose="02040503050406030204" pitchFamily="18" charset="0"/>
                                            </a:rPr>
                                            <m:t>𝑦</m:t>
                                          </m:r>
                                        </m:sub>
                                      </m:sSub>
                                    </m:sub>
                                  </m:sSub>
                                  <m:r>
                                    <a:rPr lang="de-DE" sz="2000">
                                      <a:solidFill>
                                        <a:schemeClr val="tx1"/>
                                      </a:solidFill>
                                      <a:latin typeface="Cambria Math" panose="02040503050406030204" pitchFamily="18" charset="0"/>
                                      <a:ea typeface="Cambria Math" panose="02040503050406030204" pitchFamily="18" charset="0"/>
                                    </a:rPr>
                                    <m:t>−</m:t>
                                  </m:r>
                                  <m:sSub>
                                    <m:sSubPr>
                                      <m:ctrlPr>
                                        <a:rPr lang="de-DE" sz="20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latin typeface="Cambria Math" panose="02040503050406030204" pitchFamily="18" charset="0"/>
                                              <a:ea typeface="Cambria Math" panose="02040503050406030204" pitchFamily="18" charset="0"/>
                                              <a:cs typeface="Ubisoft Sans" panose="02000504030000020004" pitchFamily="2" charset="-78"/>
                                            </a:rPr>
                                            <m:t>𝑉</m:t>
                                          </m:r>
                                        </m:e>
                                      </m:acc>
                                    </m:e>
                                    <m:sub>
                                      <m:sSub>
                                        <m:sSubPr>
                                          <m:ctrlPr>
                                            <a:rPr lang="de-DE" sz="2000" i="1">
                                              <a:latin typeface="Cambria Math" panose="02040503050406030204" pitchFamily="18" charset="0"/>
                                              <a:ea typeface="Cambria Math" panose="02040503050406030204" pitchFamily="18" charset="0"/>
                                            </a:rPr>
                                          </m:ctrlPr>
                                        </m:sSubPr>
                                        <m:e>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𝑥</m:t>
                                          </m:r>
                                        </m:e>
                                        <m:sub>
                                          <m:r>
                                            <a:rPr lang="de-DE" sz="2000" i="1">
                                              <a:latin typeface="Cambria Math" panose="02040503050406030204" pitchFamily="18" charset="0"/>
                                              <a:ea typeface="Cambria Math" panose="02040503050406030204" pitchFamily="18" charset="0"/>
                                            </a:rPr>
                                            <m:t>𝑥</m:t>
                                          </m:r>
                                          <m:r>
                                            <a:rPr lang="de-DE" sz="2000" b="0" i="1" smtClean="0">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1,   </m:t>
                                          </m:r>
                                          <m:r>
                                            <a:rPr lang="de-DE" sz="2000" i="1">
                                              <a:latin typeface="Cambria Math" panose="02040503050406030204" pitchFamily="18" charset="0"/>
                                              <a:ea typeface="Cambria Math" panose="02040503050406030204" pitchFamily="18" charset="0"/>
                                            </a:rPr>
                                            <m:t>𝑦</m:t>
                                          </m:r>
                                        </m:sub>
                                      </m:sSub>
                                    </m:sub>
                                  </m:sSub>
                                </m:num>
                                <m:den>
                                  <m:r>
                                    <a:rPr lang="de-DE" sz="2000" i="1">
                                      <a:solidFill>
                                        <a:schemeClr val="tx1"/>
                                      </a:solidFill>
                                      <a:latin typeface="Cambria Math" panose="02040503050406030204" pitchFamily="18" charset="0"/>
                                      <a:ea typeface="Cambria Math" panose="02040503050406030204" pitchFamily="18" charset="0"/>
                                    </a:rPr>
                                    <m:t>2 </m:t>
                                  </m:r>
                                  <m:r>
                                    <a:rPr lang="de-DE" sz="2000" i="1">
                                      <a:solidFill>
                                        <a:schemeClr val="tx1"/>
                                      </a:solidFill>
                                      <a:latin typeface="Cambria Math" panose="02040503050406030204" pitchFamily="18" charset="0"/>
                                      <a:ea typeface="Cambria Math" panose="02040503050406030204" pitchFamily="18" charset="0"/>
                                    </a:rPr>
                                    <m:t>𝑑𝑥</m:t>
                                  </m:r>
                                </m:den>
                              </m:f>
                            </m:oMath>
                          </a14:m>
                          <a:r>
                            <a:rPr lang="en-US" sz="20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de-DE" sz="2000" i="1" smtClean="0">
                                      <a:solidFill>
                                        <a:schemeClr val="tx1"/>
                                      </a:solidFill>
                                      <a:latin typeface="Cambria Math" panose="02040503050406030204" pitchFamily="18" charset="0"/>
                                      <a:ea typeface="Cambria Math" panose="02040503050406030204" pitchFamily="18" charset="0"/>
                                    </a:rPr>
                                  </m:ctrlPr>
                                </m:fPr>
                                <m:num>
                                  <m:sSub>
                                    <m:sSubPr>
                                      <m:ctrlPr>
                                        <a:rPr lang="de-DE" sz="20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latin typeface="Cambria Math" panose="02040503050406030204" pitchFamily="18" charset="0"/>
                                              <a:ea typeface="Cambria Math" panose="02040503050406030204" pitchFamily="18" charset="0"/>
                                              <a:cs typeface="Ubisoft Sans" panose="02000504030000020004" pitchFamily="2" charset="-78"/>
                                            </a:rPr>
                                            <m:t>𝑉</m:t>
                                          </m:r>
                                        </m:e>
                                      </m:acc>
                                    </m:e>
                                    <m:sub>
                                      <m:sSub>
                                        <m:sSubPr>
                                          <m:ctrlPr>
                                            <a:rPr lang="de-DE" sz="2000" i="1">
                                              <a:latin typeface="Cambria Math" panose="02040503050406030204" pitchFamily="18" charset="0"/>
                                              <a:ea typeface="Cambria Math" panose="02040503050406030204" pitchFamily="18" charset="0"/>
                                            </a:rPr>
                                          </m:ctrlPr>
                                        </m:sSubPr>
                                        <m:e>
                                          <m:r>
                                            <a:rPr lang="de-DE" sz="2000" b="0" i="1" smtClean="0">
                                              <a:latin typeface="Cambria Math" panose="02040503050406030204" pitchFamily="18" charset="0"/>
                                              <a:ea typeface="Cambria Math" panose="02040503050406030204" pitchFamily="18" charset="0"/>
                                            </a:rPr>
                                            <m:t>𝑦</m:t>
                                          </m:r>
                                        </m:e>
                                        <m:sub>
                                          <m:r>
                                            <a:rPr lang="de-DE" sz="2000" i="1">
                                              <a:latin typeface="Cambria Math" panose="02040503050406030204" pitchFamily="18" charset="0"/>
                                              <a:ea typeface="Cambria Math" panose="02040503050406030204" pitchFamily="18" charset="0"/>
                                            </a:rPr>
                                            <m:t>𝑥</m:t>
                                          </m:r>
                                          <m:r>
                                            <a:rPr lang="de-DE" sz="2000" i="1">
                                              <a:latin typeface="Cambria Math" panose="02040503050406030204" pitchFamily="18" charset="0"/>
                                              <a:ea typeface="Cambria Math" panose="02040503050406030204" pitchFamily="18" charset="0"/>
                                            </a:rPr>
                                            <m:t>,   </m:t>
                                          </m:r>
                                          <m:r>
                                            <a:rPr lang="de-DE" sz="2000" i="1">
                                              <a:latin typeface="Cambria Math" panose="02040503050406030204" pitchFamily="18" charset="0"/>
                                              <a:ea typeface="Cambria Math" panose="02040503050406030204" pitchFamily="18" charset="0"/>
                                            </a:rPr>
                                            <m:t>𝑦</m:t>
                                          </m:r>
                                          <m:r>
                                            <a:rPr lang="de-DE" sz="2000" b="0" i="1" smtClean="0">
                                              <a:latin typeface="Cambria Math" panose="02040503050406030204" pitchFamily="18" charset="0"/>
                                              <a:ea typeface="Cambria Math" panose="02040503050406030204" pitchFamily="18" charset="0"/>
                                            </a:rPr>
                                            <m:t>+1</m:t>
                                          </m:r>
                                        </m:sub>
                                      </m:sSub>
                                    </m:sub>
                                  </m:sSub>
                                  <m:r>
                                    <a:rPr lang="de-DE" sz="2000">
                                      <a:solidFill>
                                        <a:schemeClr val="tx1"/>
                                      </a:solidFill>
                                      <a:latin typeface="Cambria Math" panose="02040503050406030204" pitchFamily="18" charset="0"/>
                                      <a:ea typeface="Cambria Math" panose="02040503050406030204" pitchFamily="18" charset="0"/>
                                    </a:rPr>
                                    <m:t>−</m:t>
                                  </m:r>
                                  <m:sSub>
                                    <m:sSubPr>
                                      <m:ctrlPr>
                                        <a:rPr lang="de-DE" sz="2000" b="0" i="1" smtClean="0">
                                          <a:solidFill>
                                            <a:schemeClr val="tx1"/>
                                          </a:solidFill>
                                          <a:latin typeface="Cambria Math" panose="02040503050406030204" pitchFamily="18" charset="0"/>
                                          <a:ea typeface="Cambria Math" panose="02040503050406030204" pitchFamily="18" charset="0"/>
                                        </a:rPr>
                                      </m:ctrlPr>
                                    </m:sSubPr>
                                    <m:e>
                                      <m:acc>
                                        <m:accPr>
                                          <m:chr m:val="⃗"/>
                                          <m:ctrlPr>
                                            <a:rPr lang="en-US" sz="2000" i="1" dirty="0">
                                              <a:latin typeface="Cambria Math" panose="02040503050406030204" pitchFamily="18" charset="0"/>
                                              <a:ea typeface="Cambria Math" panose="02040503050406030204" pitchFamily="18" charset="0"/>
                                              <a:cs typeface="Ubisoft Sans" panose="02000504030000020004" pitchFamily="2" charset="-78"/>
                                            </a:rPr>
                                          </m:ctrlPr>
                                        </m:accPr>
                                        <m:e>
                                          <m:r>
                                            <a:rPr lang="en-US" sz="2000" i="1" dirty="0">
                                              <a:latin typeface="Cambria Math" panose="02040503050406030204" pitchFamily="18" charset="0"/>
                                              <a:ea typeface="Cambria Math" panose="02040503050406030204" pitchFamily="18" charset="0"/>
                                              <a:cs typeface="Ubisoft Sans" panose="02000504030000020004" pitchFamily="2" charset="-78"/>
                                            </a:rPr>
                                            <m:t>𝑉</m:t>
                                          </m:r>
                                        </m:e>
                                      </m:acc>
                                    </m:e>
                                    <m:sub>
                                      <m:sSub>
                                        <m:sSubPr>
                                          <m:ctrlPr>
                                            <a:rPr lang="de-DE" sz="2000" i="1">
                                              <a:latin typeface="Cambria Math" panose="02040503050406030204" pitchFamily="18" charset="0"/>
                                              <a:ea typeface="Cambria Math" panose="02040503050406030204" pitchFamily="18" charset="0"/>
                                            </a:rPr>
                                          </m:ctrlPr>
                                        </m:sSubPr>
                                        <m:e>
                                          <m:r>
                                            <a:rPr lang="de-DE" sz="2000" b="0" i="1" smtClean="0">
                                              <a:latin typeface="Cambria Math" panose="02040503050406030204" pitchFamily="18" charset="0"/>
                                              <a:ea typeface="Cambria Math" panose="02040503050406030204" pitchFamily="18" charset="0"/>
                                            </a:rPr>
                                            <m:t>𝑦</m:t>
                                          </m:r>
                                        </m:e>
                                        <m:sub>
                                          <m:r>
                                            <a:rPr lang="de-DE" sz="2000" b="0" i="1" dirty="0" smtClean="0">
                                              <a:latin typeface="Cambria Math" panose="02040503050406030204" pitchFamily="18" charset="0"/>
                                              <a:ea typeface="Cambria Math" panose="02040503050406030204" pitchFamily="18" charset="0"/>
                                              <a:cs typeface="Ubisoft Sans" panose="02000504030000020004" pitchFamily="2" charset="-78"/>
                                            </a:rPr>
                                            <m:t>𝑦</m:t>
                                          </m:r>
                                          <m:r>
                                            <a:rPr lang="de-DE" sz="2000" i="1">
                                              <a:latin typeface="Cambria Math" panose="02040503050406030204" pitchFamily="18" charset="0"/>
                                              <a:ea typeface="Cambria Math" panose="02040503050406030204" pitchFamily="18" charset="0"/>
                                            </a:rPr>
                                            <m:t>,   </m:t>
                                          </m:r>
                                          <m:r>
                                            <a:rPr lang="de-DE" sz="2000" i="1">
                                              <a:latin typeface="Cambria Math" panose="02040503050406030204" pitchFamily="18" charset="0"/>
                                              <a:ea typeface="Cambria Math" panose="02040503050406030204" pitchFamily="18" charset="0"/>
                                            </a:rPr>
                                            <m:t>𝑦</m:t>
                                          </m:r>
                                          <m:r>
                                            <a:rPr lang="de-DE" sz="2000" b="0" i="1" smtClean="0">
                                              <a:latin typeface="Cambria Math" panose="02040503050406030204" pitchFamily="18" charset="0"/>
                                              <a:ea typeface="Cambria Math" panose="02040503050406030204" pitchFamily="18" charset="0"/>
                                            </a:rPr>
                                            <m:t>−1</m:t>
                                          </m:r>
                                        </m:sub>
                                      </m:sSub>
                                    </m:sub>
                                  </m:sSub>
                                </m:num>
                                <m:den>
                                  <m:r>
                                    <a:rPr lang="de-DE" sz="2000" b="0" i="1" smtClean="0">
                                      <a:solidFill>
                                        <a:schemeClr val="tx1"/>
                                      </a:solidFill>
                                      <a:latin typeface="Cambria Math" panose="02040503050406030204" pitchFamily="18" charset="0"/>
                                      <a:ea typeface="Cambria Math" panose="02040503050406030204" pitchFamily="18" charset="0"/>
                                    </a:rPr>
                                    <m:t>2 </m:t>
                                  </m:r>
                                  <m:r>
                                    <a:rPr lang="de-DE" sz="2000" b="0" i="1" smtClean="0">
                                      <a:solidFill>
                                        <a:schemeClr val="tx1"/>
                                      </a:solidFill>
                                      <a:latin typeface="Cambria Math" panose="02040503050406030204" pitchFamily="18" charset="0"/>
                                      <a:ea typeface="Cambria Math" panose="02040503050406030204" pitchFamily="18" charset="0"/>
                                    </a:rPr>
                                    <m:t>𝑑𝑦</m:t>
                                  </m:r>
                                </m:den>
                              </m:f>
                            </m:oMath>
                          </a14:m>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49913"/>
                      </a:ext>
                    </a:extLst>
                  </a:tr>
                </a:tbl>
              </a:graphicData>
            </a:graphic>
          </p:graphicFrame>
        </mc:Choice>
        <mc:Fallback xmlns="">
          <p:graphicFrame>
            <p:nvGraphicFramePr>
              <p:cNvPr id="8" name="Table 7">
                <a:extLst>
                  <a:ext uri="{FF2B5EF4-FFF2-40B4-BE49-F238E27FC236}">
                    <a16:creationId xmlns:a16="http://schemas.microsoft.com/office/drawing/2014/main" id="{9E2CAC7E-D1E1-3E43-FBBF-34EA9C971875}"/>
                  </a:ext>
                </a:extLst>
              </p:cNvPr>
              <p:cNvGraphicFramePr>
                <a:graphicFrameLocks noGrp="1"/>
              </p:cNvGraphicFramePr>
              <p:nvPr>
                <p:extLst>
                  <p:ext uri="{D42A27DB-BD31-4B8C-83A1-F6EECF244321}">
                    <p14:modId xmlns:p14="http://schemas.microsoft.com/office/powerpoint/2010/main" val="2195970249"/>
                  </p:ext>
                </p:extLst>
              </p:nvPr>
            </p:nvGraphicFramePr>
            <p:xfrm>
              <a:off x="266665" y="3366933"/>
              <a:ext cx="8609175" cy="669227"/>
            </p:xfrm>
            <a:graphic>
              <a:graphicData uri="http://schemas.openxmlformats.org/drawingml/2006/table">
                <a:tbl>
                  <a:tblPr firstRow="1" bandRow="1"/>
                  <a:tblGrid>
                    <a:gridCol w="1397684">
                      <a:extLst>
                        <a:ext uri="{9D8B030D-6E8A-4147-A177-3AD203B41FA5}">
                          <a16:colId xmlns:a16="http://schemas.microsoft.com/office/drawing/2014/main" val="826764922"/>
                        </a:ext>
                      </a:extLst>
                    </a:gridCol>
                    <a:gridCol w="731512">
                      <a:extLst>
                        <a:ext uri="{9D8B030D-6E8A-4147-A177-3AD203B41FA5}">
                          <a16:colId xmlns:a16="http://schemas.microsoft.com/office/drawing/2014/main" val="3519024403"/>
                        </a:ext>
                      </a:extLst>
                    </a:gridCol>
                    <a:gridCol w="1531702">
                      <a:extLst>
                        <a:ext uri="{9D8B030D-6E8A-4147-A177-3AD203B41FA5}">
                          <a16:colId xmlns:a16="http://schemas.microsoft.com/office/drawing/2014/main" val="1439145535"/>
                        </a:ext>
                      </a:extLst>
                    </a:gridCol>
                    <a:gridCol w="4948277">
                      <a:extLst>
                        <a:ext uri="{9D8B030D-6E8A-4147-A177-3AD203B41FA5}">
                          <a16:colId xmlns:a16="http://schemas.microsoft.com/office/drawing/2014/main" val="4239977429"/>
                        </a:ext>
                      </a:extLst>
                    </a:gridCol>
                  </a:tblGrid>
                  <a:tr h="669227">
                    <a:tc>
                      <a:txBody>
                        <a:bodyPr/>
                        <a:lstStyle/>
                        <a:p>
                          <a:r>
                            <a:rPr lang="de-DE" sz="2000" dirty="0">
                              <a:solidFill>
                                <a:schemeClr val="tx1"/>
                              </a:solidFill>
                            </a:rPr>
                            <a:t>Divergence</a:t>
                          </a:r>
                          <a:endParaRPr lang="en-US" sz="2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91667" r="-886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39442" r="-32390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73924"/>
                          </a:stretch>
                        </a:blipFill>
                      </a:tcPr>
                    </a:tc>
                    <a:extLst>
                      <a:ext uri="{0D108BD9-81ED-4DB2-BD59-A6C34878D82A}">
                        <a16:rowId xmlns:a16="http://schemas.microsoft.com/office/drawing/2014/main" val="3094849913"/>
                      </a:ext>
                    </a:extLst>
                  </a:tr>
                </a:tbl>
              </a:graphicData>
            </a:graphic>
          </p:graphicFrame>
        </mc:Fallback>
      </mc:AlternateContent>
      <p:sp>
        <p:nvSpPr>
          <p:cNvPr id="18" name="Rectangle 17">
            <a:extLst>
              <a:ext uri="{FF2B5EF4-FFF2-40B4-BE49-F238E27FC236}">
                <a16:creationId xmlns:a16="http://schemas.microsoft.com/office/drawing/2014/main" id="{6ABD1625-9C33-D0D4-5E78-C75C0FE48122}"/>
              </a:ext>
            </a:extLst>
          </p:cNvPr>
          <p:cNvSpPr/>
          <p:nvPr/>
        </p:nvSpPr>
        <p:spPr>
          <a:xfrm>
            <a:off x="8381124" y="258052"/>
            <a:ext cx="45719" cy="14822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D7F8118-1205-7E39-45CC-44B55028239C}"/>
              </a:ext>
            </a:extLst>
          </p:cNvPr>
          <p:cNvSpPr/>
          <p:nvPr/>
        </p:nvSpPr>
        <p:spPr>
          <a:xfrm>
            <a:off x="5924691" y="333073"/>
            <a:ext cx="1463024" cy="50985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F1669D6-FB35-B8B9-C5E8-7B11EB3D89E3}"/>
              </a:ext>
            </a:extLst>
          </p:cNvPr>
          <p:cNvSpPr/>
          <p:nvPr/>
        </p:nvSpPr>
        <p:spPr>
          <a:xfrm>
            <a:off x="9288375" y="325629"/>
            <a:ext cx="1456889" cy="509858"/>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3399"/>
              </a:solidFill>
            </a:endParaRPr>
          </a:p>
        </p:txBody>
      </p:sp>
      <p:sp>
        <p:nvSpPr>
          <p:cNvPr id="34" name="Rectangle: Rounded Corners 33">
            <a:extLst>
              <a:ext uri="{FF2B5EF4-FFF2-40B4-BE49-F238E27FC236}">
                <a16:creationId xmlns:a16="http://schemas.microsoft.com/office/drawing/2014/main" id="{F4073B7F-1053-904B-E34A-D00EFE5A00B5}"/>
              </a:ext>
            </a:extLst>
          </p:cNvPr>
          <p:cNvSpPr/>
          <p:nvPr/>
        </p:nvSpPr>
        <p:spPr>
          <a:xfrm>
            <a:off x="5931219" y="1131214"/>
            <a:ext cx="2293975" cy="549075"/>
          </a:xfrm>
          <a:prstGeom prst="round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6" name="Rectangle: Rounded Corners 35">
            <a:extLst>
              <a:ext uri="{FF2B5EF4-FFF2-40B4-BE49-F238E27FC236}">
                <a16:creationId xmlns:a16="http://schemas.microsoft.com/office/drawing/2014/main" id="{B5603304-700A-328C-259C-2D88D8687EC4}"/>
              </a:ext>
            </a:extLst>
          </p:cNvPr>
          <p:cNvSpPr/>
          <p:nvPr/>
        </p:nvSpPr>
        <p:spPr>
          <a:xfrm>
            <a:off x="9357833" y="1134477"/>
            <a:ext cx="2250605" cy="549075"/>
          </a:xfrm>
          <a:prstGeom prst="roundRect">
            <a:avLst/>
          </a:prstGeom>
          <a:noFill/>
          <a:ln w="25400">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476A75-61DA-68C6-AE48-DF8A42497EDA}"/>
                  </a:ext>
                </a:extLst>
              </p:cNvPr>
              <p:cNvSpPr txBox="1"/>
              <p:nvPr/>
            </p:nvSpPr>
            <p:spPr>
              <a:xfrm>
                <a:off x="9866182" y="4402378"/>
                <a:ext cx="1170101" cy="369332"/>
              </a:xfrm>
              <a:prstGeom prst="rect">
                <a:avLst/>
              </a:prstGeom>
              <a:noFill/>
            </p:spPr>
            <p:txBody>
              <a:bodyPr wrap="square">
                <a:spAutoFit/>
              </a:bodyPr>
              <a:lstStyle/>
              <a:p>
                <a:r>
                  <a:rPr lang="en-US" sz="18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r>
                      <a:rPr lang="de-DE" sz="1800" i="1">
                        <a:solidFill>
                          <a:schemeClr val="tx1"/>
                        </a:solidFill>
                        <a:latin typeface="Cambria Math" panose="02040503050406030204" pitchFamily="18" charset="0"/>
                        <a:ea typeface="Cambria Math" panose="02040503050406030204" pitchFamily="18" charset="0"/>
                      </a:rPr>
                      <m:t>𝑑𝑥</m:t>
                    </m:r>
                  </m:oMath>
                </a14:m>
                <a:r>
                  <a:rPr lang="en-US" sz="18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r>
                      <a:rPr lang="de-DE" sz="1800" i="1">
                        <a:solidFill>
                          <a:schemeClr val="tx1"/>
                        </a:solidFill>
                        <a:latin typeface="Cambria Math" panose="02040503050406030204" pitchFamily="18" charset="0"/>
                        <a:ea typeface="Cambria Math" panose="02040503050406030204" pitchFamily="18" charset="0"/>
                      </a:rPr>
                      <m:t>𝑑𝑦</m:t>
                    </m:r>
                  </m:oMath>
                </a14:m>
                <a:endParaRPr lang="en-US" dirty="0"/>
              </a:p>
            </p:txBody>
          </p:sp>
        </mc:Choice>
        <mc:Fallback xmlns="">
          <p:sp>
            <p:nvSpPr>
              <p:cNvPr id="43" name="TextBox 42">
                <a:extLst>
                  <a:ext uri="{FF2B5EF4-FFF2-40B4-BE49-F238E27FC236}">
                    <a16:creationId xmlns:a16="http://schemas.microsoft.com/office/drawing/2014/main" id="{80476A75-61DA-68C6-AE48-DF8A42497EDA}"/>
                  </a:ext>
                </a:extLst>
              </p:cNvPr>
              <p:cNvSpPr txBox="1">
                <a:spLocks noRot="1" noChangeAspect="1" noMove="1" noResize="1" noEditPoints="1" noAdjustHandles="1" noChangeArrowheads="1" noChangeShapeType="1" noTextEdit="1"/>
              </p:cNvSpPr>
              <p:nvPr/>
            </p:nvSpPr>
            <p:spPr>
              <a:xfrm>
                <a:off x="9866182" y="4402378"/>
                <a:ext cx="1170101" cy="369332"/>
              </a:xfrm>
              <a:prstGeom prst="rect">
                <a:avLst/>
              </a:prstGeom>
              <a:blipFill>
                <a:blip r:embed="rId8"/>
                <a:stretch>
                  <a:fillRect l="-4167"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58E838-C604-E990-9053-CD59291FAFBA}"/>
                  </a:ext>
                </a:extLst>
              </p:cNvPr>
              <p:cNvSpPr txBox="1"/>
              <p:nvPr/>
            </p:nvSpPr>
            <p:spPr>
              <a:xfrm>
                <a:off x="3169953" y="5795483"/>
                <a:ext cx="5669218" cy="6481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e>
                            <m:sup>
                              <m:r>
                                <a:rPr lang="de-DE"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dirty="0">
                                  <a:latin typeface="Cambria Math" panose="02040503050406030204" pitchFamily="18" charset="0"/>
                                  <a:ea typeface="Cambria Math" panose="02040503050406030204" pitchFamily="18" charset="0"/>
                                  <a:cs typeface="Ubisoft Sans" panose="02000504030000020004" pitchFamily="2" charset="-78"/>
                                </a:rPr>
                                <m:t>∂</m:t>
                              </m:r>
                              <m:r>
                                <a:rPr lang="de-DE" i="1" dirty="0">
                                  <a:latin typeface="Cambria Math" panose="02040503050406030204" pitchFamily="18" charset="0"/>
                                  <a:ea typeface="Cambria Math" panose="02040503050406030204" pitchFamily="18" charset="0"/>
                                  <a:cs typeface="Ubisoft Sans" panose="02000504030000020004" pitchFamily="2" charset="-78"/>
                                </a:rPr>
                                <m:t>𝑡</m:t>
                              </m:r>
                            </m:e>
                            <m:sup>
                              <m:r>
                                <a:rPr lang="de-DE" i="1" dirty="0">
                                  <a:latin typeface="Cambria Math" panose="02040503050406030204" pitchFamily="18" charset="0"/>
                                  <a:ea typeface="Cambria Math" panose="02040503050406030204" pitchFamily="18" charset="0"/>
                                  <a:cs typeface="Ubisoft Sans" panose="02000504030000020004" pitchFamily="2" charset="-78"/>
                                </a:rPr>
                                <m:t>2</m:t>
                              </m:r>
                            </m:sup>
                          </m:sSup>
                        </m:den>
                      </m:f>
                      <m:r>
                        <a:rPr lang="en-US" b="0" i="1" smtClean="0">
                          <a:latin typeface="Cambria Math" panose="02040503050406030204" pitchFamily="18" charset="0"/>
                          <a:ea typeface="Cambria" panose="02040503050406030204" pitchFamily="18" charset="0"/>
                        </a:rPr>
                        <m:t>= </m:t>
                      </m:r>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b="0" i="0" smtClean="0">
                              <a:latin typeface="Cambria Math" panose="02040503050406030204" pitchFamily="18" charset="0"/>
                              <a:ea typeface="Cambria Math" panose="02040503050406030204" pitchFamily="18" charset="0"/>
                              <a:cs typeface="Ubisoft Sans" panose="02000504030000020004" pitchFamily="2" charset="-78"/>
                            </a:rPr>
                            <m:t>c</m:t>
                          </m:r>
                        </m:e>
                        <m:sup>
                          <m:r>
                            <a:rPr lang="pt-BR">
                              <a:latin typeface="Cambria Math" panose="02040503050406030204" pitchFamily="18" charset="0"/>
                              <a:ea typeface="Cambria Math" panose="02040503050406030204" pitchFamily="18" charset="0"/>
                              <a:cs typeface="Ubisoft Sans" panose="02000504030000020004" pitchFamily="2" charset="-78"/>
                            </a:rPr>
                            <m:t>2</m:t>
                          </m:r>
                        </m:sup>
                      </m:sSup>
                      <m:r>
                        <a:rPr lang="de-DE">
                          <a:latin typeface="Cambria Math" panose="02040503050406030204" pitchFamily="18" charset="0"/>
                          <a:ea typeface="Cambria Math" panose="02040503050406030204" pitchFamily="18" charset="0"/>
                          <a:cs typeface="Ubisoft Sans" panose="02000504030000020004" pitchFamily="2" charset="-78"/>
                        </a:rPr>
                        <m:t> </m:t>
                      </m:r>
                      <m:sSup>
                        <m:sSupPr>
                          <m:ctrlPr>
                            <a:rPr lang="pt-BR" sz="18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1800" i="0" dirty="0">
                              <a:solidFill>
                                <a:schemeClr val="tx1"/>
                              </a:solidFill>
                              <a:latin typeface="Cambria" panose="02040503050406030204" pitchFamily="18" charset="0"/>
                              <a:ea typeface="Cambria" panose="02040503050406030204" pitchFamily="18" charset="0"/>
                              <a:cs typeface="Ubisoft Sans" panose="02000504030000020004" pitchFamily="2" charset="-78"/>
                            </a:rPr>
                            <m:t>∇</m:t>
                          </m:r>
                        </m:e>
                        <m:sup>
                          <m:r>
                            <a:rPr lang="pt-BR" sz="1800" i="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i="1">
                          <a:latin typeface="Cambria Math" panose="02040503050406030204" pitchFamily="18" charset="0"/>
                          <a:ea typeface="Cambria Math" panose="02040503050406030204" pitchFamily="18" charset="0"/>
                          <a:cs typeface="Ubisoft Sans" panose="02000504030000020004" pitchFamily="2" charset="-78"/>
                        </a:rPr>
                        <m:t>𝑢</m:t>
                      </m:r>
                    </m:oMath>
                  </m:oMathPara>
                </a14:m>
                <a:endParaRPr lang="en-US" sz="1800" i="1" dirty="0">
                  <a:solidFill>
                    <a:schemeClr val="tx1"/>
                  </a:solidFill>
                  <a:latin typeface="Cambria" panose="02040503050406030204" pitchFamily="18" charset="0"/>
                  <a:ea typeface="Cambria" panose="02040503050406030204" pitchFamily="18" charset="0"/>
                </a:endParaRPr>
              </a:p>
            </p:txBody>
          </p:sp>
        </mc:Choice>
        <mc:Fallback xmlns="">
          <p:sp>
            <p:nvSpPr>
              <p:cNvPr id="21" name="TextBox 20">
                <a:extLst>
                  <a:ext uri="{FF2B5EF4-FFF2-40B4-BE49-F238E27FC236}">
                    <a16:creationId xmlns:a16="http://schemas.microsoft.com/office/drawing/2014/main" id="{D458E838-C604-E990-9053-CD59291FAFBA}"/>
                  </a:ext>
                </a:extLst>
              </p:cNvPr>
              <p:cNvSpPr txBox="1">
                <a:spLocks noRot="1" noChangeAspect="1" noMove="1" noResize="1" noEditPoints="1" noAdjustHandles="1" noChangeArrowheads="1" noChangeShapeType="1" noTextEdit="1"/>
              </p:cNvSpPr>
              <p:nvPr/>
            </p:nvSpPr>
            <p:spPr>
              <a:xfrm>
                <a:off x="3169953" y="5795483"/>
                <a:ext cx="5669218" cy="64812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38AB43-D9FA-E679-7DC8-F378E6130ECF}"/>
                  </a:ext>
                </a:extLst>
              </p:cNvPr>
              <p:cNvSpPr txBox="1"/>
              <p:nvPr/>
            </p:nvSpPr>
            <p:spPr>
              <a:xfrm>
                <a:off x="4634195" y="5893456"/>
                <a:ext cx="4230410" cy="813813"/>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 </a:t>
                </a:r>
                <a14:m>
                  <m:oMath xmlns:m="http://schemas.openxmlformats.org/officeDocument/2006/math">
                    <m:sSup>
                      <m:sSupPr>
                        <m:ctrlPr>
                          <a:rPr lang="pt-BR"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a:latin typeface="Cambria Math" panose="02040503050406030204" pitchFamily="18" charset="0"/>
                            <a:ea typeface="Cambria Math" panose="02040503050406030204" pitchFamily="18" charset="0"/>
                            <a:cs typeface="Ubisoft Sans" panose="02000504030000020004" pitchFamily="2" charset="-78"/>
                          </a:rPr>
                          <m:t>c</m:t>
                        </m:r>
                      </m:e>
                      <m:sup>
                        <m:r>
                          <a:rPr lang="pt-BR">
                            <a:latin typeface="Cambria Math" panose="02040503050406030204" pitchFamily="18" charset="0"/>
                            <a:ea typeface="Cambria Math" panose="02040503050406030204" pitchFamily="18" charset="0"/>
                            <a:cs typeface="Ubisoft Sans" panose="02000504030000020004" pitchFamily="2" charset="-78"/>
                          </a:rPr>
                          <m:t>2</m:t>
                        </m:r>
                      </m:sup>
                    </m:sSup>
                  </m:oMath>
                </a14:m>
                <a:r>
                  <a:rPr lang="en-US" dirty="0">
                    <a:latin typeface="Cambria Math" panose="02040503050406030204" pitchFamily="18" charset="0"/>
                    <a:ea typeface="Cambria Math" panose="02040503050406030204" pitchFamily="18" charset="0"/>
                  </a:rPr>
                  <a:t> </a:t>
                </a:r>
                <a14:m>
                  <m:oMath xmlns:m="http://schemas.openxmlformats.org/officeDocument/2006/math">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𝑢</m:t>
                            </m:r>
                          </m:e>
                          <m:sub>
                            <m:r>
                              <a:rPr lang="de-DE" i="1">
                                <a:latin typeface="Cambria Math" panose="02040503050406030204" pitchFamily="18" charset="0"/>
                              </a:rPr>
                              <m:t>𝑥</m:t>
                            </m:r>
                            <m:r>
                              <a:rPr lang="de-DE" i="1">
                                <a:latin typeface="Cambria Math" panose="02040503050406030204" pitchFamily="18" charset="0"/>
                              </a:rPr>
                              <m:t>+1,   </m:t>
                            </m:r>
                            <m:r>
                              <a:rPr lang="de-DE" i="1">
                                <a:latin typeface="Cambria Math" panose="02040503050406030204" pitchFamily="18" charset="0"/>
                              </a:rPr>
                              <m:t>𝑦</m:t>
                            </m:r>
                          </m:sub>
                        </m:sSub>
                        <m:r>
                          <a:rPr lang="de-DE">
                            <a:latin typeface="Cambria Math" panose="02040503050406030204" pitchFamily="18" charset="0"/>
                          </a:rPr>
                          <m:t> </m:t>
                        </m:r>
                        <m:r>
                          <a:rPr lang="de-DE" i="1">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𝑢</m:t>
                            </m:r>
                          </m:e>
                          <m:sub>
                            <m:r>
                              <a:rPr lang="de-DE" i="1">
                                <a:latin typeface="Cambria Math" panose="02040503050406030204" pitchFamily="18" charset="0"/>
                              </a:rPr>
                              <m:t>𝑥</m:t>
                            </m:r>
                            <m:r>
                              <a:rPr lang="de-DE" i="1">
                                <a:latin typeface="Cambria Math" panose="02040503050406030204" pitchFamily="18" charset="0"/>
                              </a:rPr>
                              <m:t>−1,   </m:t>
                            </m:r>
                            <m:r>
                              <a:rPr lang="de-DE" i="1">
                                <a:latin typeface="Cambria Math" panose="02040503050406030204" pitchFamily="18" charset="0"/>
                              </a:rPr>
                              <m:t>𝑦</m:t>
                            </m:r>
                          </m:sub>
                        </m:sSub>
                        <m:sSub>
                          <m:sSubPr>
                            <m:ctrlPr>
                              <a:rPr lang="de-DE" i="1">
                                <a:latin typeface="Cambria Math" panose="02040503050406030204" pitchFamily="18" charset="0"/>
                              </a:rPr>
                            </m:ctrlPr>
                          </m:sSubPr>
                          <m:e>
                            <m:r>
                              <a:rPr lang="de-DE" i="1">
                                <a:latin typeface="Cambria Math" panose="02040503050406030204" pitchFamily="18" charset="0"/>
                              </a:rPr>
                              <m:t> + </m:t>
                            </m:r>
                            <m:r>
                              <a:rPr lang="de-DE" i="1">
                                <a:latin typeface="Cambria Math" panose="02040503050406030204" pitchFamily="18" charset="0"/>
                              </a:rPr>
                              <m:t>𝑢</m:t>
                            </m:r>
                          </m:e>
                          <m:sub>
                            <m:r>
                              <a:rPr lang="de-DE" i="1">
                                <a:latin typeface="Cambria Math" panose="02040503050406030204" pitchFamily="18" charset="0"/>
                              </a:rPr>
                              <m:t>𝑥</m:t>
                            </m:r>
                            <m:r>
                              <a:rPr lang="de-DE" i="1">
                                <a:latin typeface="Cambria Math" panose="02040503050406030204" pitchFamily="18" charset="0"/>
                              </a:rPr>
                              <m:t>,   </m:t>
                            </m:r>
                            <m:r>
                              <a:rPr lang="de-DE" i="1">
                                <a:latin typeface="Cambria Math" panose="02040503050406030204" pitchFamily="18" charset="0"/>
                              </a:rPr>
                              <m:t>𝑦</m:t>
                            </m:r>
                            <m:r>
                              <a:rPr lang="de-DE" i="1">
                                <a:latin typeface="Cambria Math" panose="02040503050406030204" pitchFamily="18" charset="0"/>
                              </a:rPr>
                              <m:t>+1</m:t>
                            </m:r>
                          </m:sub>
                        </m:sSub>
                        <m:r>
                          <a:rPr lang="de-DE" i="1">
                            <a:latin typeface="Cambria Math" panose="02040503050406030204" pitchFamily="18" charset="0"/>
                          </a:rPr>
                          <m:t> + </m:t>
                        </m:r>
                        <m:sSub>
                          <m:sSubPr>
                            <m:ctrlPr>
                              <a:rPr lang="de-DE" i="1">
                                <a:latin typeface="Cambria Math" panose="02040503050406030204" pitchFamily="18" charset="0"/>
                              </a:rPr>
                            </m:ctrlPr>
                          </m:sSubPr>
                          <m:e>
                            <m:r>
                              <a:rPr lang="de-DE" i="1">
                                <a:latin typeface="Cambria Math" panose="02040503050406030204" pitchFamily="18" charset="0"/>
                              </a:rPr>
                              <m:t>𝑢</m:t>
                            </m:r>
                          </m:e>
                          <m:sub>
                            <m:r>
                              <a:rPr lang="de-DE" i="1">
                                <a:latin typeface="Cambria Math" panose="02040503050406030204" pitchFamily="18" charset="0"/>
                              </a:rPr>
                              <m:t>𝑥</m:t>
                            </m:r>
                            <m:r>
                              <a:rPr lang="de-DE" i="1">
                                <a:latin typeface="Cambria Math" panose="02040503050406030204" pitchFamily="18" charset="0"/>
                              </a:rPr>
                              <m:t>,   </m:t>
                            </m:r>
                            <m:r>
                              <a:rPr lang="de-DE" i="1">
                                <a:latin typeface="Cambria Math" panose="02040503050406030204" pitchFamily="18" charset="0"/>
                              </a:rPr>
                              <m:t>𝑦</m:t>
                            </m:r>
                            <m:r>
                              <a:rPr lang="de-DE" i="1">
                                <a:latin typeface="Cambria Math" panose="02040503050406030204" pitchFamily="18" charset="0"/>
                              </a:rPr>
                              <m:t>−1</m:t>
                            </m:r>
                          </m:sub>
                        </m:sSub>
                        <m:r>
                          <a:rPr lang="de-DE">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 4 </m:t>
                            </m:r>
                            <m:r>
                              <a:rPr lang="de-DE" i="1">
                                <a:latin typeface="Cambria Math" panose="02040503050406030204" pitchFamily="18" charset="0"/>
                              </a:rPr>
                              <m:t>𝑢</m:t>
                            </m:r>
                          </m:e>
                          <m:sub>
                            <m:r>
                              <a:rPr lang="de-DE" i="1">
                                <a:latin typeface="Cambria Math" panose="02040503050406030204" pitchFamily="18" charset="0"/>
                              </a:rPr>
                              <m:t>𝑥</m:t>
                            </m:r>
                            <m:r>
                              <a:rPr lang="de-DE" i="1">
                                <a:latin typeface="Cambria Math" panose="02040503050406030204" pitchFamily="18" charset="0"/>
                              </a:rPr>
                              <m:t>,   </m:t>
                            </m:r>
                            <m:r>
                              <a:rPr lang="de-DE" i="1">
                                <a:latin typeface="Cambria Math" panose="02040503050406030204" pitchFamily="18" charset="0"/>
                              </a:rPr>
                              <m:t>𝑦</m:t>
                            </m:r>
                          </m:sub>
                        </m:sSub>
                      </m:num>
                      <m:den>
                        <m:sSup>
                          <m:sSupPr>
                            <m:ctrlPr>
                              <a:rPr lang="pt-BR" i="1">
                                <a:latin typeface="Cambria Math" panose="02040503050406030204" pitchFamily="18" charset="0"/>
                                <a:cs typeface="Ubisoft Sans" panose="02000504030000020004" pitchFamily="2" charset="-78"/>
                              </a:rPr>
                            </m:ctrlPr>
                          </m:sSupPr>
                          <m:e>
                            <m:r>
                              <a:rPr lang="de-DE" i="1">
                                <a:latin typeface="Cambria Math" panose="02040503050406030204" pitchFamily="18" charset="0"/>
                              </a:rPr>
                              <m:t>(</m:t>
                            </m:r>
                            <m:r>
                              <a:rPr lang="de-DE" i="1">
                                <a:latin typeface="Cambria Math" panose="02040503050406030204" pitchFamily="18" charset="0"/>
                              </a:rPr>
                              <m:t>𝑑𝑥</m:t>
                            </m:r>
                            <m:r>
                              <a:rPr lang="de-DE" i="1">
                                <a:latin typeface="Cambria Math" panose="02040503050406030204" pitchFamily="18" charset="0"/>
                              </a:rPr>
                              <m:t>)</m:t>
                            </m:r>
                          </m:e>
                          <m:sup>
                            <m:r>
                              <a:rPr lang="de-DE" i="1" dirty="0">
                                <a:latin typeface="Cambria Math" panose="02040503050406030204" pitchFamily="18" charset="0"/>
                                <a:cs typeface="Ubisoft Sans" panose="02000504030000020004" pitchFamily="2" charset="-78"/>
                              </a:rPr>
                              <m:t>2</m:t>
                            </m:r>
                          </m:sup>
                        </m:sSup>
                      </m:den>
                    </m:f>
                  </m:oMath>
                </a14:m>
                <a:endParaRPr lang="en-US" dirty="0"/>
              </a:p>
              <a:p>
                <a:r>
                  <a:rPr lang="en-US" sz="1800" i="1" dirty="0">
                    <a:solidFill>
                      <a:schemeClr val="tx1"/>
                    </a:solidFill>
                    <a:latin typeface="Cambria" panose="02040503050406030204" pitchFamily="18" charset="0"/>
                    <a:ea typeface="Cambria" panose="02040503050406030204" pitchFamily="18" charset="0"/>
                  </a:rPr>
                  <a:t> </a:t>
                </a:r>
              </a:p>
            </p:txBody>
          </p:sp>
        </mc:Choice>
        <mc:Fallback xmlns="">
          <p:sp>
            <p:nvSpPr>
              <p:cNvPr id="22" name="TextBox 21">
                <a:extLst>
                  <a:ext uri="{FF2B5EF4-FFF2-40B4-BE49-F238E27FC236}">
                    <a16:creationId xmlns:a16="http://schemas.microsoft.com/office/drawing/2014/main" id="{9638AB43-D9FA-E679-7DC8-F378E6130ECF}"/>
                  </a:ext>
                </a:extLst>
              </p:cNvPr>
              <p:cNvSpPr txBox="1">
                <a:spLocks noRot="1" noChangeAspect="1" noMove="1" noResize="1" noEditPoints="1" noAdjustHandles="1" noChangeArrowheads="1" noChangeShapeType="1" noTextEdit="1"/>
              </p:cNvSpPr>
              <p:nvPr/>
            </p:nvSpPr>
            <p:spPr>
              <a:xfrm>
                <a:off x="4634195" y="5893456"/>
                <a:ext cx="4230410" cy="813813"/>
              </a:xfrm>
              <a:prstGeom prst="rect">
                <a:avLst/>
              </a:prstGeom>
              <a:blipFill>
                <a:blip r:embed="rId10"/>
                <a:stretch>
                  <a:fillRect l="-1153"/>
                </a:stretch>
              </a:blipFill>
            </p:spPr>
            <p:txBody>
              <a:bodyPr/>
              <a:lstStyle/>
              <a:p>
                <a:r>
                  <a:rPr lang="en-US">
                    <a:noFill/>
                  </a:rPr>
                  <a:t> </a:t>
                </a:r>
              </a:p>
            </p:txBody>
          </p:sp>
        </mc:Fallback>
      </mc:AlternateContent>
      <p:sp>
        <p:nvSpPr>
          <p:cNvPr id="26" name="Rectangle: Rounded Corners 25">
            <a:extLst>
              <a:ext uri="{FF2B5EF4-FFF2-40B4-BE49-F238E27FC236}">
                <a16:creationId xmlns:a16="http://schemas.microsoft.com/office/drawing/2014/main" id="{C814689A-C9E3-0448-2901-68664F70ECD1}"/>
              </a:ext>
            </a:extLst>
          </p:cNvPr>
          <p:cNvSpPr/>
          <p:nvPr/>
        </p:nvSpPr>
        <p:spPr>
          <a:xfrm>
            <a:off x="4256483" y="5037193"/>
            <a:ext cx="3877274" cy="564066"/>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1" name="Rectangle: Rounded Corners 30">
            <a:extLst>
              <a:ext uri="{FF2B5EF4-FFF2-40B4-BE49-F238E27FC236}">
                <a16:creationId xmlns:a16="http://schemas.microsoft.com/office/drawing/2014/main" id="{7E127793-BFB5-2F12-A995-89C5F04042A5}"/>
              </a:ext>
            </a:extLst>
          </p:cNvPr>
          <p:cNvSpPr/>
          <p:nvPr/>
        </p:nvSpPr>
        <p:spPr>
          <a:xfrm>
            <a:off x="5163487" y="5870953"/>
            <a:ext cx="3492805" cy="582690"/>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3" name="Rectangle: Rounded Corners 32">
            <a:extLst>
              <a:ext uri="{FF2B5EF4-FFF2-40B4-BE49-F238E27FC236}">
                <a16:creationId xmlns:a16="http://schemas.microsoft.com/office/drawing/2014/main" id="{1032CC9C-4DCD-77B7-C513-E3C0801C838F}"/>
              </a:ext>
            </a:extLst>
          </p:cNvPr>
          <p:cNvSpPr/>
          <p:nvPr/>
        </p:nvSpPr>
        <p:spPr>
          <a:xfrm>
            <a:off x="4460215" y="2119536"/>
            <a:ext cx="1405539" cy="41318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55AD49E4-0465-344A-55AA-5D7ED1DDCB90}"/>
              </a:ext>
            </a:extLst>
          </p:cNvPr>
          <p:cNvSpPr/>
          <p:nvPr/>
        </p:nvSpPr>
        <p:spPr>
          <a:xfrm>
            <a:off x="4460215" y="2525454"/>
            <a:ext cx="1405539" cy="373537"/>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3399"/>
              </a:solidFill>
            </a:endParaRPr>
          </a:p>
        </p:txBody>
      </p:sp>
      <p:sp>
        <p:nvSpPr>
          <p:cNvPr id="39" name="Rectangle: Rounded Corners 38">
            <a:extLst>
              <a:ext uri="{FF2B5EF4-FFF2-40B4-BE49-F238E27FC236}">
                <a16:creationId xmlns:a16="http://schemas.microsoft.com/office/drawing/2014/main" id="{123B1B7B-AF05-68D9-66FE-CFA3499DCE89}"/>
              </a:ext>
            </a:extLst>
          </p:cNvPr>
          <p:cNvSpPr/>
          <p:nvPr/>
        </p:nvSpPr>
        <p:spPr>
          <a:xfrm>
            <a:off x="4256484" y="4257373"/>
            <a:ext cx="2296712" cy="659342"/>
          </a:xfrm>
          <a:prstGeom prst="round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0" name="Rectangle: Rounded Corners 39">
            <a:extLst>
              <a:ext uri="{FF2B5EF4-FFF2-40B4-BE49-F238E27FC236}">
                <a16:creationId xmlns:a16="http://schemas.microsoft.com/office/drawing/2014/main" id="{FD6B72F6-7931-FEDD-F6FC-6F56B77948CB}"/>
              </a:ext>
            </a:extLst>
          </p:cNvPr>
          <p:cNvSpPr/>
          <p:nvPr/>
        </p:nvSpPr>
        <p:spPr>
          <a:xfrm>
            <a:off x="6736074" y="4266217"/>
            <a:ext cx="2296712" cy="650498"/>
          </a:xfrm>
          <a:prstGeom prst="roundRect">
            <a:avLst/>
          </a:prstGeom>
          <a:noFill/>
          <a:ln w="25400">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1" name="Rectangle: Rounded Corners 40">
            <a:extLst>
              <a:ext uri="{FF2B5EF4-FFF2-40B4-BE49-F238E27FC236}">
                <a16:creationId xmlns:a16="http://schemas.microsoft.com/office/drawing/2014/main" id="{47B0757F-36C0-907F-761A-BC2363AE70FD}"/>
              </a:ext>
            </a:extLst>
          </p:cNvPr>
          <p:cNvSpPr/>
          <p:nvPr/>
        </p:nvSpPr>
        <p:spPr>
          <a:xfrm>
            <a:off x="4267659" y="3409940"/>
            <a:ext cx="1598096" cy="601093"/>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A14D10A-FC35-A881-538F-91A9A5249058}"/>
              </a:ext>
            </a:extLst>
          </p:cNvPr>
          <p:cNvSpPr/>
          <p:nvPr/>
        </p:nvSpPr>
        <p:spPr>
          <a:xfrm>
            <a:off x="6096001" y="3412040"/>
            <a:ext cx="1645902" cy="598993"/>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3399"/>
              </a:solidFill>
            </a:endParaRPr>
          </a:p>
        </p:txBody>
      </p:sp>
      <p:sp>
        <p:nvSpPr>
          <p:cNvPr id="20" name="Rectangle 19">
            <a:extLst>
              <a:ext uri="{FF2B5EF4-FFF2-40B4-BE49-F238E27FC236}">
                <a16:creationId xmlns:a16="http://schemas.microsoft.com/office/drawing/2014/main" id="{DD2B1268-095F-8B34-9D61-379D10FAB105}"/>
              </a:ext>
            </a:extLst>
          </p:cNvPr>
          <p:cNvSpPr/>
          <p:nvPr/>
        </p:nvSpPr>
        <p:spPr>
          <a:xfrm>
            <a:off x="2372175" y="1883961"/>
            <a:ext cx="45719" cy="3782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9D0506-0E9A-09CB-2549-56FB0B42A965}"/>
              </a:ext>
            </a:extLst>
          </p:cNvPr>
          <p:cNvSpPr/>
          <p:nvPr/>
        </p:nvSpPr>
        <p:spPr>
          <a:xfrm>
            <a:off x="3880076" y="1881340"/>
            <a:ext cx="45719" cy="3782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10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1"/>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0"/>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1" grpId="0" animBg="1"/>
      <p:bldP spid="9" grpId="0" animBg="1"/>
      <p:bldP spid="7" grpId="0" animBg="1"/>
      <p:bldP spid="130" grpId="0" animBg="1"/>
      <p:bldP spid="18" grpId="0" animBg="1"/>
      <p:bldP spid="27" grpId="0" animBg="1"/>
      <p:bldP spid="27" grpId="1" animBg="1"/>
      <p:bldP spid="29" grpId="0" animBg="1"/>
      <p:bldP spid="29" grpId="1" animBg="1"/>
      <p:bldP spid="34" grpId="0" animBg="1"/>
      <p:bldP spid="34" grpId="1" animBg="1"/>
      <p:bldP spid="36" grpId="0" animBg="1"/>
      <p:bldP spid="36" grpId="1" animBg="1"/>
      <p:bldP spid="43" grpId="0"/>
      <p:bldP spid="21" grpId="0"/>
      <p:bldP spid="22" grpId="0"/>
      <p:bldP spid="26" grpId="0" animBg="1"/>
      <p:bldP spid="31" grpId="0" animBg="1"/>
      <p:bldP spid="33" grpId="0" animBg="1"/>
      <p:bldP spid="33"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371600"/>
                <a:ext cx="81380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We have the acceleration </a:t>
                </a:r>
                <a14:m>
                  <m:oMath xmlns:m="http://schemas.openxmlformats.org/officeDocument/2006/math">
                    <m:f>
                      <m:fPr>
                        <m:ctrlPr>
                          <a:rPr lang="en-US" sz="220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2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e>
                          <m:sup>
                            <m:r>
                              <a:rPr lang="de-DE" sz="220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r>
                          <a:rPr lang="de-DE" sz="2200" i="1"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200" i="1">
                                <a:solidFill>
                                  <a:schemeClr val="tx1"/>
                                </a:solidFill>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de-DE" sz="22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𝑡</m:t>
                            </m:r>
                          </m:e>
                          <m:sup>
                            <m:r>
                              <a:rPr lang="de-DE" sz="2200" b="0" i="1" dirty="0"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2</m:t>
                            </m:r>
                          </m:sup>
                        </m:sSup>
                      </m:den>
                    </m:f>
                  </m:oMath>
                </a14:m>
                <a:r>
                  <a:rPr lang="en-US" sz="2200" dirty="0">
                    <a:latin typeface="Ubisoft Sans" panose="02000504030000020004" pitchFamily="2" charset="-78"/>
                    <a:cs typeface="Ubisoft Sans" panose="02000504030000020004" pitchFamily="2" charset="-78"/>
                  </a:rPr>
                  <a:t> </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Now we have to integrate to receive the new water height </a:t>
                </a:r>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oMath>
                </a14:m>
                <a:endParaRPr lang="de-DE"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Most common numerical </a:t>
                </a:r>
                <a:r>
                  <a:rPr lang="en-US" sz="2200" dirty="0" err="1">
                    <a:latin typeface="Ubisoft Sans" panose="02000504030000020004" pitchFamily="2" charset="-78"/>
                    <a:cs typeface="Ubisoft Sans" panose="02000504030000020004" pitchFamily="2" charset="-78"/>
                  </a:rPr>
                  <a:t>integrators:</a:t>
                </a:r>
                <a:r>
                  <a:rPr lang="en-US" sz="2200" dirty="0" err="1">
                    <a:solidFill>
                      <a:schemeClr val="bg1"/>
                    </a:solidFill>
                    <a:latin typeface="Ubisoft Sans" panose="02000504030000020004" pitchFamily="2" charset="-78"/>
                    <a:cs typeface="Ubisoft Sans" panose="02000504030000020004" pitchFamily="2" charset="-78"/>
                  </a:rPr>
                  <a:t>ssig</a:t>
                </a:r>
                <a:endParaRPr lang="en-US" sz="2200" dirty="0">
                  <a:latin typeface="Ubisoft Sans" panose="02000504030000020004" pitchFamily="2" charset="-78"/>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371600"/>
                <a:ext cx="8138071" cy="4351338"/>
              </a:xfrm>
              <a:prstGeom prst="rect">
                <a:avLst/>
              </a:prstGeom>
              <a:blipFill>
                <a:blip r:embed="rId3"/>
                <a:stretch>
                  <a:fillRect l="-9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23</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7243145"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INTEGRATION</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8" name="TextBox 7">
            <a:extLst>
              <a:ext uri="{FF2B5EF4-FFF2-40B4-BE49-F238E27FC236}">
                <a16:creationId xmlns:a16="http://schemas.microsoft.com/office/drawing/2014/main" id="{F0A65E92-AABA-AE45-1FE9-A4866A71C623}"/>
              </a:ext>
            </a:extLst>
          </p:cNvPr>
          <p:cNvSpPr txBox="1"/>
          <p:nvPr/>
        </p:nvSpPr>
        <p:spPr>
          <a:xfrm>
            <a:off x="1249733" y="2974431"/>
            <a:ext cx="5024059" cy="1785104"/>
          </a:xfrm>
          <a:prstGeom prst="rect">
            <a:avLst/>
          </a:prstGeom>
          <a:noFill/>
        </p:spPr>
        <p:txBody>
          <a:bodyPr wrap="square">
            <a:spAutoFit/>
          </a:bodyPr>
          <a:lstStyle/>
          <a:p>
            <a:pPr marL="342900" indent="-342900">
              <a:buBlip>
                <a:blip r:embed="rId4"/>
              </a:buBlip>
            </a:pPr>
            <a:r>
              <a:rPr lang="en-US" sz="2200" dirty="0">
                <a:solidFill>
                  <a:schemeClr val="tx1"/>
                </a:solidFill>
                <a:latin typeface="Ubisoft Sans" panose="02000504030000020004" pitchFamily="2" charset="-78"/>
                <a:cs typeface="Ubisoft Sans" panose="02000504030000020004" pitchFamily="2" charset="-78"/>
              </a:rPr>
              <a:t>Euler</a:t>
            </a:r>
          </a:p>
          <a:p>
            <a:pPr marL="342900" indent="-342900">
              <a:buBlip>
                <a:blip r:embed="rId4"/>
              </a:buBlip>
            </a:pPr>
            <a:r>
              <a:rPr lang="en-US" sz="2200" dirty="0" err="1">
                <a:latin typeface="Ubisoft Sans" panose="02000504030000020004" pitchFamily="2" charset="-78"/>
                <a:cs typeface="Ubisoft Sans" panose="02000504030000020004" pitchFamily="2" charset="-78"/>
              </a:rPr>
              <a:t>Verlet</a:t>
            </a:r>
            <a:endParaRPr lang="en-US" sz="2200" dirty="0">
              <a:latin typeface="Ubisoft Sans" panose="02000504030000020004" pitchFamily="2" charset="-78"/>
              <a:cs typeface="Ubisoft Sans" panose="02000504030000020004" pitchFamily="2" charset="-78"/>
            </a:endParaRPr>
          </a:p>
          <a:p>
            <a:pPr marL="342900" indent="-342900">
              <a:buBlip>
                <a:blip r:embed="rId4"/>
              </a:buBlip>
            </a:pPr>
            <a:r>
              <a:rPr lang="en-US" sz="2200" dirty="0">
                <a:solidFill>
                  <a:schemeClr val="tx1"/>
                </a:solidFill>
                <a:latin typeface="Ubisoft Sans" panose="02000504030000020004" pitchFamily="2" charset="-78"/>
                <a:cs typeface="Ubisoft Sans" panose="02000504030000020004" pitchFamily="2" charset="-78"/>
              </a:rPr>
              <a:t>Mid-Point</a:t>
            </a:r>
          </a:p>
          <a:p>
            <a:pPr marL="342900" indent="-342900">
              <a:buBlip>
                <a:blip r:embed="rId4"/>
              </a:buBlip>
            </a:pPr>
            <a:r>
              <a:rPr lang="en-US" sz="2200" dirty="0" err="1">
                <a:latin typeface="Ubisoft Sans" panose="02000504030000020004" pitchFamily="2" charset="-78"/>
                <a:cs typeface="Ubisoft Sans" panose="02000504030000020004" pitchFamily="2" charset="-78"/>
              </a:rPr>
              <a:t>Runga-Kutta</a:t>
            </a:r>
            <a:endParaRPr lang="en-US" sz="2200" dirty="0">
              <a:solidFill>
                <a:schemeClr val="tx1"/>
              </a:solidFill>
              <a:latin typeface="Ubisoft Sans" panose="02000504030000020004" pitchFamily="2" charset="-78"/>
              <a:cs typeface="Ubisoft Sans" panose="02000504030000020004" pitchFamily="2" charset="-78"/>
            </a:endParaRPr>
          </a:p>
          <a:p>
            <a:endParaRPr lang="en-US" sz="2200" dirty="0">
              <a:solidFill>
                <a:schemeClr val="tx1"/>
              </a:solidFill>
            </a:endParaRPr>
          </a:p>
        </p:txBody>
      </p:sp>
      <p:sp>
        <p:nvSpPr>
          <p:cNvPr id="9" name="Rectangle 8">
            <a:extLst>
              <a:ext uri="{FF2B5EF4-FFF2-40B4-BE49-F238E27FC236}">
                <a16:creationId xmlns:a16="http://schemas.microsoft.com/office/drawing/2014/main" id="{F8E1359A-4137-2B27-2CCC-B0B5F98256ED}"/>
              </a:ext>
            </a:extLst>
          </p:cNvPr>
          <p:cNvSpPr/>
          <p:nvPr/>
        </p:nvSpPr>
        <p:spPr>
          <a:xfrm>
            <a:off x="1524050" y="3703317"/>
            <a:ext cx="1828780" cy="731512"/>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00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51BCAE3-C667-B3A1-B3E7-A64E28858981}"/>
              </a:ext>
            </a:extLst>
          </p:cNvPr>
          <p:cNvCxnSpPr>
            <a:cxnSpLocks/>
          </p:cNvCxnSpPr>
          <p:nvPr/>
        </p:nvCxnSpPr>
        <p:spPr>
          <a:xfrm flipV="1">
            <a:off x="10535049" y="3626997"/>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BCFFD4-ABFC-D3A1-FABD-E2ABD9BA7631}"/>
              </a:ext>
            </a:extLst>
          </p:cNvPr>
          <p:cNvCxnSpPr>
            <a:cxnSpLocks/>
          </p:cNvCxnSpPr>
          <p:nvPr/>
        </p:nvCxnSpPr>
        <p:spPr>
          <a:xfrm flipV="1">
            <a:off x="9996339" y="3612925"/>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FD1480-E618-A0B1-B7CC-8F19DEF75540}"/>
              </a:ext>
            </a:extLst>
          </p:cNvPr>
          <p:cNvCxnSpPr>
            <a:cxnSpLocks/>
          </p:cNvCxnSpPr>
          <p:nvPr/>
        </p:nvCxnSpPr>
        <p:spPr>
          <a:xfrm flipH="1" flipV="1">
            <a:off x="10534905" y="4352661"/>
            <a:ext cx="3757" cy="44720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1" name="Content Placeholder 4">
            <a:extLst>
              <a:ext uri="{FF2B5EF4-FFF2-40B4-BE49-F238E27FC236}">
                <a16:creationId xmlns:a16="http://schemas.microsoft.com/office/drawing/2014/main" id="{006BDD12-BEEB-34F0-C372-A9932A4B7AA6}"/>
              </a:ext>
            </a:extLst>
          </p:cNvPr>
          <p:cNvSpPr txBox="1">
            <a:spLocks/>
          </p:cNvSpPr>
          <p:nvPr/>
        </p:nvSpPr>
        <p:spPr>
          <a:xfrm>
            <a:off x="914400" y="1371600"/>
            <a:ext cx="9527543" cy="52911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Discretize the time</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In other words, having fixed time steps </a:t>
            </a:r>
            <a:r>
              <a:rPr lang="en-US" sz="2200" dirty="0">
                <a:latin typeface="Cambria Math" panose="02040503050406030204" pitchFamily="18" charset="0"/>
                <a:ea typeface="Cambria Math" panose="02040503050406030204" pitchFamily="18" charset="0"/>
                <a:cs typeface="Ubisoft Sans" panose="02000504030000020004" pitchFamily="2" charset="-78"/>
              </a:rPr>
              <a:t>dt</a:t>
            </a:r>
            <a:r>
              <a:rPr lang="en-US" sz="2200" dirty="0">
                <a:latin typeface="Ubisoft Sans" panose="02000504030000020004" pitchFamily="2" charset="-78"/>
                <a:cs typeface="Ubisoft Sans" panose="02000504030000020004" pitchFamily="2" charset="-78"/>
              </a:rPr>
              <a:t> in our simulation</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Simple approximation could be:</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Gains energy and is not accurate</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Loses slightly energy and is more accurate</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p:txBody>
      </p:sp>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2025798" y="1277956"/>
            <a:ext cx="1000616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24</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1014972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EULER </a:t>
            </a:r>
            <a:r>
              <a:rPr lang="en-US" sz="5400" b="1" spc="300" dirty="0">
                <a:solidFill>
                  <a:srgbClr val="005476"/>
                </a:solidFill>
                <a:latin typeface="Ubisoft Sans" panose="02000504030000020004" pitchFamily="2" charset="-78"/>
                <a:cs typeface="Ubisoft Sans" panose="02000504030000020004" pitchFamily="2" charset="-78"/>
              </a:rPr>
              <a:t>INTEGRATION</a:t>
            </a:r>
            <a:endParaRPr lang="en-US" sz="5400" b="1" spc="300" dirty="0">
              <a:latin typeface="Ubisoft Sans" panose="02000504030000020004" pitchFamily="2" charset="-78"/>
              <a:cs typeface="Ubisoft Sans" panose="02000504030000020004" pitchFamily="2" charset="-78"/>
            </a:endParaRPr>
          </a:p>
        </p:txBody>
      </p:sp>
      <p:sp>
        <p:nvSpPr>
          <p:cNvPr id="50" name="Arc 49">
            <a:extLst>
              <a:ext uri="{FF2B5EF4-FFF2-40B4-BE49-F238E27FC236}">
                <a16:creationId xmlns:a16="http://schemas.microsoft.com/office/drawing/2014/main" id="{5350EE92-512D-B6B9-5E6B-B0E27586D8B6}"/>
              </a:ext>
            </a:extLst>
          </p:cNvPr>
          <p:cNvSpPr/>
          <p:nvPr/>
        </p:nvSpPr>
        <p:spPr>
          <a:xfrm>
            <a:off x="3904534" y="880638"/>
            <a:ext cx="6714282" cy="4982786"/>
          </a:xfrm>
          <a:prstGeom prst="arc">
            <a:avLst>
              <a:gd name="adj1" fmla="val 269551"/>
              <a:gd name="adj2" fmla="val 5360569"/>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1E4852F5-6C82-1E7F-162D-46B6A390BB47}"/>
              </a:ext>
            </a:extLst>
          </p:cNvPr>
          <p:cNvSpPr txBox="1"/>
          <p:nvPr/>
        </p:nvSpPr>
        <p:spPr>
          <a:xfrm>
            <a:off x="10269457" y="5851938"/>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t+6</a:t>
            </a:r>
            <a:endParaRPr lang="en-US" sz="1200" dirty="0">
              <a:solidFill>
                <a:srgbClr val="FB0DC8"/>
              </a:solidFill>
              <a:latin typeface="Cambria Math" panose="02040503050406030204" pitchFamily="18" charset="0"/>
              <a:ea typeface="Cambria Math" panose="02040503050406030204" pitchFamily="18" charset="0"/>
            </a:endParaRPr>
          </a:p>
        </p:txBody>
      </p:sp>
      <p:cxnSp>
        <p:nvCxnSpPr>
          <p:cNvPr id="41" name="Straight Connector 40">
            <a:extLst>
              <a:ext uri="{FF2B5EF4-FFF2-40B4-BE49-F238E27FC236}">
                <a16:creationId xmlns:a16="http://schemas.microsoft.com/office/drawing/2014/main" id="{45E4B855-2B47-B4DD-5286-7FAF6D6A7D42}"/>
              </a:ext>
            </a:extLst>
          </p:cNvPr>
          <p:cNvCxnSpPr>
            <a:cxnSpLocks/>
          </p:cNvCxnSpPr>
          <p:nvPr/>
        </p:nvCxnSpPr>
        <p:spPr>
          <a:xfrm flipV="1">
            <a:off x="8921784" y="3625897"/>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C6A37B-0C73-4FEF-2EF6-71F4101E37F1}"/>
              </a:ext>
            </a:extLst>
          </p:cNvPr>
          <p:cNvCxnSpPr>
            <a:cxnSpLocks/>
          </p:cNvCxnSpPr>
          <p:nvPr/>
        </p:nvCxnSpPr>
        <p:spPr>
          <a:xfrm flipV="1">
            <a:off x="8385839" y="3624400"/>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D5A2C2-1917-EDA9-9BC4-A7B5A369AFC3}"/>
              </a:ext>
            </a:extLst>
          </p:cNvPr>
          <p:cNvCxnSpPr>
            <a:cxnSpLocks/>
          </p:cNvCxnSpPr>
          <p:nvPr/>
        </p:nvCxnSpPr>
        <p:spPr>
          <a:xfrm flipV="1">
            <a:off x="7848895" y="3618733"/>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574820-7DD5-8997-74F5-192A430BDC37}"/>
              </a:ext>
            </a:extLst>
          </p:cNvPr>
          <p:cNvCxnSpPr>
            <a:cxnSpLocks/>
          </p:cNvCxnSpPr>
          <p:nvPr/>
        </p:nvCxnSpPr>
        <p:spPr>
          <a:xfrm flipV="1">
            <a:off x="9461441" y="3629295"/>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35E44B-D1E1-DCB8-FCAE-FF501C849A38}"/>
              </a:ext>
            </a:extLst>
          </p:cNvPr>
          <p:cNvCxnSpPr>
            <a:cxnSpLocks/>
          </p:cNvCxnSpPr>
          <p:nvPr/>
        </p:nvCxnSpPr>
        <p:spPr>
          <a:xfrm flipV="1">
            <a:off x="7130561" y="5862244"/>
            <a:ext cx="3833378" cy="1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4AB551-BD20-C124-0CDD-F89D99C21834}"/>
              </a:ext>
            </a:extLst>
          </p:cNvPr>
          <p:cNvCxnSpPr>
            <a:cxnSpLocks/>
          </p:cNvCxnSpPr>
          <p:nvPr/>
        </p:nvCxnSpPr>
        <p:spPr>
          <a:xfrm flipV="1">
            <a:off x="7309692" y="3591768"/>
            <a:ext cx="0" cy="2465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262F6D-C647-C99B-34D1-C1F2BA813D2F}"/>
              </a:ext>
            </a:extLst>
          </p:cNvPr>
          <p:cNvSpPr txBox="1"/>
          <p:nvPr/>
        </p:nvSpPr>
        <p:spPr>
          <a:xfrm>
            <a:off x="10866974" y="5773859"/>
            <a:ext cx="340348" cy="36933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Ubisoft Sans" panose="02000504030000020004" pitchFamily="2" charset="-78"/>
              </a:rPr>
              <a:t>t</a:t>
            </a:r>
            <a:endParaRPr lang="en-US" dirty="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9B3C92C0-79C0-B6B9-F9E2-FF19660AD24F}"/>
              </a:ext>
            </a:extLst>
          </p:cNvPr>
          <p:cNvSpPr txBox="1"/>
          <p:nvPr/>
        </p:nvSpPr>
        <p:spPr>
          <a:xfrm>
            <a:off x="6975699" y="3278732"/>
            <a:ext cx="401842" cy="36933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Ubisoft Sans" panose="02000504030000020004" pitchFamily="2" charset="-78"/>
              </a:rPr>
              <a:t>u</a:t>
            </a:r>
            <a:endParaRPr lang="en-US" dirty="0">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70399C5D-6609-C196-2BAA-A4D6FFD134B9}"/>
              </a:ext>
            </a:extLst>
          </p:cNvPr>
          <p:cNvSpPr txBox="1"/>
          <p:nvPr/>
        </p:nvSpPr>
        <p:spPr>
          <a:xfrm>
            <a:off x="7258954" y="5851937"/>
            <a:ext cx="249282"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2" name="TextBox 31">
            <a:extLst>
              <a:ext uri="{FF2B5EF4-FFF2-40B4-BE49-F238E27FC236}">
                <a16:creationId xmlns:a16="http://schemas.microsoft.com/office/drawing/2014/main" id="{DA420D1E-B9B5-815A-E079-0984CCC6E0AB}"/>
              </a:ext>
            </a:extLst>
          </p:cNvPr>
          <p:cNvSpPr txBox="1"/>
          <p:nvPr/>
        </p:nvSpPr>
        <p:spPr>
          <a:xfrm>
            <a:off x="7630462" y="5852306"/>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t+1</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3" name="TextBox 32">
            <a:extLst>
              <a:ext uri="{FF2B5EF4-FFF2-40B4-BE49-F238E27FC236}">
                <a16:creationId xmlns:a16="http://schemas.microsoft.com/office/drawing/2014/main" id="{27357964-7C1D-46CE-2D85-9D01EBA31BE3}"/>
              </a:ext>
            </a:extLst>
          </p:cNvPr>
          <p:cNvSpPr txBox="1"/>
          <p:nvPr/>
        </p:nvSpPr>
        <p:spPr>
          <a:xfrm>
            <a:off x="8139820" y="5852305"/>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t+2</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4" name="TextBox 33">
            <a:extLst>
              <a:ext uri="{FF2B5EF4-FFF2-40B4-BE49-F238E27FC236}">
                <a16:creationId xmlns:a16="http://schemas.microsoft.com/office/drawing/2014/main" id="{8578A7D7-88A3-3785-BDDA-A6BC91EC23C9}"/>
              </a:ext>
            </a:extLst>
          </p:cNvPr>
          <p:cNvSpPr txBox="1"/>
          <p:nvPr/>
        </p:nvSpPr>
        <p:spPr>
          <a:xfrm>
            <a:off x="8691167" y="5852304"/>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t+3</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5" name="TextBox 34">
            <a:extLst>
              <a:ext uri="{FF2B5EF4-FFF2-40B4-BE49-F238E27FC236}">
                <a16:creationId xmlns:a16="http://schemas.microsoft.com/office/drawing/2014/main" id="{1BCB9EF3-18F5-253A-F11F-1DA55DEF7D01}"/>
              </a:ext>
            </a:extLst>
          </p:cNvPr>
          <p:cNvSpPr txBox="1"/>
          <p:nvPr/>
        </p:nvSpPr>
        <p:spPr>
          <a:xfrm>
            <a:off x="9219292" y="5852305"/>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t+4</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6" name="TextBox 35">
            <a:extLst>
              <a:ext uri="{FF2B5EF4-FFF2-40B4-BE49-F238E27FC236}">
                <a16:creationId xmlns:a16="http://schemas.microsoft.com/office/drawing/2014/main" id="{76B8D795-837E-547E-F459-BC39E9CAAB13}"/>
              </a:ext>
            </a:extLst>
          </p:cNvPr>
          <p:cNvSpPr txBox="1"/>
          <p:nvPr/>
        </p:nvSpPr>
        <p:spPr>
          <a:xfrm>
            <a:off x="9753989" y="5852304"/>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t+5</a:t>
            </a:r>
            <a:endParaRPr lang="en-US" sz="1200" dirty="0">
              <a:solidFill>
                <a:srgbClr val="FB0DC8"/>
              </a:solidFill>
              <a:latin typeface="Cambria Math" panose="02040503050406030204" pitchFamily="18" charset="0"/>
              <a:ea typeface="Cambria Math" panose="02040503050406030204" pitchFamily="18" charset="0"/>
            </a:endParaRPr>
          </a:p>
        </p:txBody>
      </p:sp>
      <p:grpSp>
        <p:nvGrpSpPr>
          <p:cNvPr id="86" name="Group 85">
            <a:extLst>
              <a:ext uri="{FF2B5EF4-FFF2-40B4-BE49-F238E27FC236}">
                <a16:creationId xmlns:a16="http://schemas.microsoft.com/office/drawing/2014/main" id="{BB71B3BF-669D-7A1A-F3BF-13C6B9736E88}"/>
              </a:ext>
            </a:extLst>
          </p:cNvPr>
          <p:cNvGrpSpPr/>
          <p:nvPr/>
        </p:nvGrpSpPr>
        <p:grpSpPr>
          <a:xfrm>
            <a:off x="7339229" y="4632480"/>
            <a:ext cx="3248067" cy="1241158"/>
            <a:chOff x="3831931" y="3269002"/>
            <a:chExt cx="2763360" cy="1043237"/>
          </a:xfrm>
        </p:grpSpPr>
        <p:cxnSp>
          <p:nvCxnSpPr>
            <p:cNvPr id="60" name="Straight Connector 59">
              <a:extLst>
                <a:ext uri="{FF2B5EF4-FFF2-40B4-BE49-F238E27FC236}">
                  <a16:creationId xmlns:a16="http://schemas.microsoft.com/office/drawing/2014/main" id="{1AA02745-D2AD-C50A-E357-994B5133599D}"/>
                </a:ext>
              </a:extLst>
            </p:cNvPr>
            <p:cNvCxnSpPr>
              <a:cxnSpLocks/>
            </p:cNvCxnSpPr>
            <p:nvPr/>
          </p:nvCxnSpPr>
          <p:spPr>
            <a:xfrm flipV="1">
              <a:off x="4263559" y="4232651"/>
              <a:ext cx="462032" cy="39114"/>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DEDC8D-C88B-85EB-AA60-9631F0DF5D11}"/>
                </a:ext>
              </a:extLst>
            </p:cNvPr>
            <p:cNvCxnSpPr>
              <a:cxnSpLocks/>
            </p:cNvCxnSpPr>
            <p:nvPr/>
          </p:nvCxnSpPr>
          <p:spPr>
            <a:xfrm flipV="1">
              <a:off x="4722576" y="4120306"/>
              <a:ext cx="456751" cy="113207"/>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035B4BA-D0AB-269A-F201-2CE31E6650F1}"/>
                </a:ext>
              </a:extLst>
            </p:cNvPr>
            <p:cNvCxnSpPr>
              <a:cxnSpLocks/>
            </p:cNvCxnSpPr>
            <p:nvPr/>
          </p:nvCxnSpPr>
          <p:spPr>
            <a:xfrm flipV="1">
              <a:off x="5181876" y="3969793"/>
              <a:ext cx="457554" cy="1522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D5BCF8-3948-DB51-C2F4-1E2D479472DA}"/>
                </a:ext>
              </a:extLst>
            </p:cNvPr>
            <p:cNvCxnSpPr>
              <a:cxnSpLocks/>
            </p:cNvCxnSpPr>
            <p:nvPr/>
          </p:nvCxnSpPr>
          <p:spPr>
            <a:xfrm flipV="1">
              <a:off x="5636675" y="3724683"/>
              <a:ext cx="461073" cy="2436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393AEE4-574A-E370-3793-E00CD5F174D3}"/>
                </a:ext>
              </a:extLst>
            </p:cNvPr>
            <p:cNvCxnSpPr>
              <a:cxnSpLocks/>
            </p:cNvCxnSpPr>
            <p:nvPr/>
          </p:nvCxnSpPr>
          <p:spPr>
            <a:xfrm flipV="1">
              <a:off x="6087999" y="3315355"/>
              <a:ext cx="460771" cy="41409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EA2AE53-4BAF-C6B6-6295-AEBAB5AB4CA4}"/>
                </a:ext>
              </a:extLst>
            </p:cNvPr>
            <p:cNvSpPr/>
            <p:nvPr/>
          </p:nvSpPr>
          <p:spPr>
            <a:xfrm>
              <a:off x="4686694" y="4196267"/>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7A9B6DE-191B-D0C4-CC5D-EB16EBD855E0}"/>
                </a:ext>
              </a:extLst>
            </p:cNvPr>
            <p:cNvSpPr/>
            <p:nvPr/>
          </p:nvSpPr>
          <p:spPr>
            <a:xfrm>
              <a:off x="5140621" y="4082431"/>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44BA15-65A8-25EF-E783-EB6CDF3BAC1F}"/>
                </a:ext>
              </a:extLst>
            </p:cNvPr>
            <p:cNvSpPr/>
            <p:nvPr/>
          </p:nvSpPr>
          <p:spPr>
            <a:xfrm>
              <a:off x="5600618" y="3926967"/>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5C923F3-DDCE-84E9-76FF-EA1066F986E9}"/>
                </a:ext>
              </a:extLst>
            </p:cNvPr>
            <p:cNvSpPr/>
            <p:nvPr/>
          </p:nvSpPr>
          <p:spPr>
            <a:xfrm>
              <a:off x="6056727" y="3683095"/>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CA3B5-3B78-1DB8-44CB-A97E04D133A4}"/>
                </a:ext>
              </a:extLst>
            </p:cNvPr>
            <p:cNvSpPr/>
            <p:nvPr/>
          </p:nvSpPr>
          <p:spPr>
            <a:xfrm>
              <a:off x="6517497" y="3269002"/>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D1D93CDE-8945-296A-CD11-6F4DCA406AEB}"/>
                </a:ext>
              </a:extLst>
            </p:cNvPr>
            <p:cNvCxnSpPr>
              <a:cxnSpLocks/>
              <a:stCxn id="19" idx="6"/>
              <a:endCxn id="20" idx="2"/>
            </p:cNvCxnSpPr>
            <p:nvPr/>
          </p:nvCxnSpPr>
          <p:spPr>
            <a:xfrm flipV="1">
              <a:off x="3831931" y="4273811"/>
              <a:ext cx="392731" cy="25518"/>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05BC330-25CD-48F9-0E48-40B027DC8D1C}"/>
                </a:ext>
              </a:extLst>
            </p:cNvPr>
            <p:cNvSpPr/>
            <p:nvPr/>
          </p:nvSpPr>
          <p:spPr>
            <a:xfrm>
              <a:off x="4224662" y="4235381"/>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3" name="Straight Connector 102">
            <a:extLst>
              <a:ext uri="{FF2B5EF4-FFF2-40B4-BE49-F238E27FC236}">
                <a16:creationId xmlns:a16="http://schemas.microsoft.com/office/drawing/2014/main" id="{180E2A3B-45A6-E128-75D6-863AECDE876D}"/>
              </a:ext>
            </a:extLst>
          </p:cNvPr>
          <p:cNvCxnSpPr>
            <a:cxnSpLocks/>
          </p:cNvCxnSpPr>
          <p:nvPr/>
        </p:nvCxnSpPr>
        <p:spPr>
          <a:xfrm flipV="1">
            <a:off x="8390775" y="5535480"/>
            <a:ext cx="534652" cy="18115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B8C2F25-0ED4-6B17-4C71-69D040AC43F9}"/>
              </a:ext>
            </a:extLst>
          </p:cNvPr>
          <p:cNvCxnSpPr>
            <a:cxnSpLocks/>
          </p:cNvCxnSpPr>
          <p:nvPr/>
        </p:nvCxnSpPr>
        <p:spPr>
          <a:xfrm flipV="1">
            <a:off x="8925426" y="5246163"/>
            <a:ext cx="538546" cy="289317"/>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2D48268-7958-99D3-F332-48DB8646E911}"/>
              </a:ext>
            </a:extLst>
          </p:cNvPr>
          <p:cNvCxnSpPr>
            <a:cxnSpLocks/>
          </p:cNvCxnSpPr>
          <p:nvPr/>
        </p:nvCxnSpPr>
        <p:spPr>
          <a:xfrm flipV="1">
            <a:off x="9463972" y="4811244"/>
            <a:ext cx="538842" cy="43491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8A0CD0C-F113-CA83-0F4A-C2EA775E064A}"/>
              </a:ext>
            </a:extLst>
          </p:cNvPr>
          <p:cNvCxnSpPr>
            <a:cxnSpLocks/>
          </p:cNvCxnSpPr>
          <p:nvPr/>
        </p:nvCxnSpPr>
        <p:spPr>
          <a:xfrm flipV="1">
            <a:off x="10002814" y="3916344"/>
            <a:ext cx="534104" cy="89490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C3D9985-55CE-F031-2BF0-6E122283A2C7}"/>
              </a:ext>
            </a:extLst>
          </p:cNvPr>
          <p:cNvCxnSpPr>
            <a:cxnSpLocks/>
          </p:cNvCxnSpPr>
          <p:nvPr/>
        </p:nvCxnSpPr>
        <p:spPr>
          <a:xfrm flipV="1">
            <a:off x="7846569" y="5719958"/>
            <a:ext cx="541737" cy="10575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2B3B063D-0960-FD68-F510-A1956E028968}"/>
              </a:ext>
            </a:extLst>
          </p:cNvPr>
          <p:cNvSpPr/>
          <p:nvPr/>
        </p:nvSpPr>
        <p:spPr>
          <a:xfrm>
            <a:off x="8342586" y="5666618"/>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2B3B544-6FFD-F037-88C3-CD1A2D2039E8}"/>
              </a:ext>
            </a:extLst>
          </p:cNvPr>
          <p:cNvSpPr/>
          <p:nvPr/>
        </p:nvSpPr>
        <p:spPr>
          <a:xfrm>
            <a:off x="8876059" y="5484392"/>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054C4E0-C5B8-275F-8F82-5CEBC6DD0D7F}"/>
              </a:ext>
            </a:extLst>
          </p:cNvPr>
          <p:cNvSpPr/>
          <p:nvPr/>
        </p:nvSpPr>
        <p:spPr>
          <a:xfrm>
            <a:off x="9418830" y="5200444"/>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FC1A4A-51DA-CA36-A5D9-11D7617981D3}"/>
              </a:ext>
            </a:extLst>
          </p:cNvPr>
          <p:cNvSpPr/>
          <p:nvPr/>
        </p:nvSpPr>
        <p:spPr>
          <a:xfrm>
            <a:off x="9953895" y="4763226"/>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831769F2-E9F2-9A45-1239-F99E6E48724E}"/>
              </a:ext>
            </a:extLst>
          </p:cNvPr>
          <p:cNvSpPr/>
          <p:nvPr/>
        </p:nvSpPr>
        <p:spPr>
          <a:xfrm>
            <a:off x="10490276" y="3875089"/>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BDC32E85-CC67-BB91-81A0-2A9592911DF9}"/>
              </a:ext>
            </a:extLst>
          </p:cNvPr>
          <p:cNvCxnSpPr>
            <a:cxnSpLocks/>
          </p:cNvCxnSpPr>
          <p:nvPr/>
        </p:nvCxnSpPr>
        <p:spPr>
          <a:xfrm flipV="1">
            <a:off x="7298526" y="5824340"/>
            <a:ext cx="541155" cy="4018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81582E-BDDC-E747-7854-06F53E24292C}"/>
              </a:ext>
            </a:extLst>
          </p:cNvPr>
          <p:cNvSpPr/>
          <p:nvPr/>
        </p:nvSpPr>
        <p:spPr>
          <a:xfrm>
            <a:off x="7247789" y="5812558"/>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423950C5-E3D9-1CC0-81B4-E3480965DF8B}"/>
              </a:ext>
            </a:extLst>
          </p:cNvPr>
          <p:cNvSpPr/>
          <p:nvPr/>
        </p:nvSpPr>
        <p:spPr>
          <a:xfrm rot="5400000">
            <a:off x="8031737" y="5936447"/>
            <a:ext cx="182669" cy="535404"/>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B07E0-EE11-0B47-27D0-FE302AA5BA8B}"/>
                  </a:ext>
                </a:extLst>
              </p:cNvPr>
              <p:cNvSpPr txBox="1"/>
              <p:nvPr/>
            </p:nvSpPr>
            <p:spPr>
              <a:xfrm>
                <a:off x="7912751" y="6263629"/>
                <a:ext cx="4419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𝑑𝑡</m:t>
                      </m:r>
                    </m:oMath>
                  </m:oMathPara>
                </a14:m>
                <a:endParaRPr lang="en-US" dirty="0"/>
              </a:p>
            </p:txBody>
          </p:sp>
        </mc:Choice>
        <mc:Fallback xmlns="">
          <p:sp>
            <p:nvSpPr>
              <p:cNvPr id="14" name="TextBox 13">
                <a:extLst>
                  <a:ext uri="{FF2B5EF4-FFF2-40B4-BE49-F238E27FC236}">
                    <a16:creationId xmlns:a16="http://schemas.microsoft.com/office/drawing/2014/main" id="{71AB07E0-EE11-0B47-27D0-FE302AA5BA8B}"/>
                  </a:ext>
                </a:extLst>
              </p:cNvPr>
              <p:cNvSpPr txBox="1">
                <a:spLocks noRot="1" noChangeAspect="1" noMove="1" noResize="1" noEditPoints="1" noAdjustHandles="1" noChangeArrowheads="1" noChangeShapeType="1" noTextEdit="1"/>
              </p:cNvSpPr>
              <p:nvPr/>
            </p:nvSpPr>
            <p:spPr>
              <a:xfrm>
                <a:off x="7912751" y="6263629"/>
                <a:ext cx="441981" cy="369332"/>
              </a:xfrm>
              <a:prstGeom prst="rect">
                <a:avLst/>
              </a:prstGeom>
              <a:blipFill>
                <a:blip r:embed="rId3"/>
                <a:stretch>
                  <a:fillRect/>
                </a:stretch>
              </a:blipFill>
            </p:spPr>
            <p:txBody>
              <a:bodyPr/>
              <a:lstStyle/>
              <a:p>
                <a:r>
                  <a:rPr lang="en-US">
                    <a:noFill/>
                  </a:rPr>
                  <a:t> </a:t>
                </a:r>
              </a:p>
            </p:txBody>
          </p:sp>
        </mc:Fallback>
      </mc:AlternateContent>
      <p:sp>
        <p:nvSpPr>
          <p:cNvPr id="108" name="Oval 107">
            <a:extLst>
              <a:ext uri="{FF2B5EF4-FFF2-40B4-BE49-F238E27FC236}">
                <a16:creationId xmlns:a16="http://schemas.microsoft.com/office/drawing/2014/main" id="{AF335AA1-2330-31F8-A8E8-6EFEFEB18088}"/>
              </a:ext>
            </a:extLst>
          </p:cNvPr>
          <p:cNvSpPr/>
          <p:nvPr/>
        </p:nvSpPr>
        <p:spPr>
          <a:xfrm>
            <a:off x="7800849" y="5772369"/>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784BA3D-3F47-AE0A-4CA7-C61AAA6ADA5E}"/>
              </a:ext>
            </a:extLst>
          </p:cNvPr>
          <p:cNvSpPr txBox="1"/>
          <p:nvPr/>
        </p:nvSpPr>
        <p:spPr>
          <a:xfrm>
            <a:off x="10602439" y="4502838"/>
            <a:ext cx="3422281" cy="400110"/>
          </a:xfrm>
          <a:prstGeom prst="rect">
            <a:avLst/>
          </a:prstGeom>
          <a:noFill/>
        </p:spPr>
        <p:txBody>
          <a:bodyPr wrap="square">
            <a:spAutoFit/>
          </a:bodyPr>
          <a:lstStyle/>
          <a:p>
            <a:r>
              <a:rPr lang="de-DE" sz="1000" dirty="0">
                <a:solidFill>
                  <a:schemeClr val="bg1">
                    <a:lumMod val="50000"/>
                  </a:schemeClr>
                </a:solidFill>
                <a:latin typeface="Ubisoft Sans" panose="02000504030000020004" pitchFamily="2" charset="-78"/>
                <a:cs typeface="Ubisoft Sans" panose="02000504030000020004" pitchFamily="2" charset="-78"/>
              </a:rPr>
              <a:t>Only symbolizing, not real </a:t>
            </a:r>
          </a:p>
          <a:p>
            <a:r>
              <a:rPr lang="de-DE" sz="1000" dirty="0">
                <a:solidFill>
                  <a:schemeClr val="bg1">
                    <a:lumMod val="50000"/>
                  </a:schemeClr>
                </a:solidFill>
                <a:latin typeface="Ubisoft Sans" panose="02000504030000020004" pitchFamily="2" charset="-78"/>
                <a:cs typeface="Ubisoft Sans" panose="02000504030000020004" pitchFamily="2" charset="-78"/>
              </a:rPr>
              <a:t>computed integration!</a:t>
            </a:r>
            <a:endParaRPr lang="en-US" sz="1000" dirty="0">
              <a:solidFill>
                <a:schemeClr val="bg1">
                  <a:lumMod val="50000"/>
                </a:schemeClr>
              </a:solidFill>
            </a:endParaRPr>
          </a:p>
        </p:txBody>
      </p:sp>
      <p:sp>
        <p:nvSpPr>
          <p:cNvPr id="66" name="Oval 65">
            <a:extLst>
              <a:ext uri="{FF2B5EF4-FFF2-40B4-BE49-F238E27FC236}">
                <a16:creationId xmlns:a16="http://schemas.microsoft.com/office/drawing/2014/main" id="{9C586990-7F8A-8DB4-C447-0FD82A6F3752}"/>
              </a:ext>
            </a:extLst>
          </p:cNvPr>
          <p:cNvSpPr/>
          <p:nvPr/>
        </p:nvSpPr>
        <p:spPr>
          <a:xfrm>
            <a:off x="10490276" y="4264497"/>
            <a:ext cx="91439" cy="91439"/>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5D33989-BC57-13CD-E4A1-E5B54587E60B}"/>
                  </a:ext>
                </a:extLst>
              </p:cNvPr>
              <p:cNvSpPr txBox="1"/>
              <p:nvPr/>
            </p:nvSpPr>
            <p:spPr>
              <a:xfrm>
                <a:off x="948774" y="2700022"/>
                <a:ext cx="2652128" cy="1107996"/>
              </a:xfrm>
              <a:prstGeom prst="rect">
                <a:avLst/>
              </a:prstGeom>
              <a:noFill/>
            </p:spPr>
            <p:txBody>
              <a:bodyPr wrap="square">
                <a:spAutoFit/>
              </a:bodyPr>
              <a:lstStyle/>
              <a:p>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r>
                      <a:rPr lang="de-DE" sz="2200" b="0" i="1" dirty="0" smtClean="0">
                        <a:latin typeface="Cambria Math" panose="02040503050406030204" pitchFamily="18" charset="0"/>
                        <a:cs typeface="Ubisoft Sans" panose="02000504030000020004" pitchFamily="2" charset="-78"/>
                      </a:rPr>
                      <m:t>=</m:t>
                    </m:r>
                    <m:sSub>
                      <m:sSubPr>
                        <m:ctrlPr>
                          <a:rPr lang="en-US" sz="2200" i="1" dirty="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sub>
                    </m:sSub>
                  </m:oMath>
                </a14:m>
                <a:r>
                  <a:rPr lang="en-US" sz="2200"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sz="2200" i="1" dirty="0">
                            <a:latin typeface="Cambria Math" panose="02040503050406030204" pitchFamily="18" charset="0"/>
                            <a:cs typeface="Ubisoft Sans" panose="02000504030000020004" pitchFamily="2" charset="-78"/>
                          </a:rPr>
                        </m:ctrlPr>
                      </m:sSubPr>
                      <m:e>
                        <m:r>
                          <a:rPr lang="de-DE" sz="2200" b="0" i="1" dirty="0" smtClean="0">
                            <a:latin typeface="Cambria Math" panose="02040503050406030204" pitchFamily="18" charset="0"/>
                            <a:cs typeface="Ubisoft Sans" panose="02000504030000020004" pitchFamily="2" charset="-78"/>
                          </a:rPr>
                          <m:t>𝑣</m:t>
                        </m:r>
                      </m:e>
                      <m:sub>
                        <m:r>
                          <a:rPr lang="en-US" sz="2200" i="1" dirty="0" smtClean="0">
                            <a:latin typeface="Cambria Math" panose="02040503050406030204" pitchFamily="18" charset="0"/>
                            <a:cs typeface="Ubisoft Sans" panose="02000504030000020004" pitchFamily="2" charset="-78"/>
                          </a:rPr>
                          <m:t>𝑡</m:t>
                        </m:r>
                      </m:sub>
                    </m:sSub>
                    <m:r>
                      <a:rPr lang="de-DE" sz="2200" b="0" i="1" dirty="0" smtClean="0">
                        <a:latin typeface="Cambria Math" panose="02040503050406030204" pitchFamily="18" charset="0"/>
                        <a:cs typeface="Ubisoft Sans" panose="02000504030000020004" pitchFamily="2" charset="-78"/>
                      </a:rPr>
                      <m:t> </m:t>
                    </m:r>
                    <m:r>
                      <a:rPr lang="de-DE" sz="2200" b="0" i="1" dirty="0" smtClean="0">
                        <a:latin typeface="Cambria Math" panose="02040503050406030204" pitchFamily="18" charset="0"/>
                        <a:cs typeface="Ubisoft Sans" panose="02000504030000020004" pitchFamily="2" charset="-78"/>
                      </a:rPr>
                      <m:t>𝑑𝑡</m:t>
                    </m:r>
                  </m:oMath>
                </a14:m>
                <a:endParaRPr lang="de-DE" sz="2200" b="0" dirty="0">
                  <a:latin typeface="Ubisoft Sans" panose="02000504030000020004" pitchFamily="2" charset="-78"/>
                  <a:cs typeface="Ubisoft Sans" panose="02000504030000020004" pitchFamily="2" charset="-78"/>
                </a:endParaRPr>
              </a:p>
              <a:p>
                <a:endParaRPr lang="en-US" sz="2200" dirty="0">
                  <a:latin typeface="Ubisoft Sans" panose="02000504030000020004" pitchFamily="2" charset="-78"/>
                  <a:cs typeface="Ubisoft Sans" panose="02000504030000020004" pitchFamily="2" charset="-78"/>
                </a:endParaRPr>
              </a:p>
              <a:p>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b="0" i="1" smtClean="0">
                            <a:latin typeface="Cambria Math" panose="02040503050406030204" pitchFamily="18" charset="0"/>
                            <a:ea typeface="Cambria Math" panose="02040503050406030204" pitchFamily="18" charset="0"/>
                            <a:cs typeface="Ubisoft Sans" panose="02000504030000020004" pitchFamily="2" charset="-78"/>
                          </a:rPr>
                          <m:t>𝑣</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r>
                      <a:rPr lang="de-DE" sz="2200" b="0" i="1" dirty="0" smtClean="0">
                        <a:latin typeface="Cambria Math" panose="02040503050406030204" pitchFamily="18" charset="0"/>
                        <a:cs typeface="Ubisoft Sans" panose="02000504030000020004" pitchFamily="2" charset="-78"/>
                      </a:rPr>
                      <m:t>=</m:t>
                    </m:r>
                    <m:sSub>
                      <m:sSubPr>
                        <m:ctrlPr>
                          <a:rPr lang="en-US" sz="2200" i="1" dirty="0">
                            <a:latin typeface="Cambria Math" panose="02040503050406030204" pitchFamily="18" charset="0"/>
                            <a:cs typeface="Ubisoft Sans" panose="02000504030000020004" pitchFamily="2" charset="-78"/>
                          </a:rPr>
                        </m:ctrlPr>
                      </m:sSubPr>
                      <m:e>
                        <m:r>
                          <a:rPr lang="de-DE" sz="2200" b="0" i="1" dirty="0" smtClean="0">
                            <a:latin typeface="Cambria Math" panose="02040503050406030204" pitchFamily="18" charset="0"/>
                            <a:cs typeface="Ubisoft Sans" panose="02000504030000020004" pitchFamily="2" charset="-78"/>
                          </a:rPr>
                          <m:t>𝑣</m:t>
                        </m:r>
                      </m:e>
                      <m:sub>
                        <m:r>
                          <a:rPr lang="en-US" sz="2200" i="1" dirty="0">
                            <a:latin typeface="Cambria Math" panose="02040503050406030204" pitchFamily="18" charset="0"/>
                            <a:cs typeface="Ubisoft Sans" panose="02000504030000020004" pitchFamily="2" charset="-78"/>
                          </a:rPr>
                          <m:t>𝑡</m:t>
                        </m:r>
                      </m:sub>
                    </m:sSub>
                  </m:oMath>
                </a14:m>
                <a:r>
                  <a:rPr lang="en-US" sz="2200" dirty="0">
                    <a:latin typeface="Ubisoft Sans" panose="02000504030000020004" pitchFamily="2" charset="-78"/>
                    <a:cs typeface="Ubisoft Sans" panose="02000504030000020004" pitchFamily="2" charset="-78"/>
                  </a:rPr>
                  <a:t> + </a:t>
                </a:r>
                <a14:m>
                  <m:oMath xmlns:m="http://schemas.openxmlformats.org/officeDocument/2006/math">
                    <m:r>
                      <a:rPr lang="de-DE" sz="2200" b="0" i="1" dirty="0" smtClean="0">
                        <a:latin typeface="Cambria Math" panose="02040503050406030204" pitchFamily="18" charset="0"/>
                        <a:cs typeface="Ubisoft Sans" panose="02000504030000020004" pitchFamily="2" charset="-78"/>
                      </a:rPr>
                      <m:t>𝑎</m:t>
                    </m:r>
                    <m:r>
                      <a:rPr lang="de-DE" sz="2200" b="0" i="1" dirty="0" smtClean="0">
                        <a:latin typeface="Cambria Math" panose="02040503050406030204" pitchFamily="18" charset="0"/>
                        <a:cs typeface="Ubisoft Sans" panose="02000504030000020004" pitchFamily="2" charset="-78"/>
                      </a:rPr>
                      <m:t> </m:t>
                    </m:r>
                    <m:r>
                      <a:rPr lang="de-DE" sz="2200" b="0" i="1" dirty="0" smtClean="0">
                        <a:latin typeface="Cambria Math" panose="02040503050406030204" pitchFamily="18" charset="0"/>
                        <a:cs typeface="Ubisoft Sans" panose="02000504030000020004" pitchFamily="2" charset="-78"/>
                      </a:rPr>
                      <m:t>𝑑𝑡</m:t>
                    </m:r>
                  </m:oMath>
                </a14:m>
                <a:endParaRPr lang="de-DE" sz="2200" b="0" dirty="0">
                  <a:latin typeface="Ubisoft Sans" panose="02000504030000020004" pitchFamily="2" charset="-78"/>
                  <a:cs typeface="Ubisoft Sans" panose="02000504030000020004" pitchFamily="2" charset="-78"/>
                </a:endParaRPr>
              </a:p>
            </p:txBody>
          </p:sp>
        </mc:Choice>
        <mc:Fallback xmlns="">
          <p:sp>
            <p:nvSpPr>
              <p:cNvPr id="69" name="TextBox 68">
                <a:extLst>
                  <a:ext uri="{FF2B5EF4-FFF2-40B4-BE49-F238E27FC236}">
                    <a16:creationId xmlns:a16="http://schemas.microsoft.com/office/drawing/2014/main" id="{65D33989-BC57-13CD-E4A1-E5B54587E60B}"/>
                  </a:ext>
                </a:extLst>
              </p:cNvPr>
              <p:cNvSpPr txBox="1">
                <a:spLocks noRot="1" noChangeAspect="1" noMove="1" noResize="1" noEditPoints="1" noAdjustHandles="1" noChangeArrowheads="1" noChangeShapeType="1" noTextEdit="1"/>
              </p:cNvSpPr>
              <p:nvPr/>
            </p:nvSpPr>
            <p:spPr>
              <a:xfrm>
                <a:off x="948774" y="2700022"/>
                <a:ext cx="2652128" cy="1107996"/>
              </a:xfrm>
              <a:prstGeom prst="rect">
                <a:avLst/>
              </a:prstGeom>
              <a:blipFill>
                <a:blip r:embed="rId4"/>
                <a:stretch>
                  <a:fillRect t="-3846" b="-989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3E347C1-34C7-91EB-57A4-C5BE8D04D268}"/>
              </a:ext>
            </a:extLst>
          </p:cNvPr>
          <p:cNvSpPr txBox="1"/>
          <p:nvPr/>
        </p:nvSpPr>
        <p:spPr>
          <a:xfrm>
            <a:off x="3753788" y="3085548"/>
            <a:ext cx="2964432" cy="369332"/>
          </a:xfrm>
          <a:prstGeom prst="rect">
            <a:avLst/>
          </a:prstGeom>
          <a:noFill/>
        </p:spPr>
        <p:txBody>
          <a:bodyPr wrap="square">
            <a:spAutoFit/>
          </a:bodyPr>
          <a:lstStyle/>
          <a:p>
            <a:r>
              <a:rPr lang="en-US" sz="1800" dirty="0">
                <a:latin typeface="Ubisoft Sans" panose="02000504030000020004" pitchFamily="2" charset="-78"/>
                <a:cs typeface="Ubisoft Sans" panose="02000504030000020004" pitchFamily="2" charset="-78"/>
              </a:rPr>
              <a:t>Explicit Euler Integration</a:t>
            </a:r>
            <a:endParaRPr lang="en-US" dirty="0"/>
          </a:p>
        </p:txBody>
      </p:sp>
      <p:sp>
        <p:nvSpPr>
          <p:cNvPr id="8" name="Right Brace 7">
            <a:extLst>
              <a:ext uri="{FF2B5EF4-FFF2-40B4-BE49-F238E27FC236}">
                <a16:creationId xmlns:a16="http://schemas.microsoft.com/office/drawing/2014/main" id="{DB76F6B3-9498-8ED0-2907-2FD7EF1936E1}"/>
              </a:ext>
            </a:extLst>
          </p:cNvPr>
          <p:cNvSpPr/>
          <p:nvPr/>
        </p:nvSpPr>
        <p:spPr>
          <a:xfrm>
            <a:off x="3534673" y="2843091"/>
            <a:ext cx="184997" cy="909610"/>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E122D683-C984-807C-13B8-AFFAC01F4C93}"/>
              </a:ext>
            </a:extLst>
          </p:cNvPr>
          <p:cNvGrpSpPr/>
          <p:nvPr/>
        </p:nvGrpSpPr>
        <p:grpSpPr>
          <a:xfrm>
            <a:off x="566525" y="4642607"/>
            <a:ext cx="495443" cy="717041"/>
            <a:chOff x="166283" y="2816185"/>
            <a:chExt cx="570694" cy="717041"/>
          </a:xfrm>
        </p:grpSpPr>
        <p:sp>
          <p:nvSpPr>
            <p:cNvPr id="82" name="Block Arc 81">
              <a:extLst>
                <a:ext uri="{FF2B5EF4-FFF2-40B4-BE49-F238E27FC236}">
                  <a16:creationId xmlns:a16="http://schemas.microsoft.com/office/drawing/2014/main" id="{AA321456-7923-D06A-B64E-864B97306996}"/>
                </a:ext>
              </a:extLst>
            </p:cNvPr>
            <p:cNvSpPr/>
            <p:nvPr/>
          </p:nvSpPr>
          <p:spPr>
            <a:xfrm rot="16200000">
              <a:off x="129831" y="2890613"/>
              <a:ext cx="643598" cy="570694"/>
            </a:xfrm>
            <a:prstGeom prst="blockArc">
              <a:avLst>
                <a:gd name="adj1" fmla="val 10800000"/>
                <a:gd name="adj2" fmla="val 21434200"/>
                <a:gd name="adj3" fmla="val 11524"/>
              </a:avLst>
            </a:prstGeom>
            <a:solidFill>
              <a:srgbClr val="F094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Isosceles Triangle 82">
              <a:extLst>
                <a:ext uri="{FF2B5EF4-FFF2-40B4-BE49-F238E27FC236}">
                  <a16:creationId xmlns:a16="http://schemas.microsoft.com/office/drawing/2014/main" id="{009EFCC4-1E9C-0D8F-D073-1FA8A4008D61}"/>
                </a:ext>
              </a:extLst>
            </p:cNvPr>
            <p:cNvSpPr/>
            <p:nvPr/>
          </p:nvSpPr>
          <p:spPr>
            <a:xfrm rot="5400000">
              <a:off x="450615" y="2795418"/>
              <a:ext cx="136545" cy="178079"/>
            </a:xfrm>
            <a:prstGeom prst="triangle">
              <a:avLst/>
            </a:prstGeom>
            <a:solidFill>
              <a:srgbClr val="F094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EBE2822E-8204-3DAD-1F43-734481322438}"/>
                </a:ext>
              </a:extLst>
            </p:cNvPr>
            <p:cNvSpPr/>
            <p:nvPr/>
          </p:nvSpPr>
          <p:spPr>
            <a:xfrm rot="5400000">
              <a:off x="450489" y="3375914"/>
              <a:ext cx="136545" cy="178079"/>
            </a:xfrm>
            <a:prstGeom prst="triangle">
              <a:avLst/>
            </a:prstGeom>
            <a:solidFill>
              <a:srgbClr val="F094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23DB888-72D9-E0DC-7C22-ACA2F25926EB}"/>
                  </a:ext>
                </a:extLst>
              </p:cNvPr>
              <p:cNvSpPr txBox="1"/>
              <p:nvPr/>
            </p:nvSpPr>
            <p:spPr>
              <a:xfrm>
                <a:off x="960590" y="4410021"/>
                <a:ext cx="2899921" cy="1107996"/>
              </a:xfrm>
              <a:prstGeom prst="rect">
                <a:avLst/>
              </a:prstGeom>
              <a:noFill/>
            </p:spPr>
            <p:txBody>
              <a:bodyPr wrap="square">
                <a:spAutoFit/>
              </a:bodyPr>
              <a:lstStyle/>
              <a:p>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𝑣</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r>
                      <a:rPr lang="de-DE" sz="2200" i="1" dirty="0">
                        <a:latin typeface="Cambria Math" panose="02040503050406030204" pitchFamily="18" charset="0"/>
                        <a:cs typeface="Ubisoft Sans" panose="02000504030000020004" pitchFamily="2" charset="-78"/>
                      </a:rPr>
                      <m:t>=</m:t>
                    </m:r>
                    <m:sSub>
                      <m:sSubPr>
                        <m:ctrlPr>
                          <a:rPr lang="en-US" sz="2200" i="1" dirty="0">
                            <a:latin typeface="Cambria Math" panose="02040503050406030204" pitchFamily="18" charset="0"/>
                            <a:cs typeface="Ubisoft Sans" panose="02000504030000020004" pitchFamily="2" charset="-78"/>
                          </a:rPr>
                        </m:ctrlPr>
                      </m:sSubPr>
                      <m:e>
                        <m:r>
                          <a:rPr lang="de-DE" sz="2200" i="1" dirty="0">
                            <a:latin typeface="Cambria Math" panose="02040503050406030204" pitchFamily="18" charset="0"/>
                            <a:cs typeface="Ubisoft Sans" panose="02000504030000020004" pitchFamily="2" charset="-78"/>
                          </a:rPr>
                          <m:t>𝑣</m:t>
                        </m:r>
                      </m:e>
                      <m:sub>
                        <m:r>
                          <a:rPr lang="en-US" sz="2200" i="1" dirty="0">
                            <a:latin typeface="Cambria Math" panose="02040503050406030204" pitchFamily="18" charset="0"/>
                            <a:cs typeface="Ubisoft Sans" panose="02000504030000020004" pitchFamily="2" charset="-78"/>
                          </a:rPr>
                          <m:t>𝑡</m:t>
                        </m:r>
                      </m:sub>
                    </m:sSub>
                  </m:oMath>
                </a14:m>
                <a:r>
                  <a:rPr lang="en-US" sz="2200" dirty="0">
                    <a:latin typeface="Ubisoft Sans" panose="02000504030000020004" pitchFamily="2" charset="-78"/>
                    <a:cs typeface="Ubisoft Sans" panose="02000504030000020004" pitchFamily="2" charset="-78"/>
                  </a:rPr>
                  <a:t> + </a:t>
                </a:r>
                <a14:m>
                  <m:oMath xmlns:m="http://schemas.openxmlformats.org/officeDocument/2006/math">
                    <m:r>
                      <a:rPr lang="de-DE" sz="2200" i="1" dirty="0">
                        <a:latin typeface="Cambria Math" panose="02040503050406030204" pitchFamily="18" charset="0"/>
                        <a:cs typeface="Ubisoft Sans" panose="02000504030000020004" pitchFamily="2" charset="-78"/>
                      </a:rPr>
                      <m:t>𝑎</m:t>
                    </m:r>
                    <m:r>
                      <a:rPr lang="de-DE" sz="2200" i="1" dirty="0">
                        <a:latin typeface="Cambria Math" panose="02040503050406030204" pitchFamily="18" charset="0"/>
                        <a:cs typeface="Ubisoft Sans" panose="02000504030000020004" pitchFamily="2" charset="-78"/>
                      </a:rPr>
                      <m:t> </m:t>
                    </m:r>
                    <m:r>
                      <a:rPr lang="de-DE" sz="2200" i="1" dirty="0">
                        <a:latin typeface="Cambria Math" panose="02040503050406030204" pitchFamily="18" charset="0"/>
                        <a:cs typeface="Ubisoft Sans" panose="02000504030000020004" pitchFamily="2" charset="-78"/>
                      </a:rPr>
                      <m:t>𝑑𝑡</m:t>
                    </m:r>
                  </m:oMath>
                </a14:m>
                <a:endParaRPr lang="de-DE" sz="2200" dirty="0">
                  <a:latin typeface="Ubisoft Sans" panose="02000504030000020004" pitchFamily="2" charset="-78"/>
                  <a:cs typeface="Ubisoft Sans" panose="02000504030000020004" pitchFamily="2" charset="-78"/>
                </a:endParaRPr>
              </a:p>
              <a:p>
                <a:endParaRPr lang="en-US" sz="2200" i="1" dirty="0">
                  <a:latin typeface="Cambria Math" panose="02040503050406030204" pitchFamily="18" charset="0"/>
                  <a:cs typeface="Ubisoft Sans" panose="02000504030000020004" pitchFamily="2" charset="-78"/>
                </a:endParaRPr>
              </a:p>
              <a:p>
                <a14:m>
                  <m:oMath xmlns:m="http://schemas.openxmlformats.org/officeDocument/2006/math">
                    <m:sSub>
                      <m:sSubPr>
                        <m:ctrlPr>
                          <a:rPr lang="en-US" sz="2200" i="1" dirty="0" smtClean="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r>
                          <a:rPr lang="en-US" sz="2200" i="1" dirty="0">
                            <a:latin typeface="Cambria Math" panose="02040503050406030204" pitchFamily="18" charset="0"/>
                            <a:cs typeface="Ubisoft Sans" panose="02000504030000020004" pitchFamily="2" charset="-78"/>
                          </a:rPr>
                          <m:t>+1</m:t>
                        </m:r>
                      </m:sub>
                    </m:sSub>
                    <m:r>
                      <a:rPr lang="de-DE" sz="2200" b="0" i="1" dirty="0" smtClean="0">
                        <a:latin typeface="Cambria Math" panose="02040503050406030204" pitchFamily="18" charset="0"/>
                        <a:cs typeface="Ubisoft Sans" panose="02000504030000020004" pitchFamily="2" charset="-78"/>
                      </a:rPr>
                      <m:t>=</m:t>
                    </m:r>
                    <m:sSub>
                      <m:sSubPr>
                        <m:ctrlPr>
                          <a:rPr lang="en-US" sz="2200" i="1" dirty="0">
                            <a:latin typeface="Cambria Math" panose="02040503050406030204" pitchFamily="18" charset="0"/>
                            <a:cs typeface="Ubisoft Sans" panose="02000504030000020004" pitchFamily="2" charset="-78"/>
                          </a:rPr>
                        </m:ctrlPr>
                      </m:sSubPr>
                      <m:e>
                        <m:r>
                          <a:rPr lang="de-DE" sz="2200" i="1">
                            <a:latin typeface="Cambria Math" panose="02040503050406030204" pitchFamily="18" charset="0"/>
                            <a:ea typeface="Cambria Math" panose="02040503050406030204" pitchFamily="18" charset="0"/>
                            <a:cs typeface="Ubisoft Sans" panose="02000504030000020004" pitchFamily="2" charset="-78"/>
                          </a:rPr>
                          <m:t>𝑢</m:t>
                        </m:r>
                      </m:e>
                      <m:sub>
                        <m:r>
                          <a:rPr lang="en-US" sz="2200" i="1" dirty="0">
                            <a:latin typeface="Cambria Math" panose="02040503050406030204" pitchFamily="18" charset="0"/>
                            <a:cs typeface="Ubisoft Sans" panose="02000504030000020004" pitchFamily="2" charset="-78"/>
                          </a:rPr>
                          <m:t>𝑡</m:t>
                        </m:r>
                      </m:sub>
                    </m:sSub>
                  </m:oMath>
                </a14:m>
                <a:r>
                  <a:rPr lang="en-US" sz="2200"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sz="2200" i="1" dirty="0">
                            <a:latin typeface="Cambria Math" panose="02040503050406030204" pitchFamily="18" charset="0"/>
                            <a:cs typeface="Ubisoft Sans" panose="02000504030000020004" pitchFamily="2" charset="-78"/>
                          </a:rPr>
                        </m:ctrlPr>
                      </m:sSubPr>
                      <m:e>
                        <m:r>
                          <a:rPr lang="de-DE" sz="2200" b="0" i="1" dirty="0" smtClean="0">
                            <a:latin typeface="Cambria Math" panose="02040503050406030204" pitchFamily="18" charset="0"/>
                            <a:cs typeface="Ubisoft Sans" panose="02000504030000020004" pitchFamily="2" charset="-78"/>
                          </a:rPr>
                          <m:t>𝑣</m:t>
                        </m:r>
                      </m:e>
                      <m:sub>
                        <m:r>
                          <a:rPr lang="en-US" sz="2200" i="1" dirty="0" smtClean="0">
                            <a:latin typeface="Cambria Math" panose="02040503050406030204" pitchFamily="18" charset="0"/>
                            <a:cs typeface="Ubisoft Sans" panose="02000504030000020004" pitchFamily="2" charset="-78"/>
                          </a:rPr>
                          <m:t>𝑡</m:t>
                        </m:r>
                        <m:r>
                          <a:rPr lang="en-US" sz="2200" b="0" i="1" dirty="0" smtClean="0">
                            <a:latin typeface="Cambria Math" panose="02040503050406030204" pitchFamily="18" charset="0"/>
                            <a:cs typeface="Ubisoft Sans" panose="02000504030000020004" pitchFamily="2" charset="-78"/>
                          </a:rPr>
                          <m:t>+1</m:t>
                        </m:r>
                      </m:sub>
                    </m:sSub>
                    <m:r>
                      <a:rPr lang="de-DE" sz="2200" b="0" i="1" dirty="0" smtClean="0">
                        <a:latin typeface="Cambria Math" panose="02040503050406030204" pitchFamily="18" charset="0"/>
                        <a:cs typeface="Ubisoft Sans" panose="02000504030000020004" pitchFamily="2" charset="-78"/>
                      </a:rPr>
                      <m:t> </m:t>
                    </m:r>
                    <m:r>
                      <a:rPr lang="de-DE" sz="2200" b="0" i="1" dirty="0" smtClean="0">
                        <a:latin typeface="Cambria Math" panose="02040503050406030204" pitchFamily="18" charset="0"/>
                        <a:cs typeface="Ubisoft Sans" panose="02000504030000020004" pitchFamily="2" charset="-78"/>
                      </a:rPr>
                      <m:t>𝑑𝑡</m:t>
                    </m:r>
                  </m:oMath>
                </a14:m>
                <a:endParaRPr lang="en-US" sz="2200" dirty="0">
                  <a:latin typeface="Ubisoft Sans" panose="02000504030000020004" pitchFamily="2" charset="-78"/>
                  <a:cs typeface="Ubisoft Sans" panose="02000504030000020004" pitchFamily="2" charset="-78"/>
                </a:endParaRPr>
              </a:p>
            </p:txBody>
          </p:sp>
        </mc:Choice>
        <mc:Fallback xmlns="">
          <p:sp>
            <p:nvSpPr>
              <p:cNvPr id="88" name="TextBox 87">
                <a:extLst>
                  <a:ext uri="{FF2B5EF4-FFF2-40B4-BE49-F238E27FC236}">
                    <a16:creationId xmlns:a16="http://schemas.microsoft.com/office/drawing/2014/main" id="{A23DB888-72D9-E0DC-7C22-ACA2F25926EB}"/>
                  </a:ext>
                </a:extLst>
              </p:cNvPr>
              <p:cNvSpPr txBox="1">
                <a:spLocks noRot="1" noChangeAspect="1" noMove="1" noResize="1" noEditPoints="1" noAdjustHandles="1" noChangeArrowheads="1" noChangeShapeType="1" noTextEdit="1"/>
              </p:cNvSpPr>
              <p:nvPr/>
            </p:nvSpPr>
            <p:spPr>
              <a:xfrm>
                <a:off x="960590" y="4410021"/>
                <a:ext cx="2899921" cy="1107996"/>
              </a:xfrm>
              <a:prstGeom prst="rect">
                <a:avLst/>
              </a:prstGeom>
              <a:blipFill>
                <a:blip r:embed="rId5"/>
                <a:stretch>
                  <a:fillRect t="-3297" b="-10440"/>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A69DDF0F-6D6B-6167-D357-DF72A0F51B9B}"/>
              </a:ext>
            </a:extLst>
          </p:cNvPr>
          <p:cNvSpPr txBox="1"/>
          <p:nvPr/>
        </p:nvSpPr>
        <p:spPr>
          <a:xfrm>
            <a:off x="3747334" y="4775480"/>
            <a:ext cx="3246199" cy="369332"/>
          </a:xfrm>
          <a:prstGeom prst="rect">
            <a:avLst/>
          </a:prstGeom>
          <a:noFill/>
        </p:spPr>
        <p:txBody>
          <a:bodyPr wrap="square">
            <a:spAutoFit/>
          </a:bodyPr>
          <a:lstStyle/>
          <a:p>
            <a:r>
              <a:rPr lang="en-US" dirty="0">
                <a:latin typeface="Ubisoft Sans" panose="02000504030000020004" pitchFamily="2" charset="-78"/>
                <a:cs typeface="Ubisoft Sans" panose="02000504030000020004" pitchFamily="2" charset="-78"/>
              </a:rPr>
              <a:t>Semi implicit Euler Integration</a:t>
            </a:r>
          </a:p>
        </p:txBody>
      </p:sp>
      <p:sp>
        <p:nvSpPr>
          <p:cNvPr id="91" name="Right Brace 90">
            <a:extLst>
              <a:ext uri="{FF2B5EF4-FFF2-40B4-BE49-F238E27FC236}">
                <a16:creationId xmlns:a16="http://schemas.microsoft.com/office/drawing/2014/main" id="{9EC6EF83-1B01-ABFC-6735-DC75912EF537}"/>
              </a:ext>
            </a:extLst>
          </p:cNvPr>
          <p:cNvSpPr/>
          <p:nvPr/>
        </p:nvSpPr>
        <p:spPr>
          <a:xfrm>
            <a:off x="3548913" y="4472540"/>
            <a:ext cx="181004" cy="1000275"/>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64F1F201-B575-A2A8-FE5B-75171A5A9086}"/>
              </a:ext>
            </a:extLst>
          </p:cNvPr>
          <p:cNvGrpSpPr/>
          <p:nvPr/>
        </p:nvGrpSpPr>
        <p:grpSpPr>
          <a:xfrm>
            <a:off x="7338762" y="4441997"/>
            <a:ext cx="3243829" cy="1433555"/>
            <a:chOff x="3831931" y="3107287"/>
            <a:chExt cx="2759757" cy="1204952"/>
          </a:xfrm>
        </p:grpSpPr>
        <p:cxnSp>
          <p:nvCxnSpPr>
            <p:cNvPr id="157" name="Straight Connector 156">
              <a:extLst>
                <a:ext uri="{FF2B5EF4-FFF2-40B4-BE49-F238E27FC236}">
                  <a16:creationId xmlns:a16="http://schemas.microsoft.com/office/drawing/2014/main" id="{776D5393-E7E6-EC54-627B-B77BEB96CCE5}"/>
                </a:ext>
              </a:extLst>
            </p:cNvPr>
            <p:cNvCxnSpPr>
              <a:cxnSpLocks/>
              <a:endCxn id="158" idx="6"/>
            </p:cNvCxnSpPr>
            <p:nvPr/>
          </p:nvCxnSpPr>
          <p:spPr>
            <a:xfrm flipV="1">
              <a:off x="3831931" y="4273811"/>
              <a:ext cx="470525" cy="25514"/>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2B1C0E4-6095-48D0-C265-E7D7ADEE10B1}"/>
                </a:ext>
              </a:extLst>
            </p:cNvPr>
            <p:cNvCxnSpPr>
              <a:cxnSpLocks/>
            </p:cNvCxnSpPr>
            <p:nvPr/>
          </p:nvCxnSpPr>
          <p:spPr>
            <a:xfrm flipV="1">
              <a:off x="4263560" y="4217739"/>
              <a:ext cx="460518" cy="5847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6A254F2-4626-7A5E-F959-BD6E16481218}"/>
                </a:ext>
              </a:extLst>
            </p:cNvPr>
            <p:cNvCxnSpPr>
              <a:cxnSpLocks/>
            </p:cNvCxnSpPr>
            <p:nvPr/>
          </p:nvCxnSpPr>
          <p:spPr>
            <a:xfrm flipV="1">
              <a:off x="4724078" y="4090347"/>
              <a:ext cx="455774" cy="12739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0918483-11E7-5B13-698B-ECD721843A92}"/>
                </a:ext>
              </a:extLst>
            </p:cNvPr>
            <p:cNvCxnSpPr>
              <a:cxnSpLocks/>
            </p:cNvCxnSpPr>
            <p:nvPr/>
          </p:nvCxnSpPr>
          <p:spPr>
            <a:xfrm flipV="1">
              <a:off x="5179852" y="3894319"/>
              <a:ext cx="459908" cy="19403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9107F2D-BB62-0DFD-6227-503BD66B3046}"/>
                </a:ext>
              </a:extLst>
            </p:cNvPr>
            <p:cNvCxnSpPr>
              <a:cxnSpLocks/>
            </p:cNvCxnSpPr>
            <p:nvPr/>
          </p:nvCxnSpPr>
          <p:spPr>
            <a:xfrm flipV="1">
              <a:off x="5636633" y="3586034"/>
              <a:ext cx="458647" cy="30942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E5A7DC9-81B0-50F6-CACC-F81C6A7AFD39}"/>
                </a:ext>
              </a:extLst>
            </p:cNvPr>
            <p:cNvCxnSpPr>
              <a:cxnSpLocks/>
            </p:cNvCxnSpPr>
            <p:nvPr/>
          </p:nvCxnSpPr>
          <p:spPr>
            <a:xfrm flipV="1">
              <a:off x="6095388" y="3144075"/>
              <a:ext cx="457085" cy="438777"/>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9A5A7577-1868-13EB-7492-08E60AA3A404}"/>
                </a:ext>
              </a:extLst>
            </p:cNvPr>
            <p:cNvSpPr/>
            <p:nvPr/>
          </p:nvSpPr>
          <p:spPr>
            <a:xfrm>
              <a:off x="4685181" y="4176909"/>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FC4DDBF0-F4EC-6849-BBFC-CDBC47A86B82}"/>
                </a:ext>
              </a:extLst>
            </p:cNvPr>
            <p:cNvSpPr/>
            <p:nvPr/>
          </p:nvSpPr>
          <p:spPr>
            <a:xfrm>
              <a:off x="5140954" y="4049519"/>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B25E23E-5086-B5CC-9DD4-F9241784E4B2}"/>
                </a:ext>
              </a:extLst>
            </p:cNvPr>
            <p:cNvSpPr/>
            <p:nvPr/>
          </p:nvSpPr>
          <p:spPr>
            <a:xfrm>
              <a:off x="5600863" y="3855489"/>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92712BD-3031-6466-6736-103A94DCAC3B}"/>
                </a:ext>
              </a:extLst>
            </p:cNvPr>
            <p:cNvSpPr/>
            <p:nvPr/>
          </p:nvSpPr>
          <p:spPr>
            <a:xfrm>
              <a:off x="6056810" y="3546064"/>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7E5C6F2E-AD1C-E456-CE1C-F2E87F2CD104}"/>
                </a:ext>
              </a:extLst>
            </p:cNvPr>
            <p:cNvSpPr/>
            <p:nvPr/>
          </p:nvSpPr>
          <p:spPr>
            <a:xfrm>
              <a:off x="6513894" y="3107287"/>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05A78DE-9498-D692-82D6-DEBD5B45FD47}"/>
                </a:ext>
              </a:extLst>
            </p:cNvPr>
            <p:cNvSpPr/>
            <p:nvPr/>
          </p:nvSpPr>
          <p:spPr>
            <a:xfrm>
              <a:off x="4224662" y="4235381"/>
              <a:ext cx="77794" cy="76858"/>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634FB956-85AF-42F5-D38C-A46C29210D17}"/>
              </a:ext>
            </a:extLst>
          </p:cNvPr>
          <p:cNvCxnSpPr>
            <a:endCxn id="112" idx="6"/>
          </p:cNvCxnSpPr>
          <p:nvPr/>
        </p:nvCxnSpPr>
        <p:spPr>
          <a:xfrm flipH="1">
            <a:off x="10045335" y="4803798"/>
            <a:ext cx="497561" cy="5148"/>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12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par>
                                <p:cTn id="42" presetID="10" presetClass="entr" presetSubtype="0" fill="hold"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500"/>
                                        <p:tgtEl>
                                          <p:spTgt spid="109"/>
                                        </p:tgtEl>
                                      </p:cBhvr>
                                    </p:animEffect>
                                  </p:childTnLst>
                                </p:cTn>
                              </p:par>
                              <p:par>
                                <p:cTn id="51" presetID="10" presetClass="entr" presetSubtype="0"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fade">
                                      <p:cBhvr>
                                        <p:cTn id="62" dur="500"/>
                                        <p:tgtEl>
                                          <p:spTgt spid="111"/>
                                        </p:tgtEl>
                                      </p:cBhvr>
                                    </p:animEffect>
                                  </p:childTnLst>
                                </p:cTn>
                              </p:par>
                              <p:par>
                                <p:cTn id="63" presetID="10" presetClass="entr" presetSubtype="0" fill="hold" nodeType="withEffect">
                                  <p:stCondLst>
                                    <p:cond delay="0"/>
                                  </p:stCondLst>
                                  <p:childTnLst>
                                    <p:set>
                                      <p:cBhvr>
                                        <p:cTn id="64" dur="1" fill="hold">
                                          <p:stCondLst>
                                            <p:cond delay="0"/>
                                          </p:stCondLst>
                                        </p:cTn>
                                        <p:tgtEl>
                                          <p:spTgt spid="105"/>
                                        </p:tgtEl>
                                        <p:attrNameLst>
                                          <p:attrName>style.visibility</p:attrName>
                                        </p:attrNameLst>
                                      </p:cBhvr>
                                      <p:to>
                                        <p:strVal val="visible"/>
                                      </p:to>
                                    </p:set>
                                    <p:animEffect transition="in" filter="fade">
                                      <p:cBhvr>
                                        <p:cTn id="65" dur="500"/>
                                        <p:tgtEl>
                                          <p:spTgt spid="10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fade">
                                      <p:cBhvr>
                                        <p:cTn id="68" dur="500"/>
                                        <p:tgtEl>
                                          <p:spTgt spid="112"/>
                                        </p:tgtEl>
                                      </p:cBhvr>
                                    </p:animEffect>
                                  </p:childTnLst>
                                </p:cTn>
                              </p:par>
                              <p:par>
                                <p:cTn id="69" presetID="10" presetClass="entr" presetSubtype="0" fill="hold" nodeType="with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fade">
                                      <p:cBhvr>
                                        <p:cTn id="71" dur="500"/>
                                        <p:tgtEl>
                                          <p:spTgt spid="10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3"/>
                                        </p:tgtEl>
                                        <p:attrNameLst>
                                          <p:attrName>style.visibility</p:attrName>
                                        </p:attrNameLst>
                                      </p:cBhvr>
                                      <p:to>
                                        <p:strVal val="visible"/>
                                      </p:to>
                                    </p:set>
                                    <p:animEffect transition="in" filter="fade">
                                      <p:cBhvr>
                                        <p:cTn id="74" dur="500"/>
                                        <p:tgtEl>
                                          <p:spTgt spid="11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par>
                                <p:cTn id="87" presetID="10"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par>
                                <p:cTn id="101" presetID="1" presetClass="entr" presetSubtype="0" fill="hold" nodeType="withEffect">
                                  <p:stCondLst>
                                    <p:cond delay="0"/>
                                  </p:stCondLst>
                                  <p:childTnLst>
                                    <p:set>
                                      <p:cBhvr>
                                        <p:cTn id="102" dur="1" fill="hold">
                                          <p:stCondLst>
                                            <p:cond delay="0"/>
                                          </p:stCondLst>
                                        </p:cTn>
                                        <p:tgtEl>
                                          <p:spTgt spid="131">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0"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108"/>
                                        </p:tgtEl>
                                      </p:cBhvr>
                                    </p:animEffect>
                                    <p:set>
                                      <p:cBhvr>
                                        <p:cTn id="118" dur="1" fill="hold">
                                          <p:stCondLst>
                                            <p:cond delay="499"/>
                                          </p:stCondLst>
                                        </p:cTn>
                                        <p:tgtEl>
                                          <p:spTgt spid="108"/>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14"/>
                                        </p:tgtEl>
                                      </p:cBhvr>
                                    </p:animEffect>
                                    <p:set>
                                      <p:cBhvr>
                                        <p:cTn id="121" dur="1" fill="hold">
                                          <p:stCondLst>
                                            <p:cond delay="499"/>
                                          </p:stCondLst>
                                        </p:cTn>
                                        <p:tgtEl>
                                          <p:spTgt spid="114"/>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7"/>
                                        </p:tgtEl>
                                      </p:cBhvr>
                                    </p:animEffect>
                                    <p:set>
                                      <p:cBhvr>
                                        <p:cTn id="124" dur="1" fill="hold">
                                          <p:stCondLst>
                                            <p:cond delay="499"/>
                                          </p:stCondLst>
                                        </p:cTn>
                                        <p:tgtEl>
                                          <p:spTgt spid="10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09"/>
                                        </p:tgtEl>
                                      </p:cBhvr>
                                    </p:animEffect>
                                    <p:set>
                                      <p:cBhvr>
                                        <p:cTn id="127" dur="1" fill="hold">
                                          <p:stCondLst>
                                            <p:cond delay="499"/>
                                          </p:stCondLst>
                                        </p:cTn>
                                        <p:tgtEl>
                                          <p:spTgt spid="109"/>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103"/>
                                        </p:tgtEl>
                                      </p:cBhvr>
                                    </p:animEffect>
                                    <p:set>
                                      <p:cBhvr>
                                        <p:cTn id="130" dur="1" fill="hold">
                                          <p:stCondLst>
                                            <p:cond delay="499"/>
                                          </p:stCondLst>
                                        </p:cTn>
                                        <p:tgtEl>
                                          <p:spTgt spid="103"/>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10"/>
                                        </p:tgtEl>
                                      </p:cBhvr>
                                    </p:animEffect>
                                    <p:set>
                                      <p:cBhvr>
                                        <p:cTn id="133" dur="1" fill="hold">
                                          <p:stCondLst>
                                            <p:cond delay="499"/>
                                          </p:stCondLst>
                                        </p:cTn>
                                        <p:tgtEl>
                                          <p:spTgt spid="11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04"/>
                                        </p:tgtEl>
                                      </p:cBhvr>
                                    </p:animEffect>
                                    <p:set>
                                      <p:cBhvr>
                                        <p:cTn id="136" dur="1" fill="hold">
                                          <p:stCondLst>
                                            <p:cond delay="499"/>
                                          </p:stCondLst>
                                        </p:cTn>
                                        <p:tgtEl>
                                          <p:spTgt spid="104"/>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111"/>
                                        </p:tgtEl>
                                      </p:cBhvr>
                                    </p:animEffect>
                                    <p:set>
                                      <p:cBhvr>
                                        <p:cTn id="139" dur="1" fill="hold">
                                          <p:stCondLst>
                                            <p:cond delay="499"/>
                                          </p:stCondLst>
                                        </p:cTn>
                                        <p:tgtEl>
                                          <p:spTgt spid="111"/>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05"/>
                                        </p:tgtEl>
                                      </p:cBhvr>
                                    </p:animEffect>
                                    <p:set>
                                      <p:cBhvr>
                                        <p:cTn id="142" dur="1" fill="hold">
                                          <p:stCondLst>
                                            <p:cond delay="499"/>
                                          </p:stCondLst>
                                        </p:cTn>
                                        <p:tgtEl>
                                          <p:spTgt spid="105"/>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12"/>
                                        </p:tgtEl>
                                      </p:cBhvr>
                                    </p:animEffect>
                                    <p:set>
                                      <p:cBhvr>
                                        <p:cTn id="145" dur="1" fill="hold">
                                          <p:stCondLst>
                                            <p:cond delay="499"/>
                                          </p:stCondLst>
                                        </p:cTn>
                                        <p:tgtEl>
                                          <p:spTgt spid="112"/>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06"/>
                                        </p:tgtEl>
                                      </p:cBhvr>
                                    </p:animEffect>
                                    <p:set>
                                      <p:cBhvr>
                                        <p:cTn id="148" dur="1" fill="hold">
                                          <p:stCondLst>
                                            <p:cond delay="499"/>
                                          </p:stCondLst>
                                        </p:cTn>
                                        <p:tgtEl>
                                          <p:spTgt spid="106"/>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13"/>
                                        </p:tgtEl>
                                      </p:cBhvr>
                                    </p:animEffect>
                                    <p:set>
                                      <p:cBhvr>
                                        <p:cTn id="151" dur="1" fill="hold">
                                          <p:stCondLst>
                                            <p:cond delay="499"/>
                                          </p:stCondLst>
                                        </p:cTn>
                                        <p:tgtEl>
                                          <p:spTgt spid="113"/>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39"/>
                                        </p:tgtEl>
                                      </p:cBhvr>
                                    </p:animEffect>
                                    <p:set>
                                      <p:cBhvr>
                                        <p:cTn id="154" dur="1" fill="hold">
                                          <p:stCondLst>
                                            <p:cond delay="499"/>
                                          </p:stCondLst>
                                        </p:cTn>
                                        <p:tgtEl>
                                          <p:spTgt spid="39"/>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66"/>
                                        </p:tgtEl>
                                      </p:cBhvr>
                                    </p:animEffect>
                                    <p:set>
                                      <p:cBhvr>
                                        <p:cTn id="157" dur="1" fill="hold">
                                          <p:stCondLst>
                                            <p:cond delay="499"/>
                                          </p:stCondLst>
                                        </p:cTn>
                                        <p:tgtEl>
                                          <p:spTgt spid="6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22"/>
                                        </p:tgtEl>
                                      </p:cBhvr>
                                    </p:animEffect>
                                    <p:set>
                                      <p:cBhvr>
                                        <p:cTn id="160" dur="1" fill="hold">
                                          <p:stCondLst>
                                            <p:cond delay="499"/>
                                          </p:stCondLst>
                                        </p:cTn>
                                        <p:tgtEl>
                                          <p:spTgt spid="22"/>
                                        </p:tgtEl>
                                        <p:attrNameLst>
                                          <p:attrName>style.visibility</p:attrName>
                                        </p:attrNameLst>
                                      </p:cBhvr>
                                      <p:to>
                                        <p:strVal val="hidden"/>
                                      </p:to>
                                    </p:set>
                                  </p:childTnLst>
                                </p:cTn>
                              </p:par>
                              <p:par>
                                <p:cTn id="161" presetID="10" presetClass="entr" presetSubtype="0" fill="hold"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fade">
                                      <p:cBhvr>
                                        <p:cTn id="163" dur="500"/>
                                        <p:tgtEl>
                                          <p:spTgt spid="8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8"/>
                                        </p:tgtEl>
                                        <p:attrNameLst>
                                          <p:attrName>style.visibility</p:attrName>
                                        </p:attrNameLst>
                                      </p:cBhvr>
                                      <p:to>
                                        <p:strVal val="visible"/>
                                      </p:to>
                                    </p:set>
                                    <p:animEffect transition="in" filter="fade">
                                      <p:cBhvr>
                                        <p:cTn id="166" dur="500"/>
                                        <p:tgtEl>
                                          <p:spTgt spid="58"/>
                                        </p:tgtEl>
                                      </p:cBhvr>
                                    </p:animEffect>
                                  </p:childTnLst>
                                </p:cTn>
                              </p:par>
                              <p:par>
                                <p:cTn id="167" presetID="1" presetClass="entr" presetSubtype="0" fill="hold" nodeType="withEffect">
                                  <p:stCondLst>
                                    <p:cond delay="0"/>
                                  </p:stCondLst>
                                  <p:childTnLst>
                                    <p:set>
                                      <p:cBhvr>
                                        <p:cTn id="168" dur="1" fill="hold">
                                          <p:stCondLst>
                                            <p:cond delay="0"/>
                                          </p:stCondLst>
                                        </p:cTn>
                                        <p:tgtEl>
                                          <p:spTgt spid="131">
                                            <p:txEl>
                                              <p:pRg st="6" end="6"/>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0"/>
                                        </p:tgtEl>
                                        <p:attrNameLst>
                                          <p:attrName>style.visibility</p:attrName>
                                        </p:attrNameLst>
                                      </p:cBhvr>
                                      <p:to>
                                        <p:strVal val="visible"/>
                                      </p:to>
                                    </p:set>
                                  </p:childTnLst>
                                </p:cTn>
                              </p:par>
                              <p:par>
                                <p:cTn id="177" presetID="10" presetClass="entr" presetSubtype="0" fill="hold" nodeType="withEffect">
                                  <p:stCondLst>
                                    <p:cond delay="0"/>
                                  </p:stCondLst>
                                  <p:childTnLst>
                                    <p:set>
                                      <p:cBhvr>
                                        <p:cTn id="178" dur="1" fill="hold">
                                          <p:stCondLst>
                                            <p:cond delay="0"/>
                                          </p:stCondLst>
                                        </p:cTn>
                                        <p:tgtEl>
                                          <p:spTgt spid="146"/>
                                        </p:tgtEl>
                                        <p:attrNameLst>
                                          <p:attrName>style.visibility</p:attrName>
                                        </p:attrNameLst>
                                      </p:cBhvr>
                                      <p:to>
                                        <p:strVal val="visible"/>
                                      </p:to>
                                    </p:set>
                                    <p:animEffect transition="in" filter="fade">
                                      <p:cBhvr>
                                        <p:cTn id="179" dur="500"/>
                                        <p:tgtEl>
                                          <p:spTgt spid="146"/>
                                        </p:tgtEl>
                                      </p:cBhvr>
                                    </p:animEffect>
                                  </p:childTnLst>
                                </p:cTn>
                              </p:par>
                              <p:par>
                                <p:cTn id="180" presetID="10" presetClass="exit" presetSubtype="0" fill="hold" nodeType="withEffect">
                                  <p:stCondLst>
                                    <p:cond delay="0"/>
                                  </p:stCondLst>
                                  <p:childTnLst>
                                    <p:animEffect transition="out" filter="fade">
                                      <p:cBhvr>
                                        <p:cTn id="181" dur="500"/>
                                        <p:tgtEl>
                                          <p:spTgt spid="86"/>
                                        </p:tgtEl>
                                      </p:cBhvr>
                                    </p:animEffect>
                                    <p:set>
                                      <p:cBhvr>
                                        <p:cTn id="182" dur="1" fill="hold">
                                          <p:stCondLst>
                                            <p:cond delay="499"/>
                                          </p:stCondLst>
                                        </p:cTn>
                                        <p:tgtEl>
                                          <p:spTgt spid="86"/>
                                        </p:tgtEl>
                                        <p:attrNameLst>
                                          <p:attrName>style.visibility</p:attrName>
                                        </p:attrNameLst>
                                      </p:cBhvr>
                                      <p:to>
                                        <p:strVal val="hidden"/>
                                      </p:to>
                                    </p:set>
                                  </p:childTnLst>
                                </p:cTn>
                              </p:par>
                              <p:par>
                                <p:cTn id="183" presetID="10" presetClass="entr" presetSubtype="0" fill="hold" nodeType="withEffect">
                                  <p:stCondLst>
                                    <p:cond delay="0"/>
                                  </p:stCondLst>
                                  <p:childTnLst>
                                    <p:set>
                                      <p:cBhvr>
                                        <p:cTn id="184" dur="1" fill="hold">
                                          <p:stCondLst>
                                            <p:cond delay="0"/>
                                          </p:stCondLst>
                                        </p:cTn>
                                        <p:tgtEl>
                                          <p:spTgt spid="85"/>
                                        </p:tgtEl>
                                        <p:attrNameLst>
                                          <p:attrName>style.visibility</p:attrName>
                                        </p:attrNameLst>
                                      </p:cBhvr>
                                      <p:to>
                                        <p:strVal val="visible"/>
                                      </p:to>
                                    </p:set>
                                    <p:animEffect transition="in" filter="fade">
                                      <p:cBhvr>
                                        <p:cTn id="185" dur="500"/>
                                        <p:tgtEl>
                                          <p:spTgt spid="85"/>
                                        </p:tgtEl>
                                      </p:cBhvr>
                                    </p:animEffect>
                                  </p:childTnLst>
                                </p:cTn>
                              </p:par>
                              <p:par>
                                <p:cTn id="186" presetID="1" presetClass="entr" presetSubtype="0" fill="hold" nodeType="withEffect">
                                  <p:stCondLst>
                                    <p:cond delay="0"/>
                                  </p:stCondLst>
                                  <p:childTnLst>
                                    <p:set>
                                      <p:cBhvr>
                                        <p:cTn id="187" dur="1" fill="hold">
                                          <p:stCondLst>
                                            <p:cond delay="0"/>
                                          </p:stCondLst>
                                        </p:cTn>
                                        <p:tgtEl>
                                          <p:spTgt spid="1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P spid="32" grpId="0"/>
      <p:bldP spid="33" grpId="0"/>
      <p:bldP spid="34" grpId="0"/>
      <p:bldP spid="35" grpId="0"/>
      <p:bldP spid="36" grpId="0"/>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9" grpId="0" animBg="1"/>
      <p:bldP spid="13" grpId="0" animBg="1"/>
      <p:bldP spid="14" grpId="0"/>
      <p:bldP spid="108" grpId="0" animBg="1"/>
      <p:bldP spid="108" grpId="1" animBg="1"/>
      <p:bldP spid="58" grpId="0"/>
      <p:bldP spid="66" grpId="0" animBg="1"/>
      <p:bldP spid="66" grpId="1" animBg="1"/>
      <p:bldP spid="69" grpId="0"/>
      <p:bldP spid="7" grpId="0"/>
      <p:bldP spid="8" grpId="0" animBg="1"/>
      <p:bldP spid="88" grpId="0"/>
      <p:bldP spid="90" grpId="0"/>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1" name="Content Placeholder 4">
                <a:extLst>
                  <a:ext uri="{FF2B5EF4-FFF2-40B4-BE49-F238E27FC236}">
                    <a16:creationId xmlns:a16="http://schemas.microsoft.com/office/drawing/2014/main" id="{006BDD12-BEEB-34F0-C372-A9932A4B7AA6}"/>
                  </a:ext>
                </a:extLst>
              </p:cNvPr>
              <p:cNvSpPr txBox="1">
                <a:spLocks/>
              </p:cNvSpPr>
              <p:nvPr/>
            </p:nvSpPr>
            <p:spPr>
              <a:xfrm>
                <a:off x="914400" y="1371600"/>
                <a:ext cx="9527543" cy="53825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Ubisoft Sans" panose="02000504030000020004" pitchFamily="2" charset="-78"/>
                    <a:cs typeface="Ubisoft Sans" panose="02000504030000020004" pitchFamily="2" charset="-78"/>
                  </a:rPr>
                  <a:t>Based on semi-implicit Euler integration</a:t>
                </a:r>
              </a:p>
              <a:p>
                <a:pPr marL="0" indent="0">
                  <a:buNone/>
                </a:pPr>
                <a:endParaRPr lang="en-US" sz="2000" dirty="0">
                  <a:latin typeface="Ubisoft Sans" panose="02000504030000020004" pitchFamily="2" charset="-78"/>
                  <a:cs typeface="Ubisoft Sans" panose="02000504030000020004" pitchFamily="2" charset="-78"/>
                </a:endParaRPr>
              </a:p>
              <a:p>
                <a:pPr marL="0" indent="0">
                  <a:buNone/>
                </a:pPr>
                <a:endParaRPr lang="en-US" sz="2000" dirty="0">
                  <a:latin typeface="Ubisoft Sans" panose="02000504030000020004" pitchFamily="2" charset="-78"/>
                  <a:cs typeface="Ubisoft Sans" panose="02000504030000020004" pitchFamily="2" charset="-78"/>
                </a:endParaRPr>
              </a:p>
              <a:p>
                <a:pPr marL="0" indent="0">
                  <a:buNone/>
                </a:pPr>
                <a:endParaRPr lang="en-US" sz="2000" dirty="0">
                  <a:latin typeface="Ubisoft Sans" panose="02000504030000020004" pitchFamily="2" charset="-78"/>
                  <a:cs typeface="Ubisoft Sans" panose="02000504030000020004" pitchFamily="2" charset="-78"/>
                </a:endParaRPr>
              </a:p>
              <a:p>
                <a:pPr marL="0" indent="0">
                  <a:buNone/>
                </a:pPr>
                <a:r>
                  <a:rPr lang="en-US" sz="2000" dirty="0">
                    <a:latin typeface="Ubisoft Sans" panose="02000504030000020004" pitchFamily="2" charset="-78"/>
                    <a:cs typeface="Ubisoft Sans" panose="02000504030000020004" pitchFamily="2" charset="-78"/>
                  </a:rPr>
                  <a:t>Does not store velocity, but computes by the difference </a:t>
                </a:r>
              </a:p>
              <a:p>
                <a:pPr marL="0" indent="0">
                  <a:buNone/>
                </a:pPr>
                <a:r>
                  <a:rPr lang="en-US" sz="2000" dirty="0">
                    <a:latin typeface="Ubisoft Sans" panose="02000504030000020004" pitchFamily="2" charset="-78"/>
                    <a:cs typeface="Ubisoft Sans" panose="02000504030000020004" pitchFamily="2" charset="-78"/>
                  </a:rPr>
                  <a:t>between the current water height </a:t>
                </a:r>
                <a14:m>
                  <m:oMath xmlns:m="http://schemas.openxmlformats.org/officeDocument/2006/math">
                    <m:sSub>
                      <m:sSubPr>
                        <m:ctrlPr>
                          <a:rPr lang="en-US" sz="2000" i="1" dirty="0">
                            <a:latin typeface="Cambria Math" panose="02040503050406030204" pitchFamily="18" charset="0"/>
                            <a:cs typeface="Ubisoft Sans" panose="02000504030000020004" pitchFamily="2" charset="-78"/>
                          </a:rPr>
                        </m:ctrlPr>
                      </m:sSubPr>
                      <m:e>
                        <m:r>
                          <a:rPr lang="de-DE" sz="2000" i="1">
                            <a:latin typeface="Cambria Math" panose="02040503050406030204" pitchFamily="18" charset="0"/>
                            <a:ea typeface="Cambria Math" panose="02040503050406030204" pitchFamily="18" charset="0"/>
                            <a:cs typeface="Ubisoft Sans" panose="02000504030000020004" pitchFamily="2" charset="-78"/>
                          </a:rPr>
                          <m:t>𝑢</m:t>
                        </m:r>
                      </m:e>
                      <m:sub>
                        <m:r>
                          <a:rPr lang="en-US" sz="2000" i="1" dirty="0">
                            <a:latin typeface="Cambria Math" panose="02040503050406030204" pitchFamily="18" charset="0"/>
                            <a:cs typeface="Ubisoft Sans" panose="02000504030000020004" pitchFamily="2" charset="-78"/>
                          </a:rPr>
                          <m:t>𝑡</m:t>
                        </m:r>
                      </m:sub>
                    </m:sSub>
                  </m:oMath>
                </a14:m>
                <a:r>
                  <a:rPr lang="en-US" sz="2000" dirty="0">
                    <a:latin typeface="Ubisoft Sans" panose="02000504030000020004" pitchFamily="2" charset="-78"/>
                    <a:cs typeface="Ubisoft Sans" panose="02000504030000020004" pitchFamily="2" charset="-78"/>
                  </a:rPr>
                  <a:t> and previous </a:t>
                </a:r>
                <a14:m>
                  <m:oMath xmlns:m="http://schemas.openxmlformats.org/officeDocument/2006/math">
                    <m:sSub>
                      <m:sSubPr>
                        <m:ctrlPr>
                          <a:rPr lang="en-US" sz="2000" i="1" dirty="0">
                            <a:latin typeface="Cambria Math" panose="02040503050406030204" pitchFamily="18" charset="0"/>
                            <a:cs typeface="Ubisoft Sans" panose="02000504030000020004" pitchFamily="2" charset="-78"/>
                          </a:rPr>
                        </m:ctrlPr>
                      </m:sSubPr>
                      <m:e>
                        <m:r>
                          <a:rPr lang="de-DE" sz="2000" i="1">
                            <a:latin typeface="Cambria Math" panose="02040503050406030204" pitchFamily="18" charset="0"/>
                            <a:ea typeface="Cambria Math" panose="02040503050406030204" pitchFamily="18" charset="0"/>
                            <a:cs typeface="Ubisoft Sans" panose="02000504030000020004" pitchFamily="2" charset="-78"/>
                          </a:rPr>
                          <m:t>𝑢</m:t>
                        </m:r>
                      </m:e>
                      <m:sub>
                        <m:r>
                          <a:rPr lang="en-US" sz="2000" i="1" dirty="0">
                            <a:latin typeface="Cambria Math" panose="02040503050406030204" pitchFamily="18" charset="0"/>
                            <a:cs typeface="Ubisoft Sans" panose="02000504030000020004" pitchFamily="2" charset="-78"/>
                          </a:rPr>
                          <m:t>𝑡</m:t>
                        </m:r>
                        <m:r>
                          <a:rPr lang="de-DE" sz="2000" b="0" i="1" dirty="0" smtClean="0">
                            <a:latin typeface="Cambria Math" panose="02040503050406030204" pitchFamily="18" charset="0"/>
                            <a:cs typeface="Ubisoft Sans" panose="02000504030000020004" pitchFamily="2" charset="-78"/>
                          </a:rPr>
                          <m:t>−1</m:t>
                        </m:r>
                      </m:sub>
                    </m:sSub>
                  </m:oMath>
                </a14:m>
                <a:r>
                  <a:rPr lang="en-US" sz="2000" dirty="0">
                    <a:latin typeface="Ubisoft Sans" panose="02000504030000020004" pitchFamily="2" charset="-78"/>
                    <a:cs typeface="Ubisoft Sans" panose="02000504030000020004" pitchFamily="2" charset="-78"/>
                  </a:rPr>
                  <a:t>  </a:t>
                </a:r>
              </a:p>
              <a:p>
                <a:pPr marL="0" indent="0">
                  <a:buNone/>
                </a:pPr>
                <a:endParaRPr lang="en-US" sz="2000" dirty="0">
                  <a:latin typeface="Ubisoft Sans" panose="02000504030000020004" pitchFamily="2" charset="-78"/>
                  <a:cs typeface="Ubisoft Sans" panose="02000504030000020004" pitchFamily="2" charset="-78"/>
                </a:endParaRPr>
              </a:p>
              <a:p>
                <a:pPr marL="0" indent="0">
                  <a:buNone/>
                </a:pPr>
                <a:endParaRPr lang="en-US" sz="2000" dirty="0">
                  <a:latin typeface="Ubisoft Sans" panose="02000504030000020004" pitchFamily="2" charset="-78"/>
                  <a:cs typeface="Ubisoft Sans" panose="02000504030000020004" pitchFamily="2" charset="-78"/>
                </a:endParaRPr>
              </a:p>
            </p:txBody>
          </p:sp>
        </mc:Choice>
        <mc:Fallback xmlns="">
          <p:sp>
            <p:nvSpPr>
              <p:cNvPr id="131" name="Content Placeholder 4">
                <a:extLst>
                  <a:ext uri="{FF2B5EF4-FFF2-40B4-BE49-F238E27FC236}">
                    <a16:creationId xmlns:a16="http://schemas.microsoft.com/office/drawing/2014/main" id="{006BDD12-BEEB-34F0-C372-A9932A4B7AA6}"/>
                  </a:ext>
                </a:extLst>
              </p:cNvPr>
              <p:cNvSpPr txBox="1">
                <a:spLocks noRot="1" noChangeAspect="1" noMove="1" noResize="1" noEditPoints="1" noAdjustHandles="1" noChangeArrowheads="1" noChangeShapeType="1" noTextEdit="1"/>
              </p:cNvSpPr>
              <p:nvPr/>
            </p:nvSpPr>
            <p:spPr>
              <a:xfrm>
                <a:off x="914400" y="1371600"/>
                <a:ext cx="9527543" cy="5382593"/>
              </a:xfrm>
              <a:prstGeom prst="rect">
                <a:avLst/>
              </a:prstGeom>
              <a:blipFill>
                <a:blip r:embed="rId3"/>
                <a:stretch>
                  <a:fillRect l="-640" t="-1133"/>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2025798" y="1277956"/>
            <a:ext cx="1000616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25</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1371600" y="457200"/>
            <a:ext cx="1014972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VERLET </a:t>
            </a:r>
            <a:r>
              <a:rPr lang="en-US" sz="5400" b="1" spc="300" dirty="0">
                <a:solidFill>
                  <a:srgbClr val="005476"/>
                </a:solidFill>
                <a:latin typeface="Ubisoft Sans" panose="02000504030000020004" pitchFamily="2" charset="-78"/>
                <a:cs typeface="Ubisoft Sans" panose="02000504030000020004" pitchFamily="2" charset="-78"/>
              </a:rPr>
              <a:t>INTEGRATION</a:t>
            </a:r>
          </a:p>
        </p:txBody>
      </p:sp>
      <p:sp>
        <p:nvSpPr>
          <p:cNvPr id="37" name="TextBox 36">
            <a:extLst>
              <a:ext uri="{FF2B5EF4-FFF2-40B4-BE49-F238E27FC236}">
                <a16:creationId xmlns:a16="http://schemas.microsoft.com/office/drawing/2014/main" id="{1E4852F5-6C82-1E7F-162D-46B6A390BB47}"/>
              </a:ext>
            </a:extLst>
          </p:cNvPr>
          <p:cNvSpPr txBox="1"/>
          <p:nvPr/>
        </p:nvSpPr>
        <p:spPr>
          <a:xfrm>
            <a:off x="11127447" y="5840008"/>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t+1</a:t>
            </a:r>
            <a:endParaRPr lang="en-US" sz="1200" dirty="0">
              <a:solidFill>
                <a:srgbClr val="FB0DC8"/>
              </a:solidFill>
              <a:latin typeface="Cambria Math" panose="02040503050406030204" pitchFamily="18" charset="0"/>
              <a:ea typeface="Cambria Math" panose="02040503050406030204" pitchFamily="18" charset="0"/>
            </a:endParaRPr>
          </a:p>
        </p:txBody>
      </p:sp>
      <p:cxnSp>
        <p:nvCxnSpPr>
          <p:cNvPr id="41" name="Straight Connector 40">
            <a:extLst>
              <a:ext uri="{FF2B5EF4-FFF2-40B4-BE49-F238E27FC236}">
                <a16:creationId xmlns:a16="http://schemas.microsoft.com/office/drawing/2014/main" id="{45E4B855-2B47-B4DD-5286-7FAF6D6A7D42}"/>
              </a:ext>
            </a:extLst>
          </p:cNvPr>
          <p:cNvCxnSpPr>
            <a:cxnSpLocks/>
          </p:cNvCxnSpPr>
          <p:nvPr/>
        </p:nvCxnSpPr>
        <p:spPr>
          <a:xfrm flipV="1">
            <a:off x="9779774" y="3613967"/>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C6A37B-0C73-4FEF-2EF6-71F4101E37F1}"/>
              </a:ext>
            </a:extLst>
          </p:cNvPr>
          <p:cNvCxnSpPr>
            <a:cxnSpLocks/>
          </p:cNvCxnSpPr>
          <p:nvPr/>
        </p:nvCxnSpPr>
        <p:spPr>
          <a:xfrm flipV="1">
            <a:off x="9243829" y="3612470"/>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D5A2C2-1917-EDA9-9BC4-A7B5A369AFC3}"/>
              </a:ext>
            </a:extLst>
          </p:cNvPr>
          <p:cNvCxnSpPr>
            <a:cxnSpLocks/>
          </p:cNvCxnSpPr>
          <p:nvPr/>
        </p:nvCxnSpPr>
        <p:spPr>
          <a:xfrm flipV="1">
            <a:off x="8706885" y="3606803"/>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574820-7DD5-8997-74F5-192A430BDC37}"/>
              </a:ext>
            </a:extLst>
          </p:cNvPr>
          <p:cNvCxnSpPr>
            <a:cxnSpLocks/>
          </p:cNvCxnSpPr>
          <p:nvPr/>
        </p:nvCxnSpPr>
        <p:spPr>
          <a:xfrm flipV="1">
            <a:off x="10319431" y="3617365"/>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BCFFD4-ABFC-D3A1-FABD-E2ABD9BA7631}"/>
              </a:ext>
            </a:extLst>
          </p:cNvPr>
          <p:cNvCxnSpPr>
            <a:cxnSpLocks/>
          </p:cNvCxnSpPr>
          <p:nvPr/>
        </p:nvCxnSpPr>
        <p:spPr>
          <a:xfrm flipV="1">
            <a:off x="10854329" y="3600995"/>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1BCAE3-C667-B3A1-B3E7-A64E28858981}"/>
              </a:ext>
            </a:extLst>
          </p:cNvPr>
          <p:cNvCxnSpPr>
            <a:cxnSpLocks/>
          </p:cNvCxnSpPr>
          <p:nvPr/>
        </p:nvCxnSpPr>
        <p:spPr>
          <a:xfrm flipV="1">
            <a:off x="11393039" y="3615067"/>
            <a:ext cx="76" cy="2249319"/>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35E44B-D1E1-DCB8-FCAE-FF501C849A38}"/>
              </a:ext>
            </a:extLst>
          </p:cNvPr>
          <p:cNvCxnSpPr>
            <a:cxnSpLocks/>
          </p:cNvCxnSpPr>
          <p:nvPr/>
        </p:nvCxnSpPr>
        <p:spPr>
          <a:xfrm flipV="1">
            <a:off x="7988551" y="5850314"/>
            <a:ext cx="3833378" cy="14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4AB551-BD20-C124-0CDD-F89D99C21834}"/>
              </a:ext>
            </a:extLst>
          </p:cNvPr>
          <p:cNvCxnSpPr>
            <a:cxnSpLocks/>
          </p:cNvCxnSpPr>
          <p:nvPr/>
        </p:nvCxnSpPr>
        <p:spPr>
          <a:xfrm flipV="1">
            <a:off x="8167682" y="3579838"/>
            <a:ext cx="0" cy="2465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262F6D-C647-C99B-34D1-C1F2BA813D2F}"/>
              </a:ext>
            </a:extLst>
          </p:cNvPr>
          <p:cNvSpPr txBox="1"/>
          <p:nvPr/>
        </p:nvSpPr>
        <p:spPr>
          <a:xfrm>
            <a:off x="11724964" y="5761929"/>
            <a:ext cx="340348" cy="36933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Ubisoft Sans" panose="02000504030000020004" pitchFamily="2" charset="-78"/>
              </a:rPr>
              <a:t>t</a:t>
            </a:r>
            <a:endParaRPr lang="en-US" dirty="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9B3C92C0-79C0-B6B9-F9E2-FF19660AD24F}"/>
              </a:ext>
            </a:extLst>
          </p:cNvPr>
          <p:cNvSpPr txBox="1"/>
          <p:nvPr/>
        </p:nvSpPr>
        <p:spPr>
          <a:xfrm>
            <a:off x="7833689" y="3266802"/>
            <a:ext cx="401842" cy="36933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Ubisoft Sans" panose="02000504030000020004" pitchFamily="2" charset="-78"/>
              </a:rPr>
              <a:t>u</a:t>
            </a:r>
            <a:endParaRPr lang="en-US" dirty="0">
              <a:latin typeface="Cambria Math" panose="02040503050406030204" pitchFamily="18" charset="0"/>
              <a:ea typeface="Cambria Math" panose="02040503050406030204" pitchFamily="18" charset="0"/>
            </a:endParaRPr>
          </a:p>
        </p:txBody>
      </p:sp>
      <p:sp>
        <p:nvSpPr>
          <p:cNvPr id="35" name="TextBox 34">
            <a:extLst>
              <a:ext uri="{FF2B5EF4-FFF2-40B4-BE49-F238E27FC236}">
                <a16:creationId xmlns:a16="http://schemas.microsoft.com/office/drawing/2014/main" id="{1BCB9EF3-18F5-253A-F11F-1DA55DEF7D01}"/>
              </a:ext>
            </a:extLst>
          </p:cNvPr>
          <p:cNvSpPr txBox="1"/>
          <p:nvPr/>
        </p:nvSpPr>
        <p:spPr>
          <a:xfrm>
            <a:off x="10077282" y="5840375"/>
            <a:ext cx="489276" cy="276999"/>
          </a:xfrm>
          <a:prstGeom prst="rect">
            <a:avLst/>
          </a:prstGeom>
          <a:noFill/>
        </p:spPr>
        <p:txBody>
          <a:bodyPr wrap="square">
            <a:spAutoFit/>
          </a:bodyPr>
          <a:lstStyle/>
          <a:p>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t-1</a:t>
            </a:r>
            <a:endParaRPr lang="en-US" sz="1200" dirty="0">
              <a:solidFill>
                <a:srgbClr val="FB0DC8"/>
              </a:solidFill>
              <a:latin typeface="Cambria Math" panose="02040503050406030204" pitchFamily="18" charset="0"/>
              <a:ea typeface="Cambria Math" panose="02040503050406030204" pitchFamily="18" charset="0"/>
            </a:endParaRPr>
          </a:p>
        </p:txBody>
      </p:sp>
      <p:sp>
        <p:nvSpPr>
          <p:cNvPr id="36" name="TextBox 35">
            <a:extLst>
              <a:ext uri="{FF2B5EF4-FFF2-40B4-BE49-F238E27FC236}">
                <a16:creationId xmlns:a16="http://schemas.microsoft.com/office/drawing/2014/main" id="{76B8D795-837E-547E-F459-BC39E9CAAB13}"/>
              </a:ext>
            </a:extLst>
          </p:cNvPr>
          <p:cNvSpPr txBox="1"/>
          <p:nvPr/>
        </p:nvSpPr>
        <p:spPr>
          <a:xfrm>
            <a:off x="10611979" y="5840374"/>
            <a:ext cx="489276" cy="276999"/>
          </a:xfrm>
          <a:prstGeom prst="rect">
            <a:avLst/>
          </a:prstGeom>
          <a:noFill/>
        </p:spPr>
        <p:txBody>
          <a:bodyPr wrap="square">
            <a:spAutoFit/>
          </a:bodyPr>
          <a:lstStyle/>
          <a:p>
            <a:pPr algn="ctr"/>
            <a:r>
              <a:rPr lang="en-US" sz="1200" dirty="0">
                <a:solidFill>
                  <a:srgbClr val="FB0DC8"/>
                </a:solidFill>
                <a:latin typeface="Cambria Math" panose="02040503050406030204" pitchFamily="18" charset="0"/>
                <a:ea typeface="Cambria Math" panose="02040503050406030204" pitchFamily="18" charset="0"/>
                <a:cs typeface="Ubisoft Sans" panose="02000504030000020004" pitchFamily="2" charset="-78"/>
              </a:rPr>
              <a:t>t</a:t>
            </a:r>
            <a:endParaRPr lang="en-US" sz="1200" dirty="0">
              <a:solidFill>
                <a:srgbClr val="FB0DC8"/>
              </a:solidFill>
              <a:latin typeface="Cambria Math" panose="02040503050406030204" pitchFamily="18" charset="0"/>
              <a:ea typeface="Cambria Math" panose="02040503050406030204" pitchFamily="18" charset="0"/>
            </a:endParaRPr>
          </a:p>
        </p:txBody>
      </p:sp>
      <p:cxnSp>
        <p:nvCxnSpPr>
          <p:cNvPr id="103" name="Straight Connector 102">
            <a:extLst>
              <a:ext uri="{FF2B5EF4-FFF2-40B4-BE49-F238E27FC236}">
                <a16:creationId xmlns:a16="http://schemas.microsoft.com/office/drawing/2014/main" id="{180E2A3B-45A6-E128-75D6-863AECDE876D}"/>
              </a:ext>
            </a:extLst>
          </p:cNvPr>
          <p:cNvCxnSpPr>
            <a:cxnSpLocks/>
          </p:cNvCxnSpPr>
          <p:nvPr/>
        </p:nvCxnSpPr>
        <p:spPr>
          <a:xfrm flipV="1">
            <a:off x="9248765" y="5523550"/>
            <a:ext cx="534652" cy="18115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B8C2F25-0ED4-6B17-4C71-69D040AC43F9}"/>
              </a:ext>
            </a:extLst>
          </p:cNvPr>
          <p:cNvCxnSpPr>
            <a:cxnSpLocks/>
          </p:cNvCxnSpPr>
          <p:nvPr/>
        </p:nvCxnSpPr>
        <p:spPr>
          <a:xfrm flipV="1">
            <a:off x="9757996" y="5248841"/>
            <a:ext cx="538546" cy="289317"/>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2D48268-7958-99D3-F332-48DB8646E911}"/>
              </a:ext>
            </a:extLst>
          </p:cNvPr>
          <p:cNvCxnSpPr>
            <a:cxnSpLocks/>
          </p:cNvCxnSpPr>
          <p:nvPr/>
        </p:nvCxnSpPr>
        <p:spPr>
          <a:xfrm flipV="1">
            <a:off x="10315985" y="4803268"/>
            <a:ext cx="538842" cy="43491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C3D9985-55CE-F031-2BF0-6E122283A2C7}"/>
              </a:ext>
            </a:extLst>
          </p:cNvPr>
          <p:cNvCxnSpPr>
            <a:cxnSpLocks/>
          </p:cNvCxnSpPr>
          <p:nvPr/>
        </p:nvCxnSpPr>
        <p:spPr>
          <a:xfrm flipV="1">
            <a:off x="8702883" y="5708125"/>
            <a:ext cx="541737" cy="10575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2B3B063D-0960-FD68-F510-A1956E028968}"/>
              </a:ext>
            </a:extLst>
          </p:cNvPr>
          <p:cNvSpPr/>
          <p:nvPr/>
        </p:nvSpPr>
        <p:spPr>
          <a:xfrm>
            <a:off x="9200576" y="5654688"/>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2B3B544-6FFD-F037-88C3-CD1A2D2039E8}"/>
              </a:ext>
            </a:extLst>
          </p:cNvPr>
          <p:cNvSpPr/>
          <p:nvPr/>
        </p:nvSpPr>
        <p:spPr>
          <a:xfrm>
            <a:off x="9734049" y="5472462"/>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054C4E0-C5B8-275F-8F82-5CEBC6DD0D7F}"/>
              </a:ext>
            </a:extLst>
          </p:cNvPr>
          <p:cNvSpPr/>
          <p:nvPr/>
        </p:nvSpPr>
        <p:spPr>
          <a:xfrm>
            <a:off x="10276820" y="5188514"/>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FC1A4A-51DA-CA36-A5D9-11D7617981D3}"/>
              </a:ext>
            </a:extLst>
          </p:cNvPr>
          <p:cNvSpPr/>
          <p:nvPr/>
        </p:nvSpPr>
        <p:spPr>
          <a:xfrm>
            <a:off x="10811885" y="4751296"/>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Connector 113">
            <a:extLst>
              <a:ext uri="{FF2B5EF4-FFF2-40B4-BE49-F238E27FC236}">
                <a16:creationId xmlns:a16="http://schemas.microsoft.com/office/drawing/2014/main" id="{BDC32E85-CC67-BB91-81A0-2A9592911DF9}"/>
              </a:ext>
            </a:extLst>
          </p:cNvPr>
          <p:cNvCxnSpPr>
            <a:cxnSpLocks/>
          </p:cNvCxnSpPr>
          <p:nvPr/>
        </p:nvCxnSpPr>
        <p:spPr>
          <a:xfrm flipV="1">
            <a:off x="8156516" y="5812410"/>
            <a:ext cx="541155" cy="4018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81582E-BDDC-E747-7854-06F53E24292C}"/>
              </a:ext>
            </a:extLst>
          </p:cNvPr>
          <p:cNvSpPr/>
          <p:nvPr/>
        </p:nvSpPr>
        <p:spPr>
          <a:xfrm>
            <a:off x="8125443" y="5810460"/>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F335AA1-2330-31F8-A8E8-6EFEFEB18088}"/>
              </a:ext>
            </a:extLst>
          </p:cNvPr>
          <p:cNvSpPr/>
          <p:nvPr/>
        </p:nvSpPr>
        <p:spPr>
          <a:xfrm>
            <a:off x="8658839" y="5760439"/>
            <a:ext cx="91440" cy="91440"/>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C586990-7F8A-8DB4-C447-0FD82A6F3752}"/>
              </a:ext>
            </a:extLst>
          </p:cNvPr>
          <p:cNvSpPr/>
          <p:nvPr/>
        </p:nvSpPr>
        <p:spPr>
          <a:xfrm>
            <a:off x="11348267" y="4111252"/>
            <a:ext cx="91439" cy="91439"/>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23DB888-72D9-E0DC-7C22-ACA2F25926EB}"/>
                  </a:ext>
                </a:extLst>
              </p:cNvPr>
              <p:cNvSpPr txBox="1"/>
              <p:nvPr/>
            </p:nvSpPr>
            <p:spPr>
              <a:xfrm>
                <a:off x="970656" y="1895032"/>
                <a:ext cx="2172513" cy="923330"/>
              </a:xfrm>
              <a:prstGeom prst="rect">
                <a:avLst/>
              </a:prstGeom>
              <a:noFill/>
            </p:spPr>
            <p:txBody>
              <a:bodyPr wrap="square">
                <a:spAutoFit/>
              </a:bodyPr>
              <a:lstStyle/>
              <a:p>
                <a14:m>
                  <m:oMath xmlns:m="http://schemas.openxmlformats.org/officeDocument/2006/math">
                    <m:sSub>
                      <m:sSubPr>
                        <m:ctrlPr>
                          <a:rPr lang="en-US" i="1" dirty="0" smtClean="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𝑣</m:t>
                        </m:r>
                      </m:e>
                      <m:sub>
                        <m:r>
                          <a:rPr lang="en-US" i="1" dirty="0">
                            <a:solidFill>
                              <a:schemeClr val="tx1"/>
                            </a:solidFill>
                            <a:latin typeface="Cambria Math" panose="02040503050406030204" pitchFamily="18" charset="0"/>
                            <a:cs typeface="Ubisoft Sans" panose="02000504030000020004" pitchFamily="2" charset="-78"/>
                          </a:rPr>
                          <m:t>𝑡</m:t>
                        </m:r>
                        <m:r>
                          <a:rPr lang="en-US" i="1" dirty="0">
                            <a:solidFill>
                              <a:schemeClr val="tx1"/>
                            </a:solidFill>
                            <a:latin typeface="Cambria Math" panose="02040503050406030204" pitchFamily="18" charset="0"/>
                            <a:cs typeface="Ubisoft Sans" panose="02000504030000020004" pitchFamily="2" charset="-78"/>
                          </a:rPr>
                          <m:t>+1</m:t>
                        </m:r>
                      </m:sub>
                    </m:sSub>
                    <m:r>
                      <a:rPr lang="de-DE" i="1" dirty="0">
                        <a:solidFill>
                          <a:schemeClr val="tx1"/>
                        </a:solidFill>
                        <a:latin typeface="Cambria Math" panose="02040503050406030204" pitchFamily="18" charset="0"/>
                        <a:cs typeface="Ubisoft Sans" panose="02000504030000020004" pitchFamily="2" charset="-78"/>
                      </a:rPr>
                      <m:t>=</m:t>
                    </m:r>
                    <m:sSub>
                      <m:sSubPr>
                        <m:ctrlPr>
                          <a:rPr lang="en-US" i="1" dirty="0" smtClean="0">
                            <a:solidFill>
                              <a:schemeClr val="tx1"/>
                            </a:solidFill>
                            <a:latin typeface="Cambria Math" panose="02040503050406030204" pitchFamily="18" charset="0"/>
                            <a:cs typeface="Ubisoft Sans" panose="02000504030000020004" pitchFamily="2" charset="-78"/>
                          </a:rPr>
                        </m:ctrlPr>
                      </m:sSubPr>
                      <m:e>
                        <m:r>
                          <a:rPr lang="de-DE" i="1" dirty="0">
                            <a:solidFill>
                              <a:schemeClr val="tx1"/>
                            </a:solidFill>
                            <a:latin typeface="Cambria Math" panose="02040503050406030204" pitchFamily="18" charset="0"/>
                            <a:cs typeface="Ubisoft Sans" panose="02000504030000020004" pitchFamily="2" charset="-78"/>
                          </a:rPr>
                          <m:t>𝑣</m:t>
                        </m:r>
                      </m:e>
                      <m:sub>
                        <m:r>
                          <a:rPr lang="en-US" i="1" dirty="0">
                            <a:solidFill>
                              <a:schemeClr val="tx1"/>
                            </a:solidFill>
                            <a:latin typeface="Cambria Math" panose="02040503050406030204" pitchFamily="18" charset="0"/>
                            <a:cs typeface="Ubisoft Sans" panose="02000504030000020004" pitchFamily="2" charset="-78"/>
                          </a:rPr>
                          <m:t>𝑡</m:t>
                        </m:r>
                      </m:sub>
                    </m:sSub>
                  </m:oMath>
                </a14:m>
                <a:r>
                  <a:rPr lang="en-US" dirty="0">
                    <a:solidFill>
                      <a:schemeClr val="tx1"/>
                    </a:solidFill>
                    <a:latin typeface="Ubisoft Sans" panose="02000504030000020004" pitchFamily="2" charset="-78"/>
                    <a:cs typeface="Ubisoft Sans" panose="02000504030000020004" pitchFamily="2" charset="-78"/>
                  </a:rPr>
                  <a:t> + </a:t>
                </a:r>
                <a14:m>
                  <m:oMath xmlns:m="http://schemas.openxmlformats.org/officeDocument/2006/math">
                    <m:r>
                      <a:rPr lang="de-DE" i="1" dirty="0">
                        <a:solidFill>
                          <a:schemeClr val="tx1"/>
                        </a:solidFill>
                        <a:latin typeface="Cambria Math" panose="02040503050406030204" pitchFamily="18" charset="0"/>
                        <a:cs typeface="Ubisoft Sans" panose="02000504030000020004" pitchFamily="2" charset="-78"/>
                      </a:rPr>
                      <m:t>𝑎</m:t>
                    </m:r>
                    <m:r>
                      <a:rPr lang="de-DE" i="1" dirty="0">
                        <a:solidFill>
                          <a:schemeClr val="tx1"/>
                        </a:solidFill>
                        <a:latin typeface="Cambria Math" panose="02040503050406030204" pitchFamily="18" charset="0"/>
                        <a:cs typeface="Ubisoft Sans" panose="02000504030000020004" pitchFamily="2" charset="-78"/>
                      </a:rPr>
                      <m:t> </m:t>
                    </m:r>
                    <m:r>
                      <a:rPr lang="de-DE" i="1" dirty="0">
                        <a:solidFill>
                          <a:schemeClr val="tx1"/>
                        </a:solidFill>
                        <a:latin typeface="Cambria Math" panose="02040503050406030204" pitchFamily="18" charset="0"/>
                        <a:cs typeface="Ubisoft Sans" panose="02000504030000020004" pitchFamily="2" charset="-78"/>
                      </a:rPr>
                      <m:t>𝑑𝑡</m:t>
                    </m:r>
                  </m:oMath>
                </a14:m>
                <a:endParaRPr lang="de-DE" dirty="0">
                  <a:latin typeface="Ubisoft Sans" panose="02000504030000020004" pitchFamily="2" charset="-78"/>
                  <a:cs typeface="Ubisoft Sans" panose="02000504030000020004" pitchFamily="2" charset="-78"/>
                </a:endParaRPr>
              </a:p>
              <a:p>
                <a:endParaRPr lang="en-US" sz="1800" i="1" dirty="0">
                  <a:latin typeface="Cambria Math" panose="02040503050406030204" pitchFamily="18" charset="0"/>
                  <a:cs typeface="Ubisoft Sans" panose="02000504030000020004" pitchFamily="2" charset="-78"/>
                </a:endParaRPr>
              </a:p>
              <a:p>
                <a14:m>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r>
                          <a:rPr lang="en-US" sz="1800" i="1" dirty="0">
                            <a:latin typeface="Cambria Math" panose="02040503050406030204" pitchFamily="18" charset="0"/>
                            <a:cs typeface="Ubisoft Sans" panose="02000504030000020004" pitchFamily="2" charset="-78"/>
                          </a:rPr>
                          <m:t>+1</m:t>
                        </m:r>
                      </m:sub>
                    </m:sSub>
                    <m:r>
                      <a:rPr lang="de-DE" sz="1800" b="0" i="1" dirty="0" smtClean="0">
                        <a:latin typeface="Cambria Math" panose="02040503050406030204" pitchFamily="18" charset="0"/>
                        <a:cs typeface="Ubisoft Sans" panose="02000504030000020004" pitchFamily="2" charset="-78"/>
                      </a:rPr>
                      <m:t>=</m:t>
                    </m:r>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sz="1800"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i="1" dirty="0">
                            <a:latin typeface="Cambria Math" panose="02040503050406030204" pitchFamily="18" charset="0"/>
                            <a:cs typeface="Ubisoft Sans" panose="02000504030000020004" pitchFamily="2" charset="-78"/>
                          </a:rPr>
                        </m:ctrlPr>
                      </m:sSubPr>
                      <m:e>
                        <m:r>
                          <a:rPr lang="de-DE" b="0" i="1" dirty="0" smtClean="0">
                            <a:latin typeface="Cambria Math" panose="02040503050406030204" pitchFamily="18" charset="0"/>
                            <a:cs typeface="Ubisoft Sans" panose="02000504030000020004" pitchFamily="2" charset="-78"/>
                          </a:rPr>
                          <m:t>𝑣</m:t>
                        </m:r>
                      </m:e>
                      <m:sub>
                        <m:r>
                          <a:rPr lang="en-US" i="1" dirty="0" smtClean="0">
                            <a:latin typeface="Cambria Math" panose="02040503050406030204" pitchFamily="18" charset="0"/>
                            <a:cs typeface="Ubisoft Sans" panose="02000504030000020004" pitchFamily="2" charset="-78"/>
                          </a:rPr>
                          <m:t>𝑡</m:t>
                        </m:r>
                        <m:r>
                          <a:rPr lang="de-DE" b="0" i="1" dirty="0" smtClean="0">
                            <a:latin typeface="Cambria Math" panose="02040503050406030204" pitchFamily="18" charset="0"/>
                            <a:cs typeface="Ubisoft Sans" panose="02000504030000020004" pitchFamily="2" charset="-78"/>
                          </a:rPr>
                          <m:t>+1</m:t>
                        </m:r>
                      </m:sub>
                    </m:sSub>
                    <m:r>
                      <a:rPr lang="de-DE" b="0" i="1" dirty="0" smtClean="0">
                        <a:latin typeface="Cambria Math" panose="02040503050406030204" pitchFamily="18" charset="0"/>
                        <a:cs typeface="Ubisoft Sans" panose="02000504030000020004" pitchFamily="2" charset="-78"/>
                      </a:rPr>
                      <m:t> </m:t>
                    </m:r>
                    <m:r>
                      <a:rPr lang="de-DE" b="0" i="1" dirty="0" smtClean="0">
                        <a:latin typeface="Cambria Math" panose="02040503050406030204" pitchFamily="18" charset="0"/>
                        <a:cs typeface="Ubisoft Sans" panose="02000504030000020004" pitchFamily="2" charset="-78"/>
                      </a:rPr>
                      <m:t>𝑑𝑡</m:t>
                    </m:r>
                  </m:oMath>
                </a14:m>
                <a:endParaRPr lang="de-DE" b="0" dirty="0">
                  <a:latin typeface="Ubisoft Sans" panose="02000504030000020004" pitchFamily="2" charset="-78"/>
                  <a:cs typeface="Ubisoft Sans" panose="02000504030000020004" pitchFamily="2" charset="-78"/>
                </a:endParaRPr>
              </a:p>
            </p:txBody>
          </p:sp>
        </mc:Choice>
        <mc:Fallback xmlns="">
          <p:sp>
            <p:nvSpPr>
              <p:cNvPr id="88" name="TextBox 87">
                <a:extLst>
                  <a:ext uri="{FF2B5EF4-FFF2-40B4-BE49-F238E27FC236}">
                    <a16:creationId xmlns:a16="http://schemas.microsoft.com/office/drawing/2014/main" id="{A23DB888-72D9-E0DC-7C22-ACA2F25926EB}"/>
                  </a:ext>
                </a:extLst>
              </p:cNvPr>
              <p:cNvSpPr txBox="1">
                <a:spLocks noRot="1" noChangeAspect="1" noMove="1" noResize="1" noEditPoints="1" noAdjustHandles="1" noChangeArrowheads="1" noChangeShapeType="1" noTextEdit="1"/>
              </p:cNvSpPr>
              <p:nvPr/>
            </p:nvSpPr>
            <p:spPr>
              <a:xfrm>
                <a:off x="970656" y="1895032"/>
                <a:ext cx="2172513" cy="923330"/>
              </a:xfrm>
              <a:prstGeom prst="rect">
                <a:avLst/>
              </a:prstGeom>
              <a:blipFill>
                <a:blip r:embed="rId4"/>
                <a:stretch>
                  <a:fillRect t="-3974" b="-9934"/>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A69DDF0F-6D6B-6167-D357-DF72A0F51B9B}"/>
              </a:ext>
            </a:extLst>
          </p:cNvPr>
          <p:cNvSpPr txBox="1"/>
          <p:nvPr/>
        </p:nvSpPr>
        <p:spPr>
          <a:xfrm>
            <a:off x="3228482" y="2190109"/>
            <a:ext cx="3246199" cy="369332"/>
          </a:xfrm>
          <a:prstGeom prst="rect">
            <a:avLst/>
          </a:prstGeom>
          <a:noFill/>
        </p:spPr>
        <p:txBody>
          <a:bodyPr wrap="square">
            <a:spAutoFit/>
          </a:bodyPr>
          <a:lstStyle/>
          <a:p>
            <a:r>
              <a:rPr lang="en-US" dirty="0">
                <a:latin typeface="Ubisoft Sans" panose="02000504030000020004" pitchFamily="2" charset="-78"/>
                <a:cs typeface="Ubisoft Sans" panose="02000504030000020004" pitchFamily="2" charset="-78"/>
              </a:rPr>
              <a:t>Semi-implicit Euler Integration</a:t>
            </a:r>
          </a:p>
        </p:txBody>
      </p:sp>
      <p:sp>
        <p:nvSpPr>
          <p:cNvPr id="91" name="Right Brace 90">
            <a:extLst>
              <a:ext uri="{FF2B5EF4-FFF2-40B4-BE49-F238E27FC236}">
                <a16:creationId xmlns:a16="http://schemas.microsoft.com/office/drawing/2014/main" id="{9EC6EF83-1B01-ABFC-6735-DC75912EF537}"/>
              </a:ext>
            </a:extLst>
          </p:cNvPr>
          <p:cNvSpPr/>
          <p:nvPr/>
        </p:nvSpPr>
        <p:spPr>
          <a:xfrm>
            <a:off x="3024860" y="1914696"/>
            <a:ext cx="195827" cy="872508"/>
          </a:xfrm>
          <a:prstGeom prst="rightBrace">
            <a:avLst>
              <a:gd name="adj1" fmla="val 8333"/>
              <a:gd name="adj2" fmla="val 4931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6B8A39-A4E4-98D1-1901-3BE0461ACD49}"/>
                  </a:ext>
                </a:extLst>
              </p:cNvPr>
              <p:cNvSpPr txBox="1"/>
              <p:nvPr/>
            </p:nvSpPr>
            <p:spPr>
              <a:xfrm>
                <a:off x="1009669" y="3989455"/>
                <a:ext cx="3888544" cy="2370392"/>
              </a:xfrm>
              <a:prstGeom prst="rect">
                <a:avLst/>
              </a:prstGeom>
              <a:noFill/>
            </p:spPr>
            <p:txBody>
              <a:bodyPr wrap="square">
                <a:spAutoFit/>
              </a:bodyPr>
              <a:lstStyle/>
              <a:p>
                <a14:m>
                  <m:oMath xmlns:m="http://schemas.openxmlformats.org/officeDocument/2006/math">
                    <m:sSub>
                      <m:sSubPr>
                        <m:ctrlPr>
                          <a:rPr lang="en-US" i="1" dirty="0" smtClean="0">
                            <a:solidFill>
                              <a:srgbClr val="7030A0"/>
                            </a:solidFill>
                            <a:latin typeface="Cambria Math" panose="02040503050406030204" pitchFamily="18" charset="0"/>
                            <a:cs typeface="Ubisoft Sans" panose="02000504030000020004" pitchFamily="2" charset="-78"/>
                          </a:rPr>
                        </m:ctrlPr>
                      </m:sSubPr>
                      <m:e>
                        <m:r>
                          <a:rPr lang="de-DE" i="1">
                            <a:solidFill>
                              <a:srgbClr val="7030A0"/>
                            </a:solidFill>
                            <a:latin typeface="Cambria Math" panose="02040503050406030204" pitchFamily="18" charset="0"/>
                            <a:ea typeface="Cambria Math" panose="02040503050406030204" pitchFamily="18" charset="0"/>
                            <a:cs typeface="Ubisoft Sans" panose="02000504030000020004" pitchFamily="2" charset="-78"/>
                          </a:rPr>
                          <m:t>𝑣</m:t>
                        </m:r>
                      </m:e>
                      <m:sub>
                        <m:r>
                          <a:rPr lang="en-US" i="1" dirty="0">
                            <a:solidFill>
                              <a:srgbClr val="7030A0"/>
                            </a:solidFill>
                            <a:latin typeface="Cambria Math" panose="02040503050406030204" pitchFamily="18" charset="0"/>
                            <a:cs typeface="Ubisoft Sans" panose="02000504030000020004" pitchFamily="2" charset="-78"/>
                          </a:rPr>
                          <m:t>𝑡</m:t>
                        </m:r>
                      </m:sub>
                    </m:sSub>
                    <m:r>
                      <a:rPr lang="de-DE" i="1" dirty="0">
                        <a:solidFill>
                          <a:schemeClr val="tx1"/>
                        </a:solidFill>
                        <a:latin typeface="Cambria Math" panose="02040503050406030204" pitchFamily="18" charset="0"/>
                        <a:cs typeface="Ubisoft Sans" panose="02000504030000020004" pitchFamily="2" charset="-78"/>
                      </a:rPr>
                      <m:t>=</m:t>
                    </m:r>
                    <m:box>
                      <m:boxPr>
                        <m:ctrlPr>
                          <a:rPr lang="en-US" i="1" dirty="0">
                            <a:solidFill>
                              <a:schemeClr val="tx1"/>
                            </a:solidFill>
                            <a:latin typeface="Cambria Math" panose="02040503050406030204" pitchFamily="18" charset="0"/>
                            <a:cs typeface="Ubisoft Sans" panose="02000504030000020004" pitchFamily="2" charset="-78"/>
                          </a:rPr>
                        </m:ctrlPr>
                      </m:boxPr>
                      <m:e>
                        <m:argPr>
                          <m:argSz m:val="-1"/>
                        </m:argPr>
                        <m:f>
                          <m:fPr>
                            <m:ctrlPr>
                              <a:rPr lang="en-US" i="1" dirty="0">
                                <a:solidFill>
                                  <a:schemeClr val="tx1"/>
                                </a:solidFill>
                                <a:latin typeface="Cambria Math" panose="02040503050406030204" pitchFamily="18" charset="0"/>
                                <a:cs typeface="Ubisoft Sans" panose="02000504030000020004" pitchFamily="2" charset="-78"/>
                              </a:rPr>
                            </m:ctrlPr>
                          </m:fPr>
                          <m:num>
                            <m:sSub>
                              <m:sSubPr>
                                <m:ctrlPr>
                                  <a:rPr lang="en-US" i="1" dirty="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sub>
                            </m:sSub>
                            <m:r>
                              <m:rPr>
                                <m:nor/>
                              </m:rPr>
                              <a:rPr lang="en-US" dirty="0">
                                <a:solidFill>
                                  <a:schemeClr val="tx1"/>
                                </a:solidFill>
                                <a:latin typeface="Ubisoft Sans" panose="02000504030000020004" pitchFamily="2" charset="-78"/>
                                <a:cs typeface="Ubisoft Sans" panose="02000504030000020004" pitchFamily="2" charset="-78"/>
                              </a:rPr>
                              <m:t> − </m:t>
                            </m:r>
                            <m:sSub>
                              <m:sSubPr>
                                <m:ctrlPr>
                                  <a:rPr lang="en-US" i="1" dirty="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r>
                                  <a:rPr lang="en-US" i="1" dirty="0">
                                    <a:solidFill>
                                      <a:schemeClr val="tx1"/>
                                    </a:solidFill>
                                    <a:latin typeface="Cambria Math" panose="02040503050406030204" pitchFamily="18" charset="0"/>
                                    <a:cs typeface="Ubisoft Sans" panose="02000504030000020004" pitchFamily="2" charset="-78"/>
                                  </a:rPr>
                                  <m:t>−1</m:t>
                                </m:r>
                              </m:sub>
                            </m:sSub>
                          </m:num>
                          <m:den>
                            <m:r>
                              <a:rPr lang="de-DE" i="1" dirty="0">
                                <a:solidFill>
                                  <a:schemeClr val="tx1"/>
                                </a:solidFill>
                                <a:latin typeface="Cambria Math" panose="02040503050406030204" pitchFamily="18" charset="0"/>
                                <a:cs typeface="Ubisoft Sans" panose="02000504030000020004" pitchFamily="2" charset="-78"/>
                              </a:rPr>
                              <m:t>𝑑𝑡</m:t>
                            </m:r>
                          </m:den>
                        </m:f>
                      </m:e>
                    </m:box>
                  </m:oMath>
                </a14:m>
                <a:r>
                  <a:rPr lang="de-DE" dirty="0">
                    <a:latin typeface="Ubisoft Sans" panose="02000504030000020004" pitchFamily="2" charset="-78"/>
                    <a:cs typeface="Ubisoft Sans" panose="02000504030000020004" pitchFamily="2" charset="-78"/>
                  </a:rPr>
                  <a:t> </a:t>
                </a:r>
              </a:p>
              <a:p>
                <a:endParaRPr lang="en-US" sz="1800" i="1" dirty="0">
                  <a:latin typeface="Cambria Math" panose="02040503050406030204" pitchFamily="18" charset="0"/>
                  <a:cs typeface="Ubisoft Sans" panose="02000504030000020004" pitchFamily="2" charset="-78"/>
                </a:endParaRPr>
              </a:p>
              <a:p>
                <a14:m>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r>
                          <a:rPr lang="en-US" sz="1800" i="1" dirty="0">
                            <a:latin typeface="Cambria Math" panose="02040503050406030204" pitchFamily="18" charset="0"/>
                            <a:cs typeface="Ubisoft Sans" panose="02000504030000020004" pitchFamily="2" charset="-78"/>
                          </a:rPr>
                          <m:t>+1</m:t>
                        </m:r>
                      </m:sub>
                    </m:sSub>
                    <m:r>
                      <a:rPr lang="de-DE" sz="1800" b="0" i="1" dirty="0" smtClean="0">
                        <a:latin typeface="Cambria Math" panose="02040503050406030204" pitchFamily="18" charset="0"/>
                        <a:cs typeface="Ubisoft Sans" panose="02000504030000020004" pitchFamily="2" charset="-78"/>
                      </a:rPr>
                      <m:t>=</m:t>
                    </m:r>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sz="1800"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i="1" dirty="0" smtClean="0">
                            <a:solidFill>
                              <a:schemeClr val="accent6">
                                <a:lumMod val="75000"/>
                              </a:schemeClr>
                            </a:solidFill>
                            <a:latin typeface="Cambria Math" panose="02040503050406030204" pitchFamily="18" charset="0"/>
                            <a:cs typeface="Ubisoft Sans" panose="02000504030000020004" pitchFamily="2" charset="-78"/>
                          </a:rPr>
                        </m:ctrlPr>
                      </m:sSubPr>
                      <m:e>
                        <m:r>
                          <a:rPr lang="de-DE" i="1" dirty="0">
                            <a:solidFill>
                              <a:schemeClr val="accent6">
                                <a:lumMod val="75000"/>
                              </a:schemeClr>
                            </a:solidFill>
                            <a:latin typeface="Cambria Math" panose="02040503050406030204" pitchFamily="18" charset="0"/>
                            <a:cs typeface="Ubisoft Sans" panose="02000504030000020004" pitchFamily="2" charset="-78"/>
                          </a:rPr>
                          <m:t>𝑣</m:t>
                        </m:r>
                      </m:e>
                      <m:sub>
                        <m:r>
                          <a:rPr lang="en-US" i="1" dirty="0">
                            <a:solidFill>
                              <a:schemeClr val="accent6">
                                <a:lumMod val="75000"/>
                              </a:schemeClr>
                            </a:solidFill>
                            <a:latin typeface="Cambria Math" panose="02040503050406030204" pitchFamily="18" charset="0"/>
                            <a:cs typeface="Ubisoft Sans" panose="02000504030000020004" pitchFamily="2" charset="-78"/>
                          </a:rPr>
                          <m:t>𝑡</m:t>
                        </m:r>
                        <m:r>
                          <a:rPr lang="de-DE" i="1" dirty="0">
                            <a:solidFill>
                              <a:schemeClr val="accent6">
                                <a:lumMod val="75000"/>
                              </a:schemeClr>
                            </a:solidFill>
                            <a:latin typeface="Cambria Math" panose="02040503050406030204" pitchFamily="18" charset="0"/>
                            <a:cs typeface="Ubisoft Sans" panose="02000504030000020004" pitchFamily="2" charset="-78"/>
                          </a:rPr>
                          <m:t>+1</m:t>
                        </m:r>
                      </m:sub>
                    </m:sSub>
                    <m:r>
                      <a:rPr lang="en-US" b="0" i="1" dirty="0" smtClean="0">
                        <a:solidFill>
                          <a:schemeClr val="accent6">
                            <a:lumMod val="75000"/>
                          </a:schemeClr>
                        </a:solidFill>
                        <a:latin typeface="Cambria Math" panose="02040503050406030204" pitchFamily="18" charset="0"/>
                        <a:cs typeface="Ubisoft Sans" panose="02000504030000020004" pitchFamily="2" charset="-78"/>
                      </a:rPr>
                      <m:t> </m:t>
                    </m:r>
                    <m:r>
                      <a:rPr lang="de-DE" b="0" i="1" dirty="0" smtClean="0">
                        <a:latin typeface="Cambria Math" panose="02040503050406030204" pitchFamily="18" charset="0"/>
                        <a:cs typeface="Ubisoft Sans" panose="02000504030000020004" pitchFamily="2" charset="-78"/>
                      </a:rPr>
                      <m:t>𝑑𝑡</m:t>
                    </m:r>
                  </m:oMath>
                </a14:m>
                <a:endParaRPr lang="de-DE" b="0" dirty="0">
                  <a:latin typeface="Ubisoft Sans" panose="02000504030000020004" pitchFamily="2" charset="-78"/>
                  <a:cs typeface="Ubisoft Sans" panose="02000504030000020004" pitchFamily="2" charset="-78"/>
                </a:endParaRPr>
              </a:p>
              <a:p>
                <a:r>
                  <a:rPr lang="de-DE" dirty="0">
                    <a:latin typeface="Cambria" panose="02040503050406030204" pitchFamily="18" charset="0"/>
                    <a:ea typeface="Cambria" panose="02040503050406030204" pitchFamily="18" charset="0"/>
                    <a:cs typeface="Ubisoft Sans" panose="02000504030000020004" pitchFamily="2" charset="-78"/>
                  </a:rPr>
                  <a:t>          </a:t>
                </a:r>
                <a14:m>
                  <m:oMath xmlns:m="http://schemas.openxmlformats.org/officeDocument/2006/math">
                    <m:r>
                      <a:rPr lang="de-DE" i="1" dirty="0">
                        <a:latin typeface="Cambria Math" panose="02040503050406030204" pitchFamily="18" charset="0"/>
                        <a:cs typeface="Ubisoft Sans" panose="02000504030000020004" pitchFamily="2" charset="-78"/>
                      </a:rPr>
                      <m:t>=</m:t>
                    </m:r>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dirty="0">
                    <a:latin typeface="Ubisoft Sans" panose="02000504030000020004" pitchFamily="2" charset="-78"/>
                    <a:cs typeface="Ubisoft Sans" panose="02000504030000020004" pitchFamily="2" charset="-78"/>
                  </a:rPr>
                  <a:t> + </a:t>
                </a:r>
                <a14:m>
                  <m:oMath xmlns:m="http://schemas.openxmlformats.org/officeDocument/2006/math">
                    <m:r>
                      <a:rPr lang="de-DE" b="0" i="1" dirty="0" smtClean="0">
                        <a:solidFill>
                          <a:srgbClr val="00B0F0"/>
                        </a:solidFill>
                        <a:latin typeface="Cambria Math" panose="02040503050406030204" pitchFamily="18" charset="0"/>
                        <a:cs typeface="Ubisoft Sans" panose="02000504030000020004" pitchFamily="2" charset="-78"/>
                      </a:rPr>
                      <m:t>(</m:t>
                    </m:r>
                    <m:sSub>
                      <m:sSubPr>
                        <m:ctrlPr>
                          <a:rPr lang="en-US" i="1" dirty="0" smtClean="0">
                            <a:solidFill>
                              <a:srgbClr val="00B0F0"/>
                            </a:solidFill>
                            <a:latin typeface="Cambria Math" panose="02040503050406030204" pitchFamily="18" charset="0"/>
                            <a:cs typeface="Ubisoft Sans" panose="02000504030000020004" pitchFamily="2" charset="-78"/>
                          </a:rPr>
                        </m:ctrlPr>
                      </m:sSubPr>
                      <m:e>
                        <m:r>
                          <a:rPr lang="de-DE" i="1" dirty="0">
                            <a:solidFill>
                              <a:srgbClr val="00B0F0"/>
                            </a:solidFill>
                            <a:latin typeface="Cambria Math" panose="02040503050406030204" pitchFamily="18" charset="0"/>
                            <a:cs typeface="Ubisoft Sans" panose="02000504030000020004" pitchFamily="2" charset="-78"/>
                          </a:rPr>
                          <m:t>𝑣</m:t>
                        </m:r>
                      </m:e>
                      <m:sub>
                        <m:r>
                          <a:rPr lang="en-US" i="1" dirty="0">
                            <a:solidFill>
                              <a:srgbClr val="00B0F0"/>
                            </a:solidFill>
                            <a:latin typeface="Cambria Math" panose="02040503050406030204" pitchFamily="18" charset="0"/>
                            <a:cs typeface="Ubisoft Sans" panose="02000504030000020004" pitchFamily="2" charset="-78"/>
                          </a:rPr>
                          <m:t>𝑡</m:t>
                        </m:r>
                      </m:sub>
                    </m:sSub>
                    <m:r>
                      <m:rPr>
                        <m:nor/>
                      </m:rPr>
                      <a:rPr lang="en-US" dirty="0">
                        <a:solidFill>
                          <a:srgbClr val="00B0F0"/>
                        </a:solidFill>
                        <a:latin typeface="Ubisoft Sans" panose="02000504030000020004" pitchFamily="2" charset="-78"/>
                        <a:cs typeface="Ubisoft Sans" panose="02000504030000020004" pitchFamily="2" charset="-78"/>
                      </a:rPr>
                      <m:t> + </m:t>
                    </m:r>
                    <m:r>
                      <a:rPr lang="de-DE" i="1" dirty="0">
                        <a:solidFill>
                          <a:srgbClr val="00B0F0"/>
                        </a:solidFill>
                        <a:latin typeface="Cambria Math" panose="02040503050406030204" pitchFamily="18" charset="0"/>
                        <a:cs typeface="Ubisoft Sans" panose="02000504030000020004" pitchFamily="2" charset="-78"/>
                      </a:rPr>
                      <m:t>𝑎</m:t>
                    </m:r>
                    <m:r>
                      <a:rPr lang="de-DE" i="1" dirty="0">
                        <a:solidFill>
                          <a:srgbClr val="00B0F0"/>
                        </a:solidFill>
                        <a:latin typeface="Cambria Math" panose="02040503050406030204" pitchFamily="18" charset="0"/>
                        <a:cs typeface="Ubisoft Sans" panose="02000504030000020004" pitchFamily="2" charset="-78"/>
                      </a:rPr>
                      <m:t> </m:t>
                    </m:r>
                    <m:r>
                      <a:rPr lang="de-DE" i="1" dirty="0">
                        <a:solidFill>
                          <a:srgbClr val="00B0F0"/>
                        </a:solidFill>
                        <a:latin typeface="Cambria Math" panose="02040503050406030204" pitchFamily="18" charset="0"/>
                        <a:cs typeface="Ubisoft Sans" panose="02000504030000020004" pitchFamily="2" charset="-78"/>
                      </a:rPr>
                      <m:t>𝑑𝑡</m:t>
                    </m:r>
                    <m:r>
                      <a:rPr lang="de-DE" b="0" i="1" dirty="0" smtClean="0">
                        <a:solidFill>
                          <a:srgbClr val="00B0F0"/>
                        </a:solidFill>
                        <a:latin typeface="Cambria Math" panose="02040503050406030204" pitchFamily="18" charset="0"/>
                        <a:cs typeface="Ubisoft Sans" panose="02000504030000020004" pitchFamily="2" charset="-78"/>
                      </a:rPr>
                      <m:t>)</m:t>
                    </m:r>
                    <m:r>
                      <a:rPr lang="en-US" i="1" dirty="0">
                        <a:solidFill>
                          <a:srgbClr val="00B0F0"/>
                        </a:solidFill>
                        <a:latin typeface="Cambria Math" panose="02040503050406030204" pitchFamily="18" charset="0"/>
                        <a:cs typeface="Ubisoft Sans" panose="02000504030000020004" pitchFamily="2" charset="-78"/>
                      </a:rPr>
                      <m:t> </m:t>
                    </m:r>
                    <m:r>
                      <a:rPr lang="de-DE" i="1" dirty="0">
                        <a:latin typeface="Cambria Math" panose="02040503050406030204" pitchFamily="18" charset="0"/>
                        <a:cs typeface="Ubisoft Sans" panose="02000504030000020004" pitchFamily="2" charset="-78"/>
                      </a:rPr>
                      <m:t>𝑑𝑡</m:t>
                    </m:r>
                  </m:oMath>
                </a14:m>
                <a:r>
                  <a:rPr lang="de-DE" dirty="0">
                    <a:latin typeface="Ubisoft Sans" panose="02000504030000020004" pitchFamily="2" charset="-78"/>
                    <a:cs typeface="Ubisoft Sans" panose="02000504030000020004" pitchFamily="2" charset="-78"/>
                  </a:rPr>
                  <a:t>          </a:t>
                </a:r>
                <a:endParaRPr lang="de-DE" b="0" dirty="0">
                  <a:latin typeface="Ubisoft Sans" panose="02000504030000020004" pitchFamily="2" charset="-78"/>
                  <a:cs typeface="Ubisoft Sans" panose="02000504030000020004" pitchFamily="2" charset="-78"/>
                </a:endParaRPr>
              </a:p>
              <a:p>
                <a:r>
                  <a:rPr lang="en-US" sz="18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dirty="0">
                    <a:latin typeface="Ubisoft Sans" panose="02000504030000020004" pitchFamily="2" charset="-78"/>
                    <a:cs typeface="Ubisoft Sans" panose="02000504030000020004" pitchFamily="2" charset="-78"/>
                  </a:rPr>
                  <a:t> + </a:t>
                </a:r>
                <a14:m>
                  <m:oMath xmlns:m="http://schemas.openxmlformats.org/officeDocument/2006/math">
                    <m:sSub>
                      <m:sSubPr>
                        <m:ctrlPr>
                          <a:rPr lang="en-US" i="1" dirty="0" smtClean="0">
                            <a:solidFill>
                              <a:srgbClr val="7030A0"/>
                            </a:solidFill>
                            <a:latin typeface="Cambria Math" panose="02040503050406030204" pitchFamily="18" charset="0"/>
                            <a:cs typeface="Ubisoft Sans" panose="02000504030000020004" pitchFamily="2" charset="-78"/>
                          </a:rPr>
                        </m:ctrlPr>
                      </m:sSubPr>
                      <m:e>
                        <m:r>
                          <a:rPr lang="de-DE" i="1" dirty="0">
                            <a:solidFill>
                              <a:srgbClr val="7030A0"/>
                            </a:solidFill>
                            <a:latin typeface="Cambria Math" panose="02040503050406030204" pitchFamily="18" charset="0"/>
                            <a:cs typeface="Ubisoft Sans" panose="02000504030000020004" pitchFamily="2" charset="-78"/>
                          </a:rPr>
                          <m:t>𝑣</m:t>
                        </m:r>
                      </m:e>
                      <m:sub>
                        <m:r>
                          <a:rPr lang="en-US" i="1" dirty="0">
                            <a:solidFill>
                              <a:srgbClr val="7030A0"/>
                            </a:solidFill>
                            <a:latin typeface="Cambria Math" panose="02040503050406030204" pitchFamily="18" charset="0"/>
                            <a:cs typeface="Ubisoft Sans" panose="02000504030000020004" pitchFamily="2" charset="-78"/>
                          </a:rPr>
                          <m:t>𝑡</m:t>
                        </m:r>
                      </m:sub>
                    </m:sSub>
                    <m:r>
                      <a:rPr lang="en-US" b="0" i="1" dirty="0" smtClean="0">
                        <a:solidFill>
                          <a:srgbClr val="7030A0"/>
                        </a:solidFill>
                        <a:latin typeface="Cambria Math" panose="02040503050406030204" pitchFamily="18" charset="0"/>
                        <a:cs typeface="Ubisoft Sans" panose="02000504030000020004" pitchFamily="2" charset="-78"/>
                      </a:rPr>
                      <m:t> </m:t>
                    </m:r>
                    <m:r>
                      <a:rPr lang="en-US" b="0" i="1" dirty="0" smtClean="0">
                        <a:latin typeface="Cambria Math" panose="02040503050406030204" pitchFamily="18" charset="0"/>
                        <a:cs typeface="Ubisoft Sans" panose="02000504030000020004" pitchFamily="2" charset="-78"/>
                      </a:rPr>
                      <m:t>𝑑𝑡</m:t>
                    </m:r>
                    <m:r>
                      <a:rPr lang="en-US" i="1" dirty="0">
                        <a:latin typeface="Cambria Math" panose="02040503050406030204" pitchFamily="18" charset="0"/>
                        <a:cs typeface="Ubisoft Sans" panose="02000504030000020004" pitchFamily="2" charset="-78"/>
                      </a:rPr>
                      <m:t>+</m:t>
                    </m:r>
                    <m:r>
                      <a:rPr lang="en-US" i="1" dirty="0">
                        <a:latin typeface="Cambria Math" panose="02040503050406030204" pitchFamily="18" charset="0"/>
                        <a:cs typeface="Ubisoft Sans" panose="02000504030000020004" pitchFamily="2" charset="-78"/>
                      </a:rPr>
                      <m:t>𝑎</m:t>
                    </m:r>
                    <m:r>
                      <a:rPr lang="en-US" b="0" i="1" dirty="0" smtClean="0">
                        <a:latin typeface="Cambria Math" panose="02040503050406030204" pitchFamily="18" charset="0"/>
                        <a:cs typeface="Ubisoft Sans" panose="02000504030000020004" pitchFamily="2" charset="-78"/>
                      </a:rPr>
                      <m:t> </m:t>
                    </m:r>
                    <m:sSup>
                      <m:sSupPr>
                        <m:ctrlPr>
                          <a:rPr lang="en-US" i="1" dirty="0">
                            <a:latin typeface="Cambria Math" panose="02040503050406030204" pitchFamily="18" charset="0"/>
                            <a:cs typeface="Ubisoft Sans" panose="02000504030000020004" pitchFamily="2" charset="-78"/>
                          </a:rPr>
                        </m:ctrlPr>
                      </m:sSupPr>
                      <m:e>
                        <m:r>
                          <a:rPr lang="en-US" b="0" i="1" dirty="0" smtClean="0">
                            <a:latin typeface="Cambria Math" panose="02040503050406030204" pitchFamily="18" charset="0"/>
                            <a:cs typeface="Ubisoft Sans" panose="02000504030000020004" pitchFamily="2" charset="-78"/>
                          </a:rPr>
                          <m:t>𝑑𝑡</m:t>
                        </m:r>
                      </m:e>
                      <m:sup>
                        <m:r>
                          <a:rPr lang="en-US" i="1" dirty="0">
                            <a:latin typeface="Cambria Math" panose="02040503050406030204" pitchFamily="18" charset="0"/>
                            <a:cs typeface="Ubisoft Sans" panose="02000504030000020004" pitchFamily="2" charset="-78"/>
                          </a:rPr>
                          <m:t>2</m:t>
                        </m:r>
                      </m:sup>
                    </m:sSup>
                  </m:oMath>
                </a14:m>
                <a:endParaRPr lang="en-US" dirty="0">
                  <a:latin typeface="Ubisoft Sans" panose="02000504030000020004" pitchFamily="2" charset="-78"/>
                  <a:cs typeface="Ubisoft Sans" panose="02000504030000020004" pitchFamily="2" charset="-78"/>
                </a:endParaRPr>
              </a:p>
              <a:p>
                <a:r>
                  <a:rPr lang="en-US" sz="18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dirty="0">
                    <a:latin typeface="Ubisoft Sans" panose="02000504030000020004" pitchFamily="2" charset="-78"/>
                    <a:cs typeface="Ubisoft Sans" panose="02000504030000020004" pitchFamily="2" charset="-78"/>
                  </a:rPr>
                  <a:t> + </a:t>
                </a:r>
                <a14:m>
                  <m:oMath xmlns:m="http://schemas.openxmlformats.org/officeDocument/2006/math">
                    <m:box>
                      <m:boxPr>
                        <m:ctrlPr>
                          <a:rPr lang="en-US" i="1" dirty="0" smtClean="0">
                            <a:solidFill>
                              <a:schemeClr val="accent2"/>
                            </a:solidFill>
                            <a:latin typeface="Cambria Math" panose="02040503050406030204" pitchFamily="18" charset="0"/>
                            <a:cs typeface="Ubisoft Sans" panose="02000504030000020004" pitchFamily="2" charset="-78"/>
                          </a:rPr>
                        </m:ctrlPr>
                      </m:boxPr>
                      <m:e>
                        <m:argPr>
                          <m:argSz m:val="-1"/>
                        </m:argPr>
                        <m:f>
                          <m:fPr>
                            <m:ctrlPr>
                              <a:rPr lang="en-US" i="1" dirty="0">
                                <a:solidFill>
                                  <a:schemeClr val="accent2"/>
                                </a:solidFill>
                                <a:latin typeface="Cambria Math" panose="02040503050406030204" pitchFamily="18" charset="0"/>
                                <a:cs typeface="Ubisoft Sans" panose="02000504030000020004" pitchFamily="2" charset="-78"/>
                              </a:rPr>
                            </m:ctrlPr>
                          </m:fPr>
                          <m:num>
                            <m:sSub>
                              <m:sSubPr>
                                <m:ctrlPr>
                                  <a:rPr lang="en-US" i="1" dirty="0">
                                    <a:solidFill>
                                      <a:schemeClr val="accent2"/>
                                    </a:solidFill>
                                    <a:latin typeface="Cambria Math" panose="02040503050406030204" pitchFamily="18" charset="0"/>
                                    <a:cs typeface="Ubisoft Sans" panose="02000504030000020004" pitchFamily="2" charset="-78"/>
                                  </a:rPr>
                                </m:ctrlPr>
                              </m:sSubPr>
                              <m:e>
                                <m:r>
                                  <a:rPr lang="de-DE" i="1">
                                    <a:solidFill>
                                      <a:schemeClr val="accent2"/>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accent2"/>
                                    </a:solidFill>
                                    <a:latin typeface="Cambria Math" panose="02040503050406030204" pitchFamily="18" charset="0"/>
                                    <a:cs typeface="Ubisoft Sans" panose="02000504030000020004" pitchFamily="2" charset="-78"/>
                                  </a:rPr>
                                  <m:t>𝑡</m:t>
                                </m:r>
                              </m:sub>
                            </m:sSub>
                            <m:r>
                              <m:rPr>
                                <m:nor/>
                              </m:rPr>
                              <a:rPr lang="en-US" dirty="0">
                                <a:solidFill>
                                  <a:schemeClr val="accent2"/>
                                </a:solidFill>
                                <a:latin typeface="Ubisoft Sans" panose="02000504030000020004" pitchFamily="2" charset="-78"/>
                                <a:cs typeface="Ubisoft Sans" panose="02000504030000020004" pitchFamily="2" charset="-78"/>
                              </a:rPr>
                              <m:t> − </m:t>
                            </m:r>
                            <m:sSub>
                              <m:sSubPr>
                                <m:ctrlPr>
                                  <a:rPr lang="en-US" i="1" dirty="0">
                                    <a:solidFill>
                                      <a:schemeClr val="accent2"/>
                                    </a:solidFill>
                                    <a:latin typeface="Cambria Math" panose="02040503050406030204" pitchFamily="18" charset="0"/>
                                    <a:cs typeface="Ubisoft Sans" panose="02000504030000020004" pitchFamily="2" charset="-78"/>
                                  </a:rPr>
                                </m:ctrlPr>
                              </m:sSubPr>
                              <m:e>
                                <m:r>
                                  <a:rPr lang="de-DE" i="1">
                                    <a:solidFill>
                                      <a:schemeClr val="accent2"/>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accent2"/>
                                    </a:solidFill>
                                    <a:latin typeface="Cambria Math" panose="02040503050406030204" pitchFamily="18" charset="0"/>
                                    <a:cs typeface="Ubisoft Sans" panose="02000504030000020004" pitchFamily="2" charset="-78"/>
                                  </a:rPr>
                                  <m:t>𝑡</m:t>
                                </m:r>
                                <m:r>
                                  <a:rPr lang="en-US" i="1" dirty="0">
                                    <a:solidFill>
                                      <a:schemeClr val="accent2"/>
                                    </a:solidFill>
                                    <a:latin typeface="Cambria Math" panose="02040503050406030204" pitchFamily="18" charset="0"/>
                                    <a:cs typeface="Ubisoft Sans" panose="02000504030000020004" pitchFamily="2" charset="-78"/>
                                  </a:rPr>
                                  <m:t>−1</m:t>
                                </m:r>
                              </m:sub>
                            </m:sSub>
                          </m:num>
                          <m:den>
                            <m:r>
                              <a:rPr lang="de-DE" i="1" dirty="0">
                                <a:solidFill>
                                  <a:schemeClr val="accent2"/>
                                </a:solidFill>
                                <a:latin typeface="Cambria Math" panose="02040503050406030204" pitchFamily="18" charset="0"/>
                                <a:cs typeface="Ubisoft Sans" panose="02000504030000020004" pitchFamily="2" charset="-78"/>
                              </a:rPr>
                              <m:t>𝑑𝑡</m:t>
                            </m:r>
                          </m:den>
                        </m:f>
                      </m:e>
                    </m:box>
                    <m:r>
                      <a:rPr lang="en-US" b="0" i="1" dirty="0" smtClean="0">
                        <a:solidFill>
                          <a:schemeClr val="accent2"/>
                        </a:solidFill>
                        <a:latin typeface="Cambria Math" panose="02040503050406030204" pitchFamily="18" charset="0"/>
                        <a:cs typeface="Ubisoft Sans" panose="02000504030000020004" pitchFamily="2" charset="-78"/>
                      </a:rPr>
                      <m:t> </m:t>
                    </m:r>
                    <m:r>
                      <a:rPr lang="en-US" i="1" dirty="0">
                        <a:latin typeface="Cambria Math" panose="02040503050406030204" pitchFamily="18" charset="0"/>
                        <a:cs typeface="Ubisoft Sans" panose="02000504030000020004" pitchFamily="2" charset="-78"/>
                      </a:rPr>
                      <m:t>𝑑𝑡</m:t>
                    </m:r>
                    <m:r>
                      <a:rPr lang="en-US" i="1" dirty="0">
                        <a:latin typeface="Cambria Math" panose="02040503050406030204" pitchFamily="18" charset="0"/>
                        <a:cs typeface="Ubisoft Sans" panose="02000504030000020004" pitchFamily="2" charset="-78"/>
                      </a:rPr>
                      <m:t>+</m:t>
                    </m:r>
                    <m:r>
                      <a:rPr lang="en-US" i="1" dirty="0">
                        <a:latin typeface="Cambria Math" panose="02040503050406030204" pitchFamily="18" charset="0"/>
                        <a:cs typeface="Ubisoft Sans" panose="02000504030000020004" pitchFamily="2" charset="-78"/>
                      </a:rPr>
                      <m:t>𝑎</m:t>
                    </m:r>
                    <m:r>
                      <a:rPr lang="en-US" i="1" dirty="0">
                        <a:latin typeface="Cambria Math" panose="02040503050406030204" pitchFamily="18" charset="0"/>
                        <a:cs typeface="Ubisoft Sans" panose="02000504030000020004" pitchFamily="2" charset="-78"/>
                      </a:rPr>
                      <m:t> </m:t>
                    </m:r>
                    <m:sSup>
                      <m:sSupPr>
                        <m:ctrlPr>
                          <a:rPr lang="en-US" i="1" dirty="0">
                            <a:latin typeface="Cambria Math" panose="02040503050406030204" pitchFamily="18" charset="0"/>
                            <a:cs typeface="Ubisoft Sans" panose="02000504030000020004" pitchFamily="2" charset="-78"/>
                          </a:rPr>
                        </m:ctrlPr>
                      </m:sSupPr>
                      <m:e>
                        <m:r>
                          <a:rPr lang="en-US" i="1" dirty="0">
                            <a:latin typeface="Cambria Math" panose="02040503050406030204" pitchFamily="18" charset="0"/>
                            <a:cs typeface="Ubisoft Sans" panose="02000504030000020004" pitchFamily="2" charset="-78"/>
                          </a:rPr>
                          <m:t>𝑑𝑡</m:t>
                        </m:r>
                      </m:e>
                      <m:sup>
                        <m:r>
                          <a:rPr lang="en-US" i="1" dirty="0">
                            <a:latin typeface="Cambria Math" panose="02040503050406030204" pitchFamily="18" charset="0"/>
                            <a:cs typeface="Ubisoft Sans" panose="02000504030000020004" pitchFamily="2" charset="-78"/>
                          </a:rPr>
                          <m:t>2</m:t>
                        </m:r>
                      </m:sup>
                    </m:sSup>
                  </m:oMath>
                </a14:m>
                <a:endParaRPr lang="en-US" sz="1800" dirty="0">
                  <a:latin typeface="Cambria Math" panose="02040503050406030204" pitchFamily="18" charset="0"/>
                  <a:ea typeface="Cambria Math" panose="02040503050406030204" pitchFamily="18" charset="0"/>
                  <a:cs typeface="Ubisoft Sans" panose="02000504030000020004" pitchFamily="2" charset="-78"/>
                </a:endParaRPr>
              </a:p>
              <a:p>
                <a:r>
                  <a:rPr lang="en-US"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sSub>
                      <m:sSubPr>
                        <m:ctrlPr>
                          <a:rPr lang="en-US" i="1" dirty="0">
                            <a:latin typeface="Cambria Math" panose="02040503050406030204" pitchFamily="18" charset="0"/>
                            <a:cs typeface="Ubisoft Sans" panose="02000504030000020004" pitchFamily="2" charset="-78"/>
                          </a:rPr>
                        </m:ctrlPr>
                      </m:sSubPr>
                      <m:e>
                        <m:r>
                          <a:rPr lang="de-DE" i="1">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latin typeface="Cambria Math" panose="02040503050406030204" pitchFamily="18" charset="0"/>
                            <a:cs typeface="Ubisoft Sans" panose="02000504030000020004" pitchFamily="2" charset="-78"/>
                          </a:rPr>
                          <m:t>𝑡</m:t>
                        </m:r>
                      </m:sub>
                    </m:sSub>
                  </m:oMath>
                </a14:m>
                <a:r>
                  <a:rPr lang="en-US" dirty="0">
                    <a:latin typeface="Ubisoft Sans" panose="02000504030000020004" pitchFamily="2" charset="-78"/>
                    <a:cs typeface="Ubisoft Sans" panose="02000504030000020004" pitchFamily="2" charset="-78"/>
                  </a:rPr>
                  <a:t> +</a:t>
                </a:r>
                <a14:m>
                  <m:oMath xmlns:m="http://schemas.openxmlformats.org/officeDocument/2006/math">
                    <m:sSub>
                      <m:sSubPr>
                        <m:ctrlPr>
                          <a:rPr lang="en-US" i="1" dirty="0" smtClean="0">
                            <a:solidFill>
                              <a:schemeClr val="tx1"/>
                            </a:solidFill>
                            <a:latin typeface="Cambria Math" panose="02040503050406030204" pitchFamily="18" charset="0"/>
                            <a:cs typeface="Ubisoft Sans" panose="02000504030000020004" pitchFamily="2" charset="-78"/>
                          </a:rPr>
                        </m:ctrlPr>
                      </m:sSubPr>
                      <m:e>
                        <m:r>
                          <a:rPr lang="en-US" b="0" i="1" dirty="0" smtClean="0">
                            <a:solidFill>
                              <a:schemeClr val="tx1"/>
                            </a:solidFill>
                            <a:latin typeface="Cambria Math" panose="02040503050406030204" pitchFamily="18" charset="0"/>
                            <a:cs typeface="Ubisoft Sans" panose="02000504030000020004" pitchFamily="2" charset="-78"/>
                          </a:rPr>
                          <m:t> </m:t>
                        </m:r>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sub>
                    </m:sSub>
                    <m:r>
                      <m:rPr>
                        <m:nor/>
                      </m:rPr>
                      <a:rPr lang="en-US" dirty="0">
                        <a:solidFill>
                          <a:schemeClr val="tx1"/>
                        </a:solidFill>
                        <a:latin typeface="Ubisoft Sans" panose="02000504030000020004" pitchFamily="2" charset="-78"/>
                        <a:cs typeface="Ubisoft Sans" panose="02000504030000020004" pitchFamily="2" charset="-78"/>
                      </a:rPr>
                      <m:t> − </m:t>
                    </m:r>
                    <m:sSub>
                      <m:sSubPr>
                        <m:ctrlPr>
                          <a:rPr lang="en-US" i="1" dirty="0">
                            <a:solidFill>
                              <a:schemeClr val="tx1"/>
                            </a:solidFill>
                            <a:latin typeface="Cambria Math" panose="02040503050406030204" pitchFamily="18" charset="0"/>
                            <a:cs typeface="Ubisoft Sans" panose="02000504030000020004" pitchFamily="2" charset="-78"/>
                          </a:rPr>
                        </m:ctrlPr>
                      </m:sSubPr>
                      <m:e>
                        <m:r>
                          <a:rPr lang="de-DE" i="1">
                            <a:solidFill>
                              <a:schemeClr val="tx1"/>
                            </a:solidFill>
                            <a:latin typeface="Cambria Math" panose="02040503050406030204" pitchFamily="18" charset="0"/>
                            <a:ea typeface="Cambria Math" panose="02040503050406030204" pitchFamily="18" charset="0"/>
                            <a:cs typeface="Ubisoft Sans" panose="02000504030000020004" pitchFamily="2" charset="-78"/>
                          </a:rPr>
                          <m:t>𝑢</m:t>
                        </m:r>
                      </m:e>
                      <m:sub>
                        <m:r>
                          <a:rPr lang="en-US" i="1" dirty="0">
                            <a:solidFill>
                              <a:schemeClr val="tx1"/>
                            </a:solidFill>
                            <a:latin typeface="Cambria Math" panose="02040503050406030204" pitchFamily="18" charset="0"/>
                            <a:cs typeface="Ubisoft Sans" panose="02000504030000020004" pitchFamily="2" charset="-78"/>
                          </a:rPr>
                          <m:t>𝑡</m:t>
                        </m:r>
                        <m:r>
                          <a:rPr lang="en-US" i="1" dirty="0">
                            <a:solidFill>
                              <a:schemeClr val="tx1"/>
                            </a:solidFill>
                            <a:latin typeface="Cambria Math" panose="02040503050406030204" pitchFamily="18" charset="0"/>
                            <a:cs typeface="Ubisoft Sans" panose="02000504030000020004" pitchFamily="2" charset="-78"/>
                          </a:rPr>
                          <m:t>−1</m:t>
                        </m:r>
                      </m:sub>
                    </m:sSub>
                    <m:r>
                      <a:rPr lang="en-US" i="1" dirty="0">
                        <a:latin typeface="Cambria Math" panose="02040503050406030204" pitchFamily="18" charset="0"/>
                        <a:cs typeface="Ubisoft Sans" panose="02000504030000020004" pitchFamily="2" charset="-78"/>
                      </a:rPr>
                      <m:t>+</m:t>
                    </m:r>
                    <m:r>
                      <a:rPr lang="en-US" i="1" dirty="0">
                        <a:latin typeface="Cambria Math" panose="02040503050406030204" pitchFamily="18" charset="0"/>
                        <a:cs typeface="Ubisoft Sans" panose="02000504030000020004" pitchFamily="2" charset="-78"/>
                      </a:rPr>
                      <m:t>𝑎</m:t>
                    </m:r>
                    <m:r>
                      <a:rPr lang="en-US" i="1" dirty="0">
                        <a:latin typeface="Cambria Math" panose="02040503050406030204" pitchFamily="18" charset="0"/>
                        <a:cs typeface="Ubisoft Sans" panose="02000504030000020004" pitchFamily="2" charset="-78"/>
                      </a:rPr>
                      <m:t> </m:t>
                    </m:r>
                    <m:sSup>
                      <m:sSupPr>
                        <m:ctrlPr>
                          <a:rPr lang="en-US" i="1" dirty="0">
                            <a:latin typeface="Cambria Math" panose="02040503050406030204" pitchFamily="18" charset="0"/>
                            <a:cs typeface="Ubisoft Sans" panose="02000504030000020004" pitchFamily="2" charset="-78"/>
                          </a:rPr>
                        </m:ctrlPr>
                      </m:sSupPr>
                      <m:e>
                        <m:r>
                          <a:rPr lang="en-US" i="1" dirty="0">
                            <a:latin typeface="Cambria Math" panose="02040503050406030204" pitchFamily="18" charset="0"/>
                            <a:cs typeface="Ubisoft Sans" panose="02000504030000020004" pitchFamily="2" charset="-78"/>
                          </a:rPr>
                          <m:t>𝑑𝑡</m:t>
                        </m:r>
                      </m:e>
                      <m:sup>
                        <m:r>
                          <a:rPr lang="en-US" i="1" dirty="0">
                            <a:latin typeface="Cambria Math" panose="02040503050406030204" pitchFamily="18" charset="0"/>
                            <a:cs typeface="Ubisoft Sans" panose="02000504030000020004" pitchFamily="2" charset="-78"/>
                          </a:rPr>
                          <m:t>2</m:t>
                        </m:r>
                      </m:sup>
                    </m:sSup>
                  </m:oMath>
                </a14:m>
                <a:endParaRPr lang="en-US" sz="1800" dirty="0">
                  <a:latin typeface="Cambria Math" panose="02040503050406030204" pitchFamily="18" charset="0"/>
                  <a:ea typeface="Cambria Math" panose="02040503050406030204" pitchFamily="18" charset="0"/>
                  <a:cs typeface="Ubisoft Sans" panose="02000504030000020004" pitchFamily="2" charset="-78"/>
                </a:endParaRPr>
              </a:p>
              <a:p>
                <a:endParaRPr lang="en-US" sz="1800" dirty="0">
                  <a:latin typeface="Ubisoft Sans" panose="02000504030000020004" pitchFamily="2" charset="-78"/>
                  <a:cs typeface="Ubisoft Sans" panose="02000504030000020004" pitchFamily="2" charset="-78"/>
                </a:endParaRPr>
              </a:p>
            </p:txBody>
          </p:sp>
        </mc:Choice>
        <mc:Fallback xmlns="">
          <p:sp>
            <p:nvSpPr>
              <p:cNvPr id="2" name="TextBox 1">
                <a:extLst>
                  <a:ext uri="{FF2B5EF4-FFF2-40B4-BE49-F238E27FC236}">
                    <a16:creationId xmlns:a16="http://schemas.microsoft.com/office/drawing/2014/main" id="{066B8A39-A4E4-98D1-1901-3BE0461ACD49}"/>
                  </a:ext>
                </a:extLst>
              </p:cNvPr>
              <p:cNvSpPr txBox="1">
                <a:spLocks noRot="1" noChangeAspect="1" noMove="1" noResize="1" noEditPoints="1" noAdjustHandles="1" noChangeArrowheads="1" noChangeShapeType="1" noTextEdit="1"/>
              </p:cNvSpPr>
              <p:nvPr/>
            </p:nvSpPr>
            <p:spPr>
              <a:xfrm>
                <a:off x="1009669" y="3989455"/>
                <a:ext cx="3888544" cy="2370392"/>
              </a:xfrm>
              <a:prstGeom prst="rect">
                <a:avLst/>
              </a:prstGeom>
              <a:blipFill>
                <a:blip r:embed="rId5"/>
                <a:stretch>
                  <a:fillRect/>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A34E7CFD-3518-0D70-02B5-CA55B57DED13}"/>
              </a:ext>
            </a:extLst>
          </p:cNvPr>
          <p:cNvGrpSpPr/>
          <p:nvPr/>
        </p:nvGrpSpPr>
        <p:grpSpPr>
          <a:xfrm>
            <a:off x="10363267" y="4845541"/>
            <a:ext cx="881626" cy="391498"/>
            <a:chOff x="10368260" y="4842736"/>
            <a:chExt cx="881626" cy="39149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B07E0-EE11-0B47-27D0-FE302AA5BA8B}"/>
                    </a:ext>
                  </a:extLst>
                </p:cNvPr>
                <p:cNvSpPr txBox="1"/>
                <p:nvPr/>
              </p:nvSpPr>
              <p:spPr>
                <a:xfrm>
                  <a:off x="10807905" y="4856142"/>
                  <a:ext cx="4419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7030A0"/>
                                </a:solidFill>
                                <a:latin typeface="Cambria Math" panose="02040503050406030204" pitchFamily="18" charset="0"/>
                                <a:cs typeface="Ubisoft Sans" panose="02000504030000020004" pitchFamily="2" charset="-78"/>
                              </a:rPr>
                            </m:ctrlPr>
                          </m:sSubPr>
                          <m:e>
                            <m:r>
                              <a:rPr lang="de-DE" i="1" dirty="0">
                                <a:solidFill>
                                  <a:srgbClr val="7030A0"/>
                                </a:solidFill>
                                <a:latin typeface="Cambria Math" panose="02040503050406030204" pitchFamily="18" charset="0"/>
                                <a:cs typeface="Ubisoft Sans" panose="02000504030000020004" pitchFamily="2" charset="-78"/>
                              </a:rPr>
                              <m:t>𝑣</m:t>
                            </m:r>
                          </m:e>
                          <m:sub>
                            <m:r>
                              <a:rPr lang="en-US" i="1" dirty="0">
                                <a:solidFill>
                                  <a:srgbClr val="7030A0"/>
                                </a:solidFill>
                                <a:latin typeface="Cambria Math" panose="02040503050406030204" pitchFamily="18" charset="0"/>
                                <a:cs typeface="Ubisoft Sans" panose="02000504030000020004" pitchFamily="2" charset="-78"/>
                              </a:rPr>
                              <m:t>𝑡</m:t>
                            </m:r>
                          </m:sub>
                        </m:sSub>
                      </m:oMath>
                    </m:oMathPara>
                  </a14:m>
                  <a:endParaRPr lang="en-US" dirty="0"/>
                </a:p>
              </p:txBody>
            </p:sp>
          </mc:Choice>
          <mc:Fallback xmlns="">
            <p:sp>
              <p:nvSpPr>
                <p:cNvPr id="14" name="TextBox 13">
                  <a:extLst>
                    <a:ext uri="{FF2B5EF4-FFF2-40B4-BE49-F238E27FC236}">
                      <a16:creationId xmlns:a16="http://schemas.microsoft.com/office/drawing/2014/main" id="{71AB07E0-EE11-0B47-27D0-FE302AA5BA8B}"/>
                    </a:ext>
                  </a:extLst>
                </p:cNvPr>
                <p:cNvSpPr txBox="1">
                  <a:spLocks noRot="1" noChangeAspect="1" noMove="1" noResize="1" noEditPoints="1" noAdjustHandles="1" noChangeArrowheads="1" noChangeShapeType="1" noTextEdit="1"/>
                </p:cNvSpPr>
                <p:nvPr/>
              </p:nvSpPr>
              <p:spPr>
                <a:xfrm>
                  <a:off x="10807905" y="4856142"/>
                  <a:ext cx="441981" cy="369332"/>
                </a:xfrm>
                <a:prstGeom prst="rect">
                  <a:avLst/>
                </a:prstGeom>
                <a:blipFill>
                  <a:blip r:embed="rId8"/>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0DFD1480-E618-A0B1-B7CC-8F19DEF75540}"/>
                </a:ext>
              </a:extLst>
            </p:cNvPr>
            <p:cNvCxnSpPr>
              <a:cxnSpLocks/>
              <a:endCxn id="112" idx="4"/>
            </p:cNvCxnSpPr>
            <p:nvPr/>
          </p:nvCxnSpPr>
          <p:spPr>
            <a:xfrm flipH="1" flipV="1">
              <a:off x="10857605" y="4842736"/>
              <a:ext cx="3199" cy="38722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3192EE-FFBF-D302-830C-D92F17E577F3}"/>
                </a:ext>
              </a:extLst>
            </p:cNvPr>
            <p:cNvCxnSpPr>
              <a:cxnSpLocks/>
              <a:stCxn id="111" idx="6"/>
            </p:cNvCxnSpPr>
            <p:nvPr/>
          </p:nvCxnSpPr>
          <p:spPr>
            <a:xfrm flipV="1">
              <a:off x="10368260" y="5231935"/>
              <a:ext cx="525732" cy="2299"/>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8775614-2840-4ACD-1381-78E0FBA08752}"/>
              </a:ext>
            </a:extLst>
          </p:cNvPr>
          <p:cNvGrpSpPr/>
          <p:nvPr/>
        </p:nvGrpSpPr>
        <p:grpSpPr>
          <a:xfrm>
            <a:off x="10363267" y="4623667"/>
            <a:ext cx="997521" cy="614361"/>
            <a:chOff x="9127937" y="4345556"/>
            <a:chExt cx="997521" cy="614361"/>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8D21C8C-8B2C-3417-B841-25CEFC51BDFF}"/>
                    </a:ext>
                  </a:extLst>
                </p:cNvPr>
                <p:cNvSpPr txBox="1"/>
                <p:nvPr/>
              </p:nvSpPr>
              <p:spPr>
                <a:xfrm>
                  <a:off x="9591354" y="4580836"/>
                  <a:ext cx="5341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6">
                                    <a:lumMod val="75000"/>
                                  </a:schemeClr>
                                </a:solidFill>
                                <a:latin typeface="Cambria Math" panose="02040503050406030204" pitchFamily="18" charset="0"/>
                                <a:cs typeface="Ubisoft Sans" panose="02000504030000020004" pitchFamily="2" charset="-78"/>
                              </a:rPr>
                            </m:ctrlPr>
                          </m:sSubPr>
                          <m:e>
                            <m:r>
                              <a:rPr lang="de-DE" i="1" dirty="0">
                                <a:solidFill>
                                  <a:schemeClr val="accent6">
                                    <a:lumMod val="75000"/>
                                  </a:schemeClr>
                                </a:solidFill>
                                <a:latin typeface="Cambria Math" panose="02040503050406030204" pitchFamily="18" charset="0"/>
                                <a:cs typeface="Ubisoft Sans" panose="02000504030000020004" pitchFamily="2" charset="-78"/>
                              </a:rPr>
                              <m:t>𝑣</m:t>
                            </m:r>
                          </m:e>
                          <m:sub>
                            <m:r>
                              <a:rPr lang="en-US" i="1" dirty="0">
                                <a:solidFill>
                                  <a:schemeClr val="accent6">
                                    <a:lumMod val="75000"/>
                                  </a:schemeClr>
                                </a:solidFill>
                                <a:latin typeface="Cambria Math" panose="02040503050406030204" pitchFamily="18" charset="0"/>
                                <a:cs typeface="Ubisoft Sans" panose="02000504030000020004" pitchFamily="2" charset="-78"/>
                              </a:rPr>
                              <m:t>𝑡</m:t>
                            </m:r>
                            <m:r>
                              <a:rPr lang="de-DE" b="0" i="1" dirty="0" smtClean="0">
                                <a:solidFill>
                                  <a:schemeClr val="accent6">
                                    <a:lumMod val="75000"/>
                                  </a:schemeClr>
                                </a:solidFill>
                                <a:latin typeface="Cambria Math" panose="02040503050406030204" pitchFamily="18" charset="0"/>
                                <a:cs typeface="Ubisoft Sans" panose="02000504030000020004" pitchFamily="2" charset="-78"/>
                              </a:rPr>
                              <m:t>+1</m:t>
                            </m:r>
                          </m:sub>
                        </m:sSub>
                      </m:oMath>
                    </m:oMathPara>
                  </a14:m>
                  <a:endParaRPr lang="en-US" dirty="0"/>
                </a:p>
              </p:txBody>
            </p:sp>
          </mc:Choice>
          <mc:Fallback xmlns="">
            <p:sp>
              <p:nvSpPr>
                <p:cNvPr id="53" name="TextBox 52">
                  <a:extLst>
                    <a:ext uri="{FF2B5EF4-FFF2-40B4-BE49-F238E27FC236}">
                      <a16:creationId xmlns:a16="http://schemas.microsoft.com/office/drawing/2014/main" id="{48D21C8C-8B2C-3417-B841-25CEFC51BDFF}"/>
                    </a:ext>
                  </a:extLst>
                </p:cNvPr>
                <p:cNvSpPr txBox="1">
                  <a:spLocks noRot="1" noChangeAspect="1" noMove="1" noResize="1" noEditPoints="1" noAdjustHandles="1" noChangeArrowheads="1" noChangeShapeType="1" noTextEdit="1"/>
                </p:cNvSpPr>
                <p:nvPr/>
              </p:nvSpPr>
              <p:spPr>
                <a:xfrm>
                  <a:off x="9591354" y="4580836"/>
                  <a:ext cx="534104" cy="369332"/>
                </a:xfrm>
                <a:prstGeom prst="rect">
                  <a:avLst/>
                </a:prstGeom>
                <a:blipFill>
                  <a:blip r:embed="rId9"/>
                  <a:stretch>
                    <a:fillRect r="-6818"/>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4F5C6043-3696-2A33-ED06-75E95C12BB08}"/>
                </a:ext>
              </a:extLst>
            </p:cNvPr>
            <p:cNvCxnSpPr>
              <a:cxnSpLocks/>
            </p:cNvCxnSpPr>
            <p:nvPr/>
          </p:nvCxnSpPr>
          <p:spPr>
            <a:xfrm flipH="1" flipV="1">
              <a:off x="9620148" y="4345556"/>
              <a:ext cx="333" cy="610083"/>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A6C0675-FCBA-E15C-D7FB-8BB9D970F9B9}"/>
                </a:ext>
              </a:extLst>
            </p:cNvPr>
            <p:cNvCxnSpPr>
              <a:cxnSpLocks/>
            </p:cNvCxnSpPr>
            <p:nvPr/>
          </p:nvCxnSpPr>
          <p:spPr>
            <a:xfrm flipV="1">
              <a:off x="9127937" y="4957618"/>
              <a:ext cx="525732" cy="229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AC75D208-FDEB-A8D7-6828-FB6856AD0C7A}"/>
              </a:ext>
            </a:extLst>
          </p:cNvPr>
          <p:cNvSpPr/>
          <p:nvPr/>
        </p:nvSpPr>
        <p:spPr>
          <a:xfrm>
            <a:off x="1009669" y="1914696"/>
            <a:ext cx="540330" cy="357573"/>
          </a:xfrm>
          <a:prstGeom prst="rect">
            <a:avLst/>
          </a:prstGeom>
          <a:noFill/>
          <a:ln w="317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5E89B8-9526-9E63-4C0B-04AE0766058C}"/>
              </a:ext>
            </a:extLst>
          </p:cNvPr>
          <p:cNvSpPr/>
          <p:nvPr/>
        </p:nvSpPr>
        <p:spPr>
          <a:xfrm>
            <a:off x="1761787" y="1914696"/>
            <a:ext cx="919699" cy="366823"/>
          </a:xfrm>
          <a:prstGeom prst="rect">
            <a:avLst/>
          </a:prstGeom>
          <a:noFill/>
          <a:ln w="317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3" name="Rectangle 12">
            <a:extLst>
              <a:ext uri="{FF2B5EF4-FFF2-40B4-BE49-F238E27FC236}">
                <a16:creationId xmlns:a16="http://schemas.microsoft.com/office/drawing/2014/main" id="{50181825-32AE-AE49-73F6-925172C04A4B}"/>
              </a:ext>
            </a:extLst>
          </p:cNvPr>
          <p:cNvSpPr/>
          <p:nvPr/>
        </p:nvSpPr>
        <p:spPr>
          <a:xfrm>
            <a:off x="1025317" y="4000949"/>
            <a:ext cx="335532" cy="357573"/>
          </a:xfrm>
          <a:prstGeom prst="rect">
            <a:avLst/>
          </a:prstGeom>
          <a:noFill/>
          <a:ln w="317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5" name="Rectangle 14">
            <a:extLst>
              <a:ext uri="{FF2B5EF4-FFF2-40B4-BE49-F238E27FC236}">
                <a16:creationId xmlns:a16="http://schemas.microsoft.com/office/drawing/2014/main" id="{78E659B5-0914-DE45-5D85-A3560AAE43DA}"/>
              </a:ext>
            </a:extLst>
          </p:cNvPr>
          <p:cNvSpPr/>
          <p:nvPr/>
        </p:nvSpPr>
        <p:spPr>
          <a:xfrm>
            <a:off x="1550680" y="4009039"/>
            <a:ext cx="871832" cy="357573"/>
          </a:xfrm>
          <a:prstGeom prst="rect">
            <a:avLst/>
          </a:prstGeom>
          <a:noFill/>
          <a:ln w="317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7130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childTnLst>
                                </p:cTn>
                              </p:par>
                              <p:par>
                                <p:cTn id="30" presetID="10" presetClass="exit" presetSubtype="0" fill="hold" nodeType="withEffect">
                                  <p:stCondLst>
                                    <p:cond delay="0"/>
                                  </p:stCondLst>
                                  <p:childTnLst>
                                    <p:animEffect transition="out" filter="fade">
                                      <p:cBhvr>
                                        <p:cTn id="31" dur="500"/>
                                        <p:tgtEl>
                                          <p:spTgt spid="48"/>
                                        </p:tgtEl>
                                      </p:cBhvr>
                                    </p:animEffect>
                                    <p:set>
                                      <p:cBhvr>
                                        <p:cTn id="32" dur="1" fill="hold">
                                          <p:stCondLst>
                                            <p:cond delay="499"/>
                                          </p:stCondLst>
                                        </p:cTn>
                                        <p:tgtEl>
                                          <p:spTgt spid="4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2000"/>
                                        <p:tgtEl>
                                          <p:spTgt spid="66"/>
                                        </p:tgtEl>
                                      </p:cBhvr>
                                    </p:animEffect>
                                  </p:childTnLst>
                                </p:cTn>
                              </p:par>
                              <p:par>
                                <p:cTn id="43" presetID="42" presetClass="path" presetSubtype="0" accel="50000" decel="50000" fill="hold" nodeType="withEffect">
                                  <p:stCondLst>
                                    <p:cond delay="0"/>
                                  </p:stCondLst>
                                  <p:childTnLst>
                                    <p:animMotion origin="layout" path="M 4.58333E-6 -1.48148E-6 L 0.04375 -0.06342 " pathEditMode="relative" rAng="0" ptsTypes="AA">
                                      <p:cBhvr>
                                        <p:cTn id="44" dur="2000" fill="hold"/>
                                        <p:tgtEl>
                                          <p:spTgt spid="52"/>
                                        </p:tgtEl>
                                        <p:attrNameLst>
                                          <p:attrName>ppt_x</p:attrName>
                                          <p:attrName>ppt_y</p:attrName>
                                        </p:attrNameLst>
                                      </p:cBhvr>
                                      <p:rCtr x="2187" y="-3171"/>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4" end="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5" end="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8" grpId="0"/>
      <p:bldP spid="90" grpId="0"/>
      <p:bldP spid="91" grpId="0" animBg="1"/>
      <p:bldP spid="7" grpId="0" animBg="1"/>
      <p:bldP spid="12" grpId="0" animBg="1"/>
      <p:bldP spid="1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2" name="Content Placeholder 4">
                <a:extLst>
                  <a:ext uri="{FF2B5EF4-FFF2-40B4-BE49-F238E27FC236}">
                    <a16:creationId xmlns:a16="http://schemas.microsoft.com/office/drawing/2014/main" id="{3A8985D1-E523-4288-333B-102582A865EB}"/>
                  </a:ext>
                </a:extLst>
              </p:cNvPr>
              <p:cNvSpPr txBox="1">
                <a:spLocks/>
              </p:cNvSpPr>
              <p:nvPr/>
            </p:nvSpPr>
            <p:spPr>
              <a:xfrm>
                <a:off x="5999590" y="1363662"/>
                <a:ext cx="572567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Water height samples </a:t>
                </a:r>
                <a14:m>
                  <m:oMath xmlns:m="http://schemas.openxmlformats.org/officeDocument/2006/math">
                    <m:r>
                      <m:rPr>
                        <m:sty m:val="p"/>
                      </m:rPr>
                      <a:rPr lang="de-DE" sz="1600" b="0" i="0" dirty="0" smtClean="0">
                        <a:latin typeface="Cambria Math" panose="02040503050406030204" pitchFamily="18" charset="0"/>
                        <a:cs typeface="Ubisoft Sans" panose="02000504030000020004" pitchFamily="2" charset="-78"/>
                      </a:rPr>
                      <m:t>center</m:t>
                    </m:r>
                    <m:r>
                      <a:rPr lang="de-DE" sz="1600" b="0" i="0" dirty="0" smtClean="0">
                        <a:latin typeface="Cambria Math" panose="02040503050406030204" pitchFamily="18" charset="0"/>
                        <a:cs typeface="Ubisoft Sans" panose="02000504030000020004" pitchFamily="2" charset="-78"/>
                      </a:rPr>
                      <m:t> </m:t>
                    </m:r>
                    <m:r>
                      <m:rPr>
                        <m:sty m:val="p"/>
                      </m:rPr>
                      <a:rPr lang="de-DE" sz="1600" b="0" i="0" dirty="0" smtClean="0">
                        <a:latin typeface="Cambria Math" panose="02040503050406030204" pitchFamily="18" charset="0"/>
                        <a:cs typeface="Ubisoft Sans" panose="02000504030000020004" pitchFamily="2" charset="-78"/>
                      </a:rPr>
                      <m:t>pixel</m:t>
                    </m:r>
                    <m:r>
                      <a:rPr lang="de-DE" sz="1600" b="0" i="0" dirty="0" smtClean="0">
                        <a:latin typeface="Cambria Math" panose="02040503050406030204" pitchFamily="18" charset="0"/>
                        <a:cs typeface="Ubisoft Sans" panose="02000504030000020004" pitchFamily="2" charset="-78"/>
                      </a:rPr>
                      <m:t> </m:t>
                    </m:r>
                    <m:r>
                      <m:rPr>
                        <m:sty m:val="p"/>
                      </m:rPr>
                      <a:rPr lang="de-DE" sz="1600" b="0" i="0" dirty="0" smtClean="0">
                        <a:latin typeface="Cambria Math" panose="02040503050406030204" pitchFamily="18" charset="0"/>
                        <a:cs typeface="Ubisoft Sans" panose="02000504030000020004" pitchFamily="2" charset="-78"/>
                      </a:rPr>
                      <m:t>in</m:t>
                    </m:r>
                    <m:r>
                      <a:rPr lang="de-DE" sz="1600" b="0" i="0" dirty="0" smtClean="0">
                        <a:latin typeface="Cambria Math" panose="02040503050406030204" pitchFamily="18" charset="0"/>
                        <a:cs typeface="Ubisoft Sans" panose="02000504030000020004" pitchFamily="2" charset="-78"/>
                      </a:rPr>
                      <m:t> </m:t>
                    </m:r>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sub>
                    </m:sSub>
                    <m:r>
                      <a:rPr lang="en-US" sz="1600" i="1" dirty="0">
                        <a:latin typeface="Cambria Math" panose="02040503050406030204" pitchFamily="18" charset="0"/>
                        <a:cs typeface="Ubisoft Sans" panose="02000504030000020004" pitchFamily="2" charset="-78"/>
                      </a:rPr>
                      <m:t> </m:t>
                    </m:r>
                  </m:oMath>
                </a14:m>
                <a:endParaRPr lang="en-US" sz="16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Velocity samples center pixel in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dirty="0">
                            <a:latin typeface="Cambria Math" panose="02040503050406030204" pitchFamily="18" charset="0"/>
                            <a:cs typeface="Ubisoft Sans" panose="02000504030000020004" pitchFamily="2" charset="-78"/>
                          </a:rPr>
                          <m:t>𝑣</m:t>
                        </m:r>
                      </m:e>
                      <m:sub>
                        <m:r>
                          <a:rPr lang="en-US" sz="1600" i="1" dirty="0">
                            <a:latin typeface="Cambria Math" panose="02040503050406030204" pitchFamily="18" charset="0"/>
                            <a:cs typeface="Ubisoft Sans" panose="02000504030000020004" pitchFamily="2" charset="-78"/>
                          </a:rPr>
                          <m:t>𝑡</m:t>
                        </m:r>
                      </m:sub>
                    </m:sSub>
                    <m:r>
                      <a:rPr lang="en-US" sz="1600" i="1" dirty="0">
                        <a:latin typeface="Cambria Math" panose="02040503050406030204" pitchFamily="18" charset="0"/>
                        <a:cs typeface="Ubisoft Sans" panose="02000504030000020004" pitchFamily="2" charset="-78"/>
                      </a:rPr>
                      <m:t> </m:t>
                    </m:r>
                  </m:oMath>
                </a14:m>
                <a:endParaRPr lang="en-US" sz="16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Acceleration needs to sample N4 neighbors of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sub>
                    </m:sSub>
                  </m:oMath>
                </a14:m>
                <a:endParaRPr lang="en-US" sz="1600" dirty="0">
                  <a:latin typeface="Ubisoft Sans" panose="02000504030000020004" pitchFamily="2" charset="-78"/>
                  <a:cs typeface="Ubisoft Sans" panose="02000504030000020004" pitchFamily="2" charset="-78"/>
                </a:endParaRPr>
              </a:p>
              <a:p>
                <a:pPr marL="0" indent="0">
                  <a:buNone/>
                </a:pP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b="0" i="1" smtClean="0">
                            <a:latin typeface="Cambria Math" panose="02040503050406030204" pitchFamily="18" charset="0"/>
                            <a:ea typeface="Cambria Math" panose="02040503050406030204" pitchFamily="18" charset="0"/>
                            <a:cs typeface="Ubisoft Sans" panose="02000504030000020004" pitchFamily="2" charset="-78"/>
                          </a:rPr>
                          <m:t>𝑣</m:t>
                        </m:r>
                      </m:e>
                      <m:sub>
                        <m:r>
                          <a:rPr lang="en-US" sz="1600" i="1" dirty="0">
                            <a:latin typeface="Cambria Math" panose="02040503050406030204" pitchFamily="18" charset="0"/>
                            <a:cs typeface="Ubisoft Sans" panose="02000504030000020004" pitchFamily="2" charset="-78"/>
                          </a:rPr>
                          <m:t>𝑡</m:t>
                        </m:r>
                        <m:r>
                          <a:rPr lang="en-US" sz="1600" i="1" dirty="0">
                            <a:latin typeface="Cambria Math" panose="02040503050406030204" pitchFamily="18" charset="0"/>
                            <a:cs typeface="Ubisoft Sans" panose="02000504030000020004" pitchFamily="2" charset="-78"/>
                          </a:rPr>
                          <m:t>−1</m:t>
                        </m:r>
                      </m:sub>
                    </m:sSub>
                  </m:oMath>
                </a14:m>
                <a:r>
                  <a:rPr lang="en-US" sz="1600" dirty="0">
                    <a:latin typeface="Ubisoft Sans" panose="02000504030000020004" pitchFamily="2" charset="-78"/>
                    <a:cs typeface="Ubisoft Sans" panose="02000504030000020004" pitchFamily="2" charset="-78"/>
                  </a:rPr>
                  <a:t> does not access any neighbors</a:t>
                </a:r>
              </a:p>
              <a:p>
                <a:pPr marL="0" indent="0">
                  <a:buNone/>
                </a:pPr>
                <a:r>
                  <a:rPr lang="en-US" sz="1600" dirty="0">
                    <a:latin typeface="Ubisoft Sans" panose="02000504030000020004" pitchFamily="2" charset="-78"/>
                    <a:cs typeface="Ubisoft Sans" panose="02000504030000020004" pitchFamily="2" charset="-78"/>
                  </a:rPr>
                  <a:t>=&gt; Water height needs additional texture</a:t>
                </a:r>
              </a:p>
              <a:p>
                <a:pPr marL="0" indent="0">
                  <a:buNone/>
                </a:pPr>
                <a:r>
                  <a:rPr lang="en-US" sz="1600" dirty="0">
                    <a:latin typeface="Ubisoft Sans" panose="02000504030000020004" pitchFamily="2" charset="-78"/>
                    <a:cs typeface="Ubisoft Sans" panose="02000504030000020004" pitchFamily="2" charset="-78"/>
                  </a:rPr>
                  <a:t>=&gt; Velocity can read/write  from/to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b="0" i="1" dirty="0" smtClean="0">
                            <a:latin typeface="Cambria Math" panose="02040503050406030204" pitchFamily="18" charset="0"/>
                            <a:cs typeface="Ubisoft Sans" panose="02000504030000020004" pitchFamily="2" charset="-78"/>
                          </a:rPr>
                          <m:t>𝑣</m:t>
                        </m:r>
                      </m:e>
                      <m:sub>
                        <m:r>
                          <a:rPr lang="en-US" sz="1600" i="1" dirty="0">
                            <a:latin typeface="Cambria Math" panose="02040503050406030204" pitchFamily="18" charset="0"/>
                            <a:cs typeface="Ubisoft Sans" panose="02000504030000020004" pitchFamily="2" charset="-78"/>
                          </a:rPr>
                          <m:t>𝑡</m:t>
                        </m:r>
                        <m:r>
                          <a:rPr lang="en-US" sz="1600" i="1" dirty="0">
                            <a:latin typeface="Cambria Math" panose="02040503050406030204" pitchFamily="18" charset="0"/>
                            <a:cs typeface="Ubisoft Sans" panose="02000504030000020004" pitchFamily="2" charset="-78"/>
                          </a:rPr>
                          <m:t>−1</m:t>
                        </m:r>
                      </m:sub>
                    </m:sSub>
                  </m:oMath>
                </a14:m>
                <a:r>
                  <a:rPr lang="en-US" sz="1600" dirty="0">
                    <a:latin typeface="Ubisoft Sans" panose="02000504030000020004" pitchFamily="2" charset="-78"/>
                    <a:cs typeface="Ubisoft Sans" panose="02000504030000020004" pitchFamily="2" charset="-78"/>
                  </a:rPr>
                  <a:t> (CS)</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16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a:buBlip>
                    <a:blip r:embed="rId3"/>
                  </a:buBlip>
                </a:pPr>
                <a:endParaRPr lang="en-US" sz="2200" dirty="0">
                  <a:latin typeface="Ubisoft Sans" panose="02000504030000020004" pitchFamily="2" charset="-78"/>
                  <a:cs typeface="Ubisoft Sans" panose="02000504030000020004" pitchFamily="2" charset="-78"/>
                </a:endParaRPr>
              </a:p>
            </p:txBody>
          </p:sp>
        </mc:Choice>
        <mc:Fallback xmlns="">
          <p:sp>
            <p:nvSpPr>
              <p:cNvPr id="312" name="Content Placeholder 4">
                <a:extLst>
                  <a:ext uri="{FF2B5EF4-FFF2-40B4-BE49-F238E27FC236}">
                    <a16:creationId xmlns:a16="http://schemas.microsoft.com/office/drawing/2014/main" id="{3A8985D1-E523-4288-333B-102582A865EB}"/>
                  </a:ext>
                </a:extLst>
              </p:cNvPr>
              <p:cNvSpPr txBox="1">
                <a:spLocks noRot="1" noChangeAspect="1" noMove="1" noResize="1" noEditPoints="1" noAdjustHandles="1" noChangeArrowheads="1" noChangeShapeType="1" noTextEdit="1"/>
              </p:cNvSpPr>
              <p:nvPr/>
            </p:nvSpPr>
            <p:spPr>
              <a:xfrm>
                <a:off x="5999590" y="1363662"/>
                <a:ext cx="5725678" cy="4351338"/>
              </a:xfrm>
              <a:prstGeom prst="rect">
                <a:avLst/>
              </a:prstGeom>
              <a:blipFill>
                <a:blip r:embed="rId4"/>
                <a:stretch>
                  <a:fillRect l="-532"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519485" y="1371600"/>
                <a:ext cx="5352189"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How many textures are required?</a:t>
                </a: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Water height samples </a:t>
                </a:r>
                <a14:m>
                  <m:oMath xmlns:m="http://schemas.openxmlformats.org/officeDocument/2006/math">
                    <m:r>
                      <m:rPr>
                        <m:sty m:val="p"/>
                      </m:rPr>
                      <a:rPr lang="de-DE" sz="1600" dirty="0">
                        <a:latin typeface="Cambria Math" panose="02040503050406030204" pitchFamily="18" charset="0"/>
                        <a:cs typeface="Ubisoft Sans" panose="02000504030000020004" pitchFamily="2" charset="-78"/>
                      </a:rPr>
                      <m:t>center</m:t>
                    </m:r>
                    <m:r>
                      <a:rPr lang="de-DE" sz="1600" dirty="0">
                        <a:latin typeface="Cambria Math" panose="02040503050406030204" pitchFamily="18" charset="0"/>
                        <a:cs typeface="Ubisoft Sans" panose="02000504030000020004" pitchFamily="2" charset="-78"/>
                      </a:rPr>
                      <m:t> </m:t>
                    </m:r>
                    <m:r>
                      <m:rPr>
                        <m:sty m:val="p"/>
                      </m:rPr>
                      <a:rPr lang="de-DE" sz="1600" dirty="0">
                        <a:latin typeface="Cambria Math" panose="02040503050406030204" pitchFamily="18" charset="0"/>
                        <a:cs typeface="Ubisoft Sans" panose="02000504030000020004" pitchFamily="2" charset="-78"/>
                      </a:rPr>
                      <m:t>pixel</m:t>
                    </m:r>
                    <m:r>
                      <a:rPr lang="de-DE" sz="1600" dirty="0">
                        <a:latin typeface="Cambria Math" panose="02040503050406030204" pitchFamily="18" charset="0"/>
                        <a:cs typeface="Ubisoft Sans" panose="02000504030000020004" pitchFamily="2" charset="-78"/>
                      </a:rPr>
                      <m:t> </m:t>
                    </m:r>
                    <m:r>
                      <m:rPr>
                        <m:sty m:val="p"/>
                      </m:rPr>
                      <a:rPr lang="de-DE" sz="1600" dirty="0">
                        <a:latin typeface="Cambria Math" panose="02040503050406030204" pitchFamily="18" charset="0"/>
                        <a:cs typeface="Ubisoft Sans" panose="02000504030000020004" pitchFamily="2" charset="-78"/>
                      </a:rPr>
                      <m:t>in</m:t>
                    </m:r>
                  </m:oMath>
                </a14:m>
                <a:r>
                  <a:rPr lang="en-US" sz="1600" dirty="0">
                    <a:latin typeface="Ubisoft Sans" panose="02000504030000020004" pitchFamily="2" charset="-78"/>
                    <a:cs typeface="Ubisoft Sans" panose="02000504030000020004" pitchFamily="2" charset="-78"/>
                  </a:rPr>
                  <a:t>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sub>
                    </m:sSub>
                    <m:r>
                      <a:rPr lang="en-US" sz="1600" i="1" dirty="0">
                        <a:latin typeface="Cambria Math" panose="02040503050406030204" pitchFamily="18" charset="0"/>
                        <a:cs typeface="Ubisoft Sans" panose="02000504030000020004" pitchFamily="2" charset="-78"/>
                      </a:rPr>
                      <m:t> </m:t>
                    </m:r>
                  </m:oMath>
                </a14:m>
                <a:endParaRPr lang="en-US" sz="16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Velocity samples center </a:t>
                </a:r>
                <a14:m>
                  <m:oMath xmlns:m="http://schemas.openxmlformats.org/officeDocument/2006/math">
                    <m:r>
                      <m:rPr>
                        <m:sty m:val="p"/>
                      </m:rPr>
                      <a:rPr lang="de-DE" sz="1600" dirty="0">
                        <a:latin typeface="Cambria Math" panose="02040503050406030204" pitchFamily="18" charset="0"/>
                        <a:cs typeface="Ubisoft Sans" panose="02000504030000020004" pitchFamily="2" charset="-78"/>
                      </a:rPr>
                      <m:t>pixel</m:t>
                    </m:r>
                    <m:r>
                      <a:rPr lang="de-DE" sz="1600" i="1" dirty="0">
                        <a:latin typeface="Cambria Math" panose="02040503050406030204" pitchFamily="18" charset="0"/>
                        <a:cs typeface="Ubisoft Sans" panose="02000504030000020004" pitchFamily="2" charset="-78"/>
                      </a:rPr>
                      <m:t> </m:t>
                    </m:r>
                  </m:oMath>
                </a14:m>
                <a:r>
                  <a:rPr lang="en-US" sz="1600" dirty="0">
                    <a:latin typeface="Ubisoft Sans" panose="02000504030000020004" pitchFamily="2" charset="-78"/>
                    <a:cs typeface="Ubisoft Sans" panose="02000504030000020004" pitchFamily="2" charset="-78"/>
                  </a:rPr>
                  <a:t>in </a:t>
                </a:r>
                <a14:m>
                  <m:oMath xmlns:m="http://schemas.openxmlformats.org/officeDocument/2006/math">
                    <m:sSub>
                      <m:sSubPr>
                        <m:ctrlPr>
                          <a:rPr lang="en-US" sz="1600" i="1" dirty="0" smtClean="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r>
                          <a:rPr lang="en-US" sz="1600" b="0" i="1" dirty="0" smtClean="0">
                            <a:latin typeface="Cambria Math" panose="02040503050406030204" pitchFamily="18" charset="0"/>
                            <a:cs typeface="Ubisoft Sans" panose="02000504030000020004" pitchFamily="2" charset="-78"/>
                          </a:rPr>
                          <m:t>−</m:t>
                        </m:r>
                        <m:r>
                          <a:rPr lang="en-US" sz="1600" i="1" dirty="0">
                            <a:latin typeface="Cambria Math" panose="02040503050406030204" pitchFamily="18" charset="0"/>
                            <a:cs typeface="Ubisoft Sans" panose="02000504030000020004" pitchFamily="2" charset="-78"/>
                          </a:rPr>
                          <m:t>1</m:t>
                        </m:r>
                      </m:sub>
                    </m:sSub>
                  </m:oMath>
                </a14:m>
                <a:r>
                  <a:rPr lang="en-US" sz="1600" dirty="0">
                    <a:latin typeface="Ubisoft Sans" panose="02000504030000020004" pitchFamily="2" charset="-78"/>
                    <a:cs typeface="Ubisoft Sans" panose="02000504030000020004" pitchFamily="2" charset="-78"/>
                  </a:rPr>
                  <a:t> and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sub>
                    </m:sSub>
                  </m:oMath>
                </a14:m>
                <a:endParaRPr lang="en-US" sz="1600" dirty="0">
                  <a:latin typeface="Ubisoft Sans" panose="02000504030000020004" pitchFamily="2" charset="-78"/>
                  <a:cs typeface="Ubisoft Sans" panose="02000504030000020004" pitchFamily="2" charset="-78"/>
                </a:endParaRPr>
              </a:p>
              <a:p>
                <a:pPr marL="0" indent="0">
                  <a:buNone/>
                </a:pPr>
                <a:r>
                  <a:rPr lang="en-US" sz="1600" dirty="0">
                    <a:latin typeface="Ubisoft Sans" panose="02000504030000020004" pitchFamily="2" charset="-78"/>
                    <a:cs typeface="Ubisoft Sans" panose="02000504030000020004" pitchFamily="2" charset="-78"/>
                  </a:rPr>
                  <a:t>Acceleration needs to sample N4 neighbors of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sub>
                    </m:sSub>
                  </m:oMath>
                </a14:m>
                <a:endParaRPr lang="en-US" sz="1600" dirty="0">
                  <a:latin typeface="Ubisoft Sans" panose="02000504030000020004" pitchFamily="2" charset="-78"/>
                  <a:cs typeface="Ubisoft Sans" panose="02000504030000020004" pitchFamily="2" charset="-78"/>
                </a:endParaRPr>
              </a:p>
              <a:p>
                <a:pPr marL="0" indent="0">
                  <a:buNone/>
                </a:pP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r>
                          <a:rPr lang="en-US" sz="1600" i="1" dirty="0">
                            <a:latin typeface="Cambria Math" panose="02040503050406030204" pitchFamily="18" charset="0"/>
                            <a:cs typeface="Ubisoft Sans" panose="02000504030000020004" pitchFamily="2" charset="-78"/>
                          </a:rPr>
                          <m:t>−1</m:t>
                        </m:r>
                      </m:sub>
                    </m:sSub>
                  </m:oMath>
                </a14:m>
                <a:r>
                  <a:rPr lang="en-US" sz="1600" dirty="0">
                    <a:latin typeface="Ubisoft Sans" panose="02000504030000020004" pitchFamily="2" charset="-78"/>
                    <a:cs typeface="Ubisoft Sans" panose="02000504030000020004" pitchFamily="2" charset="-78"/>
                  </a:rPr>
                  <a:t> does not access any neighbors</a:t>
                </a:r>
              </a:p>
              <a:p>
                <a:pPr marL="0" indent="0">
                  <a:buNone/>
                </a:pPr>
                <a:r>
                  <a:rPr lang="en-US" sz="1600" dirty="0">
                    <a:latin typeface="Ubisoft Sans" panose="02000504030000020004" pitchFamily="2" charset="-78"/>
                    <a:cs typeface="Ubisoft Sans" panose="02000504030000020004" pitchFamily="2" charset="-78"/>
                  </a:rPr>
                  <a:t>=&gt; Water height can read/write from/to </a:t>
                </a:r>
                <a14:m>
                  <m:oMath xmlns:m="http://schemas.openxmlformats.org/officeDocument/2006/math">
                    <m:sSub>
                      <m:sSubPr>
                        <m:ctrlPr>
                          <a:rPr lang="en-US" sz="1600" i="1" dirty="0">
                            <a:latin typeface="Cambria Math" panose="02040503050406030204" pitchFamily="18" charset="0"/>
                            <a:cs typeface="Ubisoft Sans" panose="02000504030000020004" pitchFamily="2" charset="-78"/>
                          </a:rPr>
                        </m:ctrlPr>
                      </m:sSubPr>
                      <m:e>
                        <m:r>
                          <a:rPr lang="de-DE" sz="1600" i="1">
                            <a:latin typeface="Cambria Math" panose="02040503050406030204" pitchFamily="18" charset="0"/>
                            <a:ea typeface="Cambria Math" panose="02040503050406030204" pitchFamily="18" charset="0"/>
                            <a:cs typeface="Ubisoft Sans" panose="02000504030000020004" pitchFamily="2" charset="-78"/>
                          </a:rPr>
                          <m:t>𝑢</m:t>
                        </m:r>
                      </m:e>
                      <m:sub>
                        <m:r>
                          <a:rPr lang="en-US" sz="1600" i="1" dirty="0">
                            <a:latin typeface="Cambria Math" panose="02040503050406030204" pitchFamily="18" charset="0"/>
                            <a:cs typeface="Ubisoft Sans" panose="02000504030000020004" pitchFamily="2" charset="-78"/>
                          </a:rPr>
                          <m:t>𝑡</m:t>
                        </m:r>
                        <m:r>
                          <a:rPr lang="en-US" sz="1600" i="1" dirty="0">
                            <a:latin typeface="Cambria Math" panose="02040503050406030204" pitchFamily="18" charset="0"/>
                            <a:cs typeface="Ubisoft Sans" panose="02000504030000020004" pitchFamily="2" charset="-78"/>
                          </a:rPr>
                          <m:t>−1</m:t>
                        </m:r>
                      </m:sub>
                    </m:sSub>
                  </m:oMath>
                </a14:m>
                <a:r>
                  <a:rPr lang="en-US" sz="1600" dirty="0">
                    <a:latin typeface="Ubisoft Sans" panose="02000504030000020004" pitchFamily="2" charset="-78"/>
                    <a:cs typeface="Ubisoft Sans" panose="02000504030000020004" pitchFamily="2" charset="-78"/>
                  </a:rPr>
                  <a:t> (CS)</a:t>
                </a:r>
              </a:p>
              <a:p>
                <a:pPr marL="0" indent="0">
                  <a:buNone/>
                </a:pPr>
                <a:endParaRPr lang="en-US" sz="2200" dirty="0">
                  <a:latin typeface="Ubisoft Sans" panose="02000504030000020004" pitchFamily="2" charset="-78"/>
                  <a:cs typeface="Ubisoft Sans" panose="02000504030000020004" pitchFamily="2" charset="-78"/>
                </a:endParaRPr>
              </a:p>
              <a:p>
                <a:pPr>
                  <a:buBlip>
                    <a:blip r:embed="rId3"/>
                  </a:buBlip>
                </a:pPr>
                <a:endParaRPr lang="en-US" sz="2200" dirty="0">
                  <a:latin typeface="Ubisoft Sans" panose="02000504030000020004" pitchFamily="2" charset="-78"/>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519485" y="1371600"/>
                <a:ext cx="5352189" cy="4351338"/>
              </a:xfrm>
              <a:prstGeom prst="rect">
                <a:avLst/>
              </a:prstGeom>
              <a:blipFill>
                <a:blip r:embed="rId5"/>
                <a:stretch>
                  <a:fillRect l="-1481" t="-16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a:xfrm>
            <a:off x="5587750" y="6503052"/>
            <a:ext cx="523240" cy="365125"/>
          </a:xfrm>
        </p:spPr>
        <p:txBody>
          <a:bodyPr/>
          <a:lstStyle/>
          <a:p>
            <a:fld id="{5B67AF12-DD15-4D82-B236-8BD44738918E}" type="slidenum">
              <a:rPr lang="en-US" smtClean="0"/>
              <a:pPr/>
              <a:t>26</a:t>
            </a:fld>
            <a:endParaRPr lang="en-US" dirty="0"/>
          </a:p>
        </p:txBody>
      </p:sp>
      <p:grpSp>
        <p:nvGrpSpPr>
          <p:cNvPr id="29" name="Group 28">
            <a:extLst>
              <a:ext uri="{FF2B5EF4-FFF2-40B4-BE49-F238E27FC236}">
                <a16:creationId xmlns:a16="http://schemas.microsoft.com/office/drawing/2014/main" id="{8ACA1BBA-9B60-AD2A-8632-8065908F2FD9}"/>
              </a:ext>
            </a:extLst>
          </p:cNvPr>
          <p:cNvGrpSpPr/>
          <p:nvPr/>
        </p:nvGrpSpPr>
        <p:grpSpPr>
          <a:xfrm>
            <a:off x="531321" y="2427547"/>
            <a:ext cx="949902" cy="948820"/>
            <a:chOff x="2331573" y="4403256"/>
            <a:chExt cx="1646454" cy="1644578"/>
          </a:xfrm>
        </p:grpSpPr>
        <p:sp>
          <p:nvSpPr>
            <p:cNvPr id="7" name="Rectangle 6">
              <a:extLst>
                <a:ext uri="{FF2B5EF4-FFF2-40B4-BE49-F238E27FC236}">
                  <a16:creationId xmlns:a16="http://schemas.microsoft.com/office/drawing/2014/main" id="{435D74BD-CABE-D33D-5714-1D02E5B01BA2}"/>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 name="Oval 7">
              <a:extLst>
                <a:ext uri="{FF2B5EF4-FFF2-40B4-BE49-F238E27FC236}">
                  <a16:creationId xmlns:a16="http://schemas.microsoft.com/office/drawing/2014/main" id="{E8490F8F-374A-0717-02B7-D2E268A1F2BB}"/>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0200DE-F937-9299-A2CA-1CB6392ED8E8}"/>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 name="Oval 9">
              <a:extLst>
                <a:ext uri="{FF2B5EF4-FFF2-40B4-BE49-F238E27FC236}">
                  <a16:creationId xmlns:a16="http://schemas.microsoft.com/office/drawing/2014/main" id="{B2CE450D-0759-1D35-6CA4-2FB42E16D8D5}"/>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519CD7-BDC2-C650-A0B4-DECF1F253DB1}"/>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 name="Oval 11">
              <a:extLst>
                <a:ext uri="{FF2B5EF4-FFF2-40B4-BE49-F238E27FC236}">
                  <a16:creationId xmlns:a16="http://schemas.microsoft.com/office/drawing/2014/main" id="{A39B934E-50E1-DE0C-34D5-6A658CC084D7}"/>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89B2CE-C4E5-FF51-4496-EEC7EFEA6F32}"/>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 name="Oval 13">
              <a:extLst>
                <a:ext uri="{FF2B5EF4-FFF2-40B4-BE49-F238E27FC236}">
                  <a16:creationId xmlns:a16="http://schemas.microsoft.com/office/drawing/2014/main" id="{C38849B8-2D56-781C-8800-29D6B37335BA}"/>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D05F95-9EFA-3E6B-5E58-18BA45DBA80B}"/>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 name="Oval 15">
              <a:extLst>
                <a:ext uri="{FF2B5EF4-FFF2-40B4-BE49-F238E27FC236}">
                  <a16:creationId xmlns:a16="http://schemas.microsoft.com/office/drawing/2014/main" id="{87B08AED-92F5-6AEC-05AD-10790D5B7C54}"/>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55F11B-9A30-277D-60FC-5ADE643948F0}"/>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 name="Oval 17">
              <a:extLst>
                <a:ext uri="{FF2B5EF4-FFF2-40B4-BE49-F238E27FC236}">
                  <a16:creationId xmlns:a16="http://schemas.microsoft.com/office/drawing/2014/main" id="{144DEBBC-6C05-FB6B-B3E0-AA65C995E0E3}"/>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46EA75-99CF-22F8-EEBA-B165CE8AE302}"/>
                </a:ext>
              </a:extLst>
            </p:cNvPr>
            <p:cNvSpPr/>
            <p:nvPr/>
          </p:nvSpPr>
          <p:spPr>
            <a:xfrm>
              <a:off x="2331573" y="5499200"/>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 name="Oval 19">
              <a:extLst>
                <a:ext uri="{FF2B5EF4-FFF2-40B4-BE49-F238E27FC236}">
                  <a16:creationId xmlns:a16="http://schemas.microsoft.com/office/drawing/2014/main" id="{2C0D01E7-BEB3-2D53-3DAD-57A0E57D377A}"/>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D40A55C-543C-83BA-EC39-A020736ADF74}"/>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 name="Oval 21">
              <a:extLst>
                <a:ext uri="{FF2B5EF4-FFF2-40B4-BE49-F238E27FC236}">
                  <a16:creationId xmlns:a16="http://schemas.microsoft.com/office/drawing/2014/main" id="{4BF99D53-264E-628B-5C4E-C577875A632B}"/>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5C276A-39B2-B977-F325-D7426CEDD50B}"/>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 name="Oval 23">
              <a:extLst>
                <a:ext uri="{FF2B5EF4-FFF2-40B4-BE49-F238E27FC236}">
                  <a16:creationId xmlns:a16="http://schemas.microsoft.com/office/drawing/2014/main" id="{29D0ED0A-B7CD-F681-C738-F2C98B576673}"/>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09386A6-8CAB-FB0E-7277-2899C3293E10}"/>
                  </a:ext>
                </a:extLst>
              </p:cNvPr>
              <p:cNvSpPr txBox="1"/>
              <p:nvPr/>
            </p:nvSpPr>
            <p:spPr>
              <a:xfrm>
                <a:off x="739333" y="3432845"/>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r>
                            <a:rPr lang="en-US" sz="1800" b="0" i="1" dirty="0" smtClean="0">
                              <a:latin typeface="Cambria Math" panose="02040503050406030204" pitchFamily="18" charset="0"/>
                              <a:cs typeface="Ubisoft Sans" panose="02000504030000020004" pitchFamily="2" charset="-78"/>
                            </a:rPr>
                            <m:t>−</m:t>
                          </m:r>
                          <m:r>
                            <a:rPr lang="en-US" sz="1800" i="1" dirty="0">
                              <a:latin typeface="Cambria Math" panose="02040503050406030204" pitchFamily="18" charset="0"/>
                              <a:cs typeface="Ubisoft Sans" panose="02000504030000020004" pitchFamily="2" charset="-78"/>
                            </a:rPr>
                            <m:t>1</m:t>
                          </m:r>
                        </m:sub>
                      </m:sSub>
                    </m:oMath>
                  </m:oMathPara>
                </a14:m>
                <a:endParaRPr lang="en-US" dirty="0"/>
              </a:p>
            </p:txBody>
          </p:sp>
        </mc:Choice>
        <mc:Fallback xmlns="">
          <p:sp>
            <p:nvSpPr>
              <p:cNvPr id="31" name="TextBox 30">
                <a:extLst>
                  <a:ext uri="{FF2B5EF4-FFF2-40B4-BE49-F238E27FC236}">
                    <a16:creationId xmlns:a16="http://schemas.microsoft.com/office/drawing/2014/main" id="{609386A6-8CAB-FB0E-7277-2899C3293E10}"/>
                  </a:ext>
                </a:extLst>
              </p:cNvPr>
              <p:cNvSpPr txBox="1">
                <a:spLocks noRot="1" noChangeAspect="1" noMove="1" noResize="1" noEditPoints="1" noAdjustHandles="1" noChangeArrowheads="1" noChangeShapeType="1" noTextEdit="1"/>
              </p:cNvSpPr>
              <p:nvPr/>
            </p:nvSpPr>
            <p:spPr>
              <a:xfrm>
                <a:off x="739333" y="3432845"/>
                <a:ext cx="519275" cy="369332"/>
              </a:xfrm>
              <a:prstGeom prst="rect">
                <a:avLst/>
              </a:prstGeom>
              <a:blipFill>
                <a:blip r:embed="rId6"/>
                <a:stretch>
                  <a:fillRect r="-1176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09872932-41DE-A070-403C-7CA7C7C195EC}"/>
              </a:ext>
            </a:extLst>
          </p:cNvPr>
          <p:cNvGrpSpPr/>
          <p:nvPr/>
        </p:nvGrpSpPr>
        <p:grpSpPr>
          <a:xfrm>
            <a:off x="1692493" y="2427547"/>
            <a:ext cx="949902" cy="948821"/>
            <a:chOff x="2331573" y="4403256"/>
            <a:chExt cx="1646454" cy="1644580"/>
          </a:xfrm>
        </p:grpSpPr>
        <p:sp>
          <p:nvSpPr>
            <p:cNvPr id="33" name="Rectangle 32">
              <a:extLst>
                <a:ext uri="{FF2B5EF4-FFF2-40B4-BE49-F238E27FC236}">
                  <a16:creationId xmlns:a16="http://schemas.microsoft.com/office/drawing/2014/main" id="{4D33E71A-7996-CC56-7474-F0850406B708}"/>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 name="Oval 33">
              <a:extLst>
                <a:ext uri="{FF2B5EF4-FFF2-40B4-BE49-F238E27FC236}">
                  <a16:creationId xmlns:a16="http://schemas.microsoft.com/office/drawing/2014/main" id="{5D36B7E6-453C-6872-72BF-069DD067483F}"/>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2292C2-C632-CCEC-CB3F-4FB8904A4D2C}"/>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 name="Oval 35">
              <a:extLst>
                <a:ext uri="{FF2B5EF4-FFF2-40B4-BE49-F238E27FC236}">
                  <a16:creationId xmlns:a16="http://schemas.microsoft.com/office/drawing/2014/main" id="{4990CE54-AA33-B36F-DC0C-93FA4FEF1E76}"/>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14A5DE-7003-2395-6CC0-755C2F74EB2D}"/>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 name="Oval 37">
              <a:extLst>
                <a:ext uri="{FF2B5EF4-FFF2-40B4-BE49-F238E27FC236}">
                  <a16:creationId xmlns:a16="http://schemas.microsoft.com/office/drawing/2014/main" id="{937727F4-A972-30AA-BF99-9E69AD41A012}"/>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A4BF63F-4FB3-FB2E-3954-4757CAF0E5CA}"/>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 name="Oval 39">
              <a:extLst>
                <a:ext uri="{FF2B5EF4-FFF2-40B4-BE49-F238E27FC236}">
                  <a16:creationId xmlns:a16="http://schemas.microsoft.com/office/drawing/2014/main" id="{10532FFD-FF7D-B413-14F8-73E82D90F8D0}"/>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E53A0D3-E30C-6AC7-DF27-CF9CD4A2F43E}"/>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 name="Oval 41">
              <a:extLst>
                <a:ext uri="{FF2B5EF4-FFF2-40B4-BE49-F238E27FC236}">
                  <a16:creationId xmlns:a16="http://schemas.microsoft.com/office/drawing/2014/main" id="{99FF50B6-6400-CA33-25A8-0D4C51B595B8}"/>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31E4C-807D-0298-1338-898ABE97874D}"/>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 name="Oval 43">
              <a:extLst>
                <a:ext uri="{FF2B5EF4-FFF2-40B4-BE49-F238E27FC236}">
                  <a16:creationId xmlns:a16="http://schemas.microsoft.com/office/drawing/2014/main" id="{543A83F9-A9CB-6350-6522-90784F65DB08}"/>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1DDF82A-2B64-A3F2-CEDE-EE442D67A4D1}"/>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 name="Oval 45">
              <a:extLst>
                <a:ext uri="{FF2B5EF4-FFF2-40B4-BE49-F238E27FC236}">
                  <a16:creationId xmlns:a16="http://schemas.microsoft.com/office/drawing/2014/main" id="{8844AAD0-941F-7C8A-2E33-B241F77947D0}"/>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8A54FFE-088D-34F6-E5D8-D208E5A7BACE}"/>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 name="Oval 47">
              <a:extLst>
                <a:ext uri="{FF2B5EF4-FFF2-40B4-BE49-F238E27FC236}">
                  <a16:creationId xmlns:a16="http://schemas.microsoft.com/office/drawing/2014/main" id="{3CAAC925-2504-DDEA-3F45-C329BE682A3B}"/>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72434D-F657-FAEB-6F37-B7B26FC803CC}"/>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 name="Oval 49">
              <a:extLst>
                <a:ext uri="{FF2B5EF4-FFF2-40B4-BE49-F238E27FC236}">
                  <a16:creationId xmlns:a16="http://schemas.microsoft.com/office/drawing/2014/main" id="{E91AAD40-9E88-459D-5BD8-71C45ECC4518}"/>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BFDC2D6-A63A-1A59-F40E-02AA417743EB}"/>
                  </a:ext>
                </a:extLst>
              </p:cNvPr>
              <p:cNvSpPr txBox="1"/>
              <p:nvPr/>
            </p:nvSpPr>
            <p:spPr>
              <a:xfrm>
                <a:off x="1905424" y="3432845"/>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sub>
                      </m:sSub>
                    </m:oMath>
                  </m:oMathPara>
                </a14:m>
                <a:endParaRPr lang="en-US" dirty="0"/>
              </a:p>
            </p:txBody>
          </p:sp>
        </mc:Choice>
        <mc:Fallback xmlns="">
          <p:sp>
            <p:nvSpPr>
              <p:cNvPr id="51" name="TextBox 50">
                <a:extLst>
                  <a:ext uri="{FF2B5EF4-FFF2-40B4-BE49-F238E27FC236}">
                    <a16:creationId xmlns:a16="http://schemas.microsoft.com/office/drawing/2014/main" id="{0BFDC2D6-A63A-1A59-F40E-02AA417743EB}"/>
                  </a:ext>
                </a:extLst>
              </p:cNvPr>
              <p:cNvSpPr txBox="1">
                <a:spLocks noRot="1" noChangeAspect="1" noMove="1" noResize="1" noEditPoints="1" noAdjustHandles="1" noChangeArrowheads="1" noChangeShapeType="1" noTextEdit="1"/>
              </p:cNvSpPr>
              <p:nvPr/>
            </p:nvSpPr>
            <p:spPr>
              <a:xfrm>
                <a:off x="1905424" y="3432845"/>
                <a:ext cx="519275" cy="369332"/>
              </a:xfrm>
              <a:prstGeom prst="rect">
                <a:avLst/>
              </a:prstGeom>
              <a:blipFill>
                <a:blip r:embed="rId7"/>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338CE55B-C7A2-CB51-9089-C0B18601C68D}"/>
              </a:ext>
            </a:extLst>
          </p:cNvPr>
          <p:cNvGrpSpPr/>
          <p:nvPr/>
        </p:nvGrpSpPr>
        <p:grpSpPr>
          <a:xfrm>
            <a:off x="3365895" y="2432197"/>
            <a:ext cx="949902" cy="948821"/>
            <a:chOff x="2331573" y="4403256"/>
            <a:chExt cx="1646454" cy="1644580"/>
          </a:xfrm>
        </p:grpSpPr>
        <p:sp>
          <p:nvSpPr>
            <p:cNvPr id="53" name="Rectangle 52">
              <a:extLst>
                <a:ext uri="{FF2B5EF4-FFF2-40B4-BE49-F238E27FC236}">
                  <a16:creationId xmlns:a16="http://schemas.microsoft.com/office/drawing/2014/main" id="{88F70D5D-9153-D603-02C8-5F2207270044}"/>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 name="Oval 53">
              <a:extLst>
                <a:ext uri="{FF2B5EF4-FFF2-40B4-BE49-F238E27FC236}">
                  <a16:creationId xmlns:a16="http://schemas.microsoft.com/office/drawing/2014/main" id="{818B4D9D-B17E-D5C6-5880-1C4D0EC1A0A1}"/>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90366-E67B-3335-8CE7-6C12CC47758A}"/>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 name="Oval 55">
              <a:extLst>
                <a:ext uri="{FF2B5EF4-FFF2-40B4-BE49-F238E27FC236}">
                  <a16:creationId xmlns:a16="http://schemas.microsoft.com/office/drawing/2014/main" id="{3058000B-3CDE-C127-78B5-87C67BF957A8}"/>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7955567-9B67-C085-CFD5-0C343BCAD1E5}"/>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 name="Oval 57">
              <a:extLst>
                <a:ext uri="{FF2B5EF4-FFF2-40B4-BE49-F238E27FC236}">
                  <a16:creationId xmlns:a16="http://schemas.microsoft.com/office/drawing/2014/main" id="{14C1CE5A-FEB5-356A-1F1C-3644463809EA}"/>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0C2BB82-5D4F-C2D4-A2E9-4953F2D47A71}"/>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 name="Oval 59">
              <a:extLst>
                <a:ext uri="{FF2B5EF4-FFF2-40B4-BE49-F238E27FC236}">
                  <a16:creationId xmlns:a16="http://schemas.microsoft.com/office/drawing/2014/main" id="{A7351F42-542F-C693-5A50-E42178087A66}"/>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600B868-5FC4-70B0-EF0C-46537B2D8CC5}"/>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 name="Oval 61">
              <a:extLst>
                <a:ext uri="{FF2B5EF4-FFF2-40B4-BE49-F238E27FC236}">
                  <a16:creationId xmlns:a16="http://schemas.microsoft.com/office/drawing/2014/main" id="{5E4DF05C-0593-89B2-D469-47DD62013D71}"/>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044516E-F9A7-1F96-7983-CAF026B32639}"/>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 name="Oval 63">
              <a:extLst>
                <a:ext uri="{FF2B5EF4-FFF2-40B4-BE49-F238E27FC236}">
                  <a16:creationId xmlns:a16="http://schemas.microsoft.com/office/drawing/2014/main" id="{0B036DB3-BD61-4C60-3C7E-DB4E12959901}"/>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55940B1-BED6-1E3A-08BD-C8068F44811D}"/>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 name="Oval 65">
              <a:extLst>
                <a:ext uri="{FF2B5EF4-FFF2-40B4-BE49-F238E27FC236}">
                  <a16:creationId xmlns:a16="http://schemas.microsoft.com/office/drawing/2014/main" id="{09407FC4-A5A4-49FC-D7E1-FB66E101E440}"/>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F51C321-0217-00AF-3340-206D77082FB3}"/>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 name="Oval 67">
              <a:extLst>
                <a:ext uri="{FF2B5EF4-FFF2-40B4-BE49-F238E27FC236}">
                  <a16:creationId xmlns:a16="http://schemas.microsoft.com/office/drawing/2014/main" id="{F9F0CDC5-85CB-5794-6CA1-AE7D5F3218C8}"/>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1452A4-7314-1465-9250-EA71BA95BD6A}"/>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 name="Oval 69">
              <a:extLst>
                <a:ext uri="{FF2B5EF4-FFF2-40B4-BE49-F238E27FC236}">
                  <a16:creationId xmlns:a16="http://schemas.microsoft.com/office/drawing/2014/main" id="{339103D5-FEFB-6419-7802-A113904590D3}"/>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AAC174E-8FA7-FC62-1CE4-B01B079DB5C5}"/>
                  </a:ext>
                </a:extLst>
              </p:cNvPr>
              <p:cNvSpPr txBox="1"/>
              <p:nvPr/>
            </p:nvSpPr>
            <p:spPr>
              <a:xfrm>
                <a:off x="3574936" y="3394214"/>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r>
                            <a:rPr lang="en-US" sz="1800" b="0" i="1" dirty="0" smtClean="0">
                              <a:latin typeface="Cambria Math" panose="02040503050406030204" pitchFamily="18" charset="0"/>
                              <a:cs typeface="Ubisoft Sans" panose="02000504030000020004" pitchFamily="2" charset="-78"/>
                            </a:rPr>
                            <m:t>+1</m:t>
                          </m:r>
                        </m:sub>
                      </m:sSub>
                    </m:oMath>
                  </m:oMathPara>
                </a14:m>
                <a:endParaRPr lang="en-US" dirty="0"/>
              </a:p>
            </p:txBody>
          </p:sp>
        </mc:Choice>
        <mc:Fallback xmlns="">
          <p:sp>
            <p:nvSpPr>
              <p:cNvPr id="71" name="TextBox 70">
                <a:extLst>
                  <a:ext uri="{FF2B5EF4-FFF2-40B4-BE49-F238E27FC236}">
                    <a16:creationId xmlns:a16="http://schemas.microsoft.com/office/drawing/2014/main" id="{FAAC174E-8FA7-FC62-1CE4-B01B079DB5C5}"/>
                  </a:ext>
                </a:extLst>
              </p:cNvPr>
              <p:cNvSpPr txBox="1">
                <a:spLocks noRot="1" noChangeAspect="1" noMove="1" noResize="1" noEditPoints="1" noAdjustHandles="1" noChangeArrowheads="1" noChangeShapeType="1" noTextEdit="1"/>
              </p:cNvSpPr>
              <p:nvPr/>
            </p:nvSpPr>
            <p:spPr>
              <a:xfrm>
                <a:off x="3574936" y="3394214"/>
                <a:ext cx="519275" cy="369332"/>
              </a:xfrm>
              <a:prstGeom prst="rect">
                <a:avLst/>
              </a:prstGeom>
              <a:blipFill>
                <a:blip r:embed="rId8"/>
                <a:stretch>
                  <a:fillRect r="-10465"/>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B003A97-E441-05EE-7EE9-1A77023D8A56}"/>
              </a:ext>
            </a:extLst>
          </p:cNvPr>
          <p:cNvGrpSpPr/>
          <p:nvPr/>
        </p:nvGrpSpPr>
        <p:grpSpPr>
          <a:xfrm>
            <a:off x="848008" y="2747694"/>
            <a:ext cx="316528" cy="316528"/>
            <a:chOff x="3988511" y="3333664"/>
            <a:chExt cx="316528" cy="316528"/>
          </a:xfrm>
        </p:grpSpPr>
        <p:sp>
          <p:nvSpPr>
            <p:cNvPr id="6" name="Rectangle 5">
              <a:extLst>
                <a:ext uri="{FF2B5EF4-FFF2-40B4-BE49-F238E27FC236}">
                  <a16:creationId xmlns:a16="http://schemas.microsoft.com/office/drawing/2014/main" id="{BE2AA0AA-81DC-D976-61BC-81B5AEE351B1}"/>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25" name="Oval 24">
              <a:extLst>
                <a:ext uri="{FF2B5EF4-FFF2-40B4-BE49-F238E27FC236}">
                  <a16:creationId xmlns:a16="http://schemas.microsoft.com/office/drawing/2014/main" id="{2EB039E3-67DB-5070-C5BF-0AFFFF101540}"/>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7" name="Group 26">
            <a:extLst>
              <a:ext uri="{FF2B5EF4-FFF2-40B4-BE49-F238E27FC236}">
                <a16:creationId xmlns:a16="http://schemas.microsoft.com/office/drawing/2014/main" id="{FC23912A-5C17-5EF9-0C23-8644C0E4F7D1}"/>
              </a:ext>
            </a:extLst>
          </p:cNvPr>
          <p:cNvGrpSpPr/>
          <p:nvPr/>
        </p:nvGrpSpPr>
        <p:grpSpPr>
          <a:xfrm>
            <a:off x="2007421" y="2739759"/>
            <a:ext cx="316528" cy="316528"/>
            <a:chOff x="3988511" y="3333664"/>
            <a:chExt cx="316528" cy="316528"/>
          </a:xfrm>
        </p:grpSpPr>
        <p:sp>
          <p:nvSpPr>
            <p:cNvPr id="28" name="Rectangle 27">
              <a:extLst>
                <a:ext uri="{FF2B5EF4-FFF2-40B4-BE49-F238E27FC236}">
                  <a16:creationId xmlns:a16="http://schemas.microsoft.com/office/drawing/2014/main" id="{A9F95D98-0980-64F0-E7EE-A62FC9E0A2CC}"/>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 name="Oval 29">
              <a:extLst>
                <a:ext uri="{FF2B5EF4-FFF2-40B4-BE49-F238E27FC236}">
                  <a16:creationId xmlns:a16="http://schemas.microsoft.com/office/drawing/2014/main" id="{1F8A6B70-51C5-7A7F-D64B-3A84BFB21D47}"/>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sp>
        <p:nvSpPr>
          <p:cNvPr id="72" name="Title 3">
            <a:extLst>
              <a:ext uri="{FF2B5EF4-FFF2-40B4-BE49-F238E27FC236}">
                <a16:creationId xmlns:a16="http://schemas.microsoft.com/office/drawing/2014/main" id="{6833E986-8440-CD91-2344-0769343BAAA6}"/>
              </a:ext>
            </a:extLst>
          </p:cNvPr>
          <p:cNvSpPr txBox="1">
            <a:spLocks/>
          </p:cNvSpPr>
          <p:nvPr/>
        </p:nvSpPr>
        <p:spPr>
          <a:xfrm>
            <a:off x="1371600" y="457200"/>
            <a:ext cx="7232860"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IMPLEMENTATION</a:t>
            </a:r>
            <a:endParaRPr lang="en-US" sz="5400" b="1" spc="300" dirty="0">
              <a:solidFill>
                <a:srgbClr val="005476"/>
              </a:solidFill>
              <a:latin typeface="Ubisoft Sans" panose="02000504030000020004" pitchFamily="2" charset="-78"/>
              <a:cs typeface="Ubisoft Sans" panose="02000504030000020004" pitchFamily="2" charset="-78"/>
            </a:endParaRPr>
          </a:p>
        </p:txBody>
      </p:sp>
      <p:grpSp>
        <p:nvGrpSpPr>
          <p:cNvPr id="91" name="Group 90">
            <a:extLst>
              <a:ext uri="{FF2B5EF4-FFF2-40B4-BE49-F238E27FC236}">
                <a16:creationId xmlns:a16="http://schemas.microsoft.com/office/drawing/2014/main" id="{848C06AF-172A-249F-9CFB-442B64C64BE7}"/>
              </a:ext>
            </a:extLst>
          </p:cNvPr>
          <p:cNvGrpSpPr/>
          <p:nvPr/>
        </p:nvGrpSpPr>
        <p:grpSpPr>
          <a:xfrm>
            <a:off x="1694556" y="2429414"/>
            <a:ext cx="945355" cy="951604"/>
            <a:chOff x="5488606" y="2205414"/>
            <a:chExt cx="945355" cy="951604"/>
          </a:xfrm>
        </p:grpSpPr>
        <p:grpSp>
          <p:nvGrpSpPr>
            <p:cNvPr id="76" name="Group 75">
              <a:extLst>
                <a:ext uri="{FF2B5EF4-FFF2-40B4-BE49-F238E27FC236}">
                  <a16:creationId xmlns:a16="http://schemas.microsoft.com/office/drawing/2014/main" id="{EEB40DF9-EACB-A0E4-274A-E3C68A239EFF}"/>
                </a:ext>
              </a:extLst>
            </p:cNvPr>
            <p:cNvGrpSpPr/>
            <p:nvPr/>
          </p:nvGrpSpPr>
          <p:grpSpPr>
            <a:xfrm>
              <a:off x="5807416" y="2520761"/>
              <a:ext cx="316528" cy="316528"/>
              <a:chOff x="3988511" y="3333664"/>
              <a:chExt cx="316528" cy="316528"/>
            </a:xfrm>
          </p:grpSpPr>
          <p:sp>
            <p:nvSpPr>
              <p:cNvPr id="77" name="Rectangle 76">
                <a:extLst>
                  <a:ext uri="{FF2B5EF4-FFF2-40B4-BE49-F238E27FC236}">
                    <a16:creationId xmlns:a16="http://schemas.microsoft.com/office/drawing/2014/main" id="{DD02486E-F2B2-375E-31A5-134953CB372E}"/>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78" name="Oval 77">
                <a:extLst>
                  <a:ext uri="{FF2B5EF4-FFF2-40B4-BE49-F238E27FC236}">
                    <a16:creationId xmlns:a16="http://schemas.microsoft.com/office/drawing/2014/main" id="{2DEEDDC7-1484-5982-BDEA-C517864171A6}"/>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79" name="Group 78">
              <a:extLst>
                <a:ext uri="{FF2B5EF4-FFF2-40B4-BE49-F238E27FC236}">
                  <a16:creationId xmlns:a16="http://schemas.microsoft.com/office/drawing/2014/main" id="{BA91FE7F-B08C-5B42-0482-A57E481C4898}"/>
                </a:ext>
              </a:extLst>
            </p:cNvPr>
            <p:cNvGrpSpPr/>
            <p:nvPr/>
          </p:nvGrpSpPr>
          <p:grpSpPr>
            <a:xfrm>
              <a:off x="5488606" y="2520761"/>
              <a:ext cx="316528" cy="316528"/>
              <a:chOff x="3988511" y="3333664"/>
              <a:chExt cx="316528" cy="316528"/>
            </a:xfrm>
          </p:grpSpPr>
          <p:sp>
            <p:nvSpPr>
              <p:cNvPr id="80" name="Rectangle 79">
                <a:extLst>
                  <a:ext uri="{FF2B5EF4-FFF2-40B4-BE49-F238E27FC236}">
                    <a16:creationId xmlns:a16="http://schemas.microsoft.com/office/drawing/2014/main" id="{ADC710E1-4970-A0AC-79A1-CA4DC6FEDB58}"/>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81" name="Oval 80">
                <a:extLst>
                  <a:ext uri="{FF2B5EF4-FFF2-40B4-BE49-F238E27FC236}">
                    <a16:creationId xmlns:a16="http://schemas.microsoft.com/office/drawing/2014/main" id="{2A2CF091-C51B-77D7-E883-79B5F8B54675}"/>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82" name="Group 81">
              <a:extLst>
                <a:ext uri="{FF2B5EF4-FFF2-40B4-BE49-F238E27FC236}">
                  <a16:creationId xmlns:a16="http://schemas.microsoft.com/office/drawing/2014/main" id="{F558FE41-7ADC-FA6D-028B-3CADF8B85BFF}"/>
                </a:ext>
              </a:extLst>
            </p:cNvPr>
            <p:cNvGrpSpPr/>
            <p:nvPr/>
          </p:nvGrpSpPr>
          <p:grpSpPr>
            <a:xfrm>
              <a:off x="6117433" y="2520761"/>
              <a:ext cx="316528" cy="316528"/>
              <a:chOff x="3988511" y="3333664"/>
              <a:chExt cx="316528" cy="316528"/>
            </a:xfrm>
          </p:grpSpPr>
          <p:sp>
            <p:nvSpPr>
              <p:cNvPr id="83" name="Rectangle 82">
                <a:extLst>
                  <a:ext uri="{FF2B5EF4-FFF2-40B4-BE49-F238E27FC236}">
                    <a16:creationId xmlns:a16="http://schemas.microsoft.com/office/drawing/2014/main" id="{2859FF4D-0791-46AD-214A-D192364FBD75}"/>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84" name="Oval 83">
                <a:extLst>
                  <a:ext uri="{FF2B5EF4-FFF2-40B4-BE49-F238E27FC236}">
                    <a16:creationId xmlns:a16="http://schemas.microsoft.com/office/drawing/2014/main" id="{2D75D63C-1BF4-8E62-64ED-5C44A1404678}"/>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85" name="Group 84">
              <a:extLst>
                <a:ext uri="{FF2B5EF4-FFF2-40B4-BE49-F238E27FC236}">
                  <a16:creationId xmlns:a16="http://schemas.microsoft.com/office/drawing/2014/main" id="{EF108E46-E3C2-806A-8CB9-36D35622269C}"/>
                </a:ext>
              </a:extLst>
            </p:cNvPr>
            <p:cNvGrpSpPr/>
            <p:nvPr/>
          </p:nvGrpSpPr>
          <p:grpSpPr>
            <a:xfrm>
              <a:off x="5802773" y="2205414"/>
              <a:ext cx="316528" cy="316528"/>
              <a:chOff x="3988511" y="3333664"/>
              <a:chExt cx="316528" cy="316528"/>
            </a:xfrm>
          </p:grpSpPr>
          <p:sp>
            <p:nvSpPr>
              <p:cNvPr id="86" name="Rectangle 85">
                <a:extLst>
                  <a:ext uri="{FF2B5EF4-FFF2-40B4-BE49-F238E27FC236}">
                    <a16:creationId xmlns:a16="http://schemas.microsoft.com/office/drawing/2014/main" id="{5E5FAB05-1B9E-0BAB-AC23-8666A4AA4A27}"/>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87" name="Oval 86">
                <a:extLst>
                  <a:ext uri="{FF2B5EF4-FFF2-40B4-BE49-F238E27FC236}">
                    <a16:creationId xmlns:a16="http://schemas.microsoft.com/office/drawing/2014/main" id="{DF3CEE9D-28A1-7913-A207-3E0147A379D5}"/>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88" name="Group 87">
              <a:extLst>
                <a:ext uri="{FF2B5EF4-FFF2-40B4-BE49-F238E27FC236}">
                  <a16:creationId xmlns:a16="http://schemas.microsoft.com/office/drawing/2014/main" id="{3F66D145-F64C-D7D3-F308-2D5831CB42A6}"/>
                </a:ext>
              </a:extLst>
            </p:cNvPr>
            <p:cNvGrpSpPr/>
            <p:nvPr/>
          </p:nvGrpSpPr>
          <p:grpSpPr>
            <a:xfrm>
              <a:off x="5802773" y="2840490"/>
              <a:ext cx="316528" cy="316528"/>
              <a:chOff x="3988511" y="3333664"/>
              <a:chExt cx="316528" cy="316528"/>
            </a:xfrm>
          </p:grpSpPr>
          <p:sp>
            <p:nvSpPr>
              <p:cNvPr id="89" name="Rectangle 88">
                <a:extLst>
                  <a:ext uri="{FF2B5EF4-FFF2-40B4-BE49-F238E27FC236}">
                    <a16:creationId xmlns:a16="http://schemas.microsoft.com/office/drawing/2014/main" id="{9D9FEB14-DB82-6AE7-C543-CEB62EE3CB45}"/>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90" name="Oval 89">
                <a:extLst>
                  <a:ext uri="{FF2B5EF4-FFF2-40B4-BE49-F238E27FC236}">
                    <a16:creationId xmlns:a16="http://schemas.microsoft.com/office/drawing/2014/main" id="{99FF6398-2FE8-0E27-E023-E42815E86D66}"/>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grpSp>
        <p:nvGrpSpPr>
          <p:cNvPr id="189" name="Group 188">
            <a:extLst>
              <a:ext uri="{FF2B5EF4-FFF2-40B4-BE49-F238E27FC236}">
                <a16:creationId xmlns:a16="http://schemas.microsoft.com/office/drawing/2014/main" id="{9B420A6B-BC61-8278-D98C-10A5187947E8}"/>
              </a:ext>
            </a:extLst>
          </p:cNvPr>
          <p:cNvGrpSpPr/>
          <p:nvPr/>
        </p:nvGrpSpPr>
        <p:grpSpPr>
          <a:xfrm>
            <a:off x="7293539" y="2426109"/>
            <a:ext cx="949902" cy="948821"/>
            <a:chOff x="2331573" y="4403256"/>
            <a:chExt cx="1646454" cy="1644580"/>
          </a:xfrm>
        </p:grpSpPr>
        <p:sp>
          <p:nvSpPr>
            <p:cNvPr id="190" name="Rectangle 189">
              <a:extLst>
                <a:ext uri="{FF2B5EF4-FFF2-40B4-BE49-F238E27FC236}">
                  <a16:creationId xmlns:a16="http://schemas.microsoft.com/office/drawing/2014/main" id="{E70A75C0-DF3A-82C5-BF7E-6BC74CDF8702}"/>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1" name="Oval 190">
              <a:extLst>
                <a:ext uri="{FF2B5EF4-FFF2-40B4-BE49-F238E27FC236}">
                  <a16:creationId xmlns:a16="http://schemas.microsoft.com/office/drawing/2014/main" id="{DF25D92D-8833-6A26-3DCD-9036B67E32F1}"/>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38327B11-689A-6F90-6C53-1B1CE01B97B8}"/>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3" name="Oval 192">
              <a:extLst>
                <a:ext uri="{FF2B5EF4-FFF2-40B4-BE49-F238E27FC236}">
                  <a16:creationId xmlns:a16="http://schemas.microsoft.com/office/drawing/2014/main" id="{129D7C94-D2F9-CE3A-5CED-54B25A00774C}"/>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842EE709-103B-195B-8B6B-345A973A1ED9}"/>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5" name="Oval 194">
              <a:extLst>
                <a:ext uri="{FF2B5EF4-FFF2-40B4-BE49-F238E27FC236}">
                  <a16:creationId xmlns:a16="http://schemas.microsoft.com/office/drawing/2014/main" id="{A3A46F45-1F2D-B715-7A0E-41B9A4E1BF90}"/>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3C19173-6EC8-68DF-EAA0-105D8B4A7EE3}"/>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7" name="Oval 196">
              <a:extLst>
                <a:ext uri="{FF2B5EF4-FFF2-40B4-BE49-F238E27FC236}">
                  <a16:creationId xmlns:a16="http://schemas.microsoft.com/office/drawing/2014/main" id="{504EB6AC-0B06-0B07-4BDE-C049403A8513}"/>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3D69C98-E6A4-5456-7CFA-703FF32203E7}"/>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9" name="Oval 198">
              <a:extLst>
                <a:ext uri="{FF2B5EF4-FFF2-40B4-BE49-F238E27FC236}">
                  <a16:creationId xmlns:a16="http://schemas.microsoft.com/office/drawing/2014/main" id="{56C218B0-364D-F551-F3B5-FA8FBDD624C8}"/>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EAD058D-3AFC-A3ED-09B6-A0CEFC4455DD}"/>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1" name="Oval 200">
              <a:extLst>
                <a:ext uri="{FF2B5EF4-FFF2-40B4-BE49-F238E27FC236}">
                  <a16:creationId xmlns:a16="http://schemas.microsoft.com/office/drawing/2014/main" id="{83255A16-24BD-2BAA-CB72-F04F90BED9A0}"/>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7FCB51B-0256-8941-8887-580096091777}"/>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3" name="Oval 202">
              <a:extLst>
                <a:ext uri="{FF2B5EF4-FFF2-40B4-BE49-F238E27FC236}">
                  <a16:creationId xmlns:a16="http://schemas.microsoft.com/office/drawing/2014/main" id="{E8EB9D1D-9FBE-F839-C18A-B3354D63EBA5}"/>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549734C3-ADD5-AC8B-0FDB-0C0ADE0E4BD2}"/>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5" name="Oval 204">
              <a:extLst>
                <a:ext uri="{FF2B5EF4-FFF2-40B4-BE49-F238E27FC236}">
                  <a16:creationId xmlns:a16="http://schemas.microsoft.com/office/drawing/2014/main" id="{2EF243BF-09A3-4FE8-F6A8-E30701C26282}"/>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EEEE4DAE-4856-244D-B7E5-94BA79E9221C}"/>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7" name="Oval 206">
              <a:extLst>
                <a:ext uri="{FF2B5EF4-FFF2-40B4-BE49-F238E27FC236}">
                  <a16:creationId xmlns:a16="http://schemas.microsoft.com/office/drawing/2014/main" id="{2A1AB800-5108-43CF-5C01-8663994AB3B7}"/>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7797F4DF-1D37-97AE-658A-C8246FD10552}"/>
                  </a:ext>
                </a:extLst>
              </p:cNvPr>
              <p:cNvSpPr txBox="1"/>
              <p:nvPr/>
            </p:nvSpPr>
            <p:spPr>
              <a:xfrm>
                <a:off x="7506470" y="3431407"/>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b="0" i="1" dirty="0" smtClean="0">
                              <a:latin typeface="Cambria Math" panose="02040503050406030204" pitchFamily="18" charset="0"/>
                              <a:cs typeface="Ubisoft Sans" panose="02000504030000020004" pitchFamily="2" charset="-78"/>
                            </a:rPr>
                            <m:t>𝑣</m:t>
                          </m:r>
                        </m:e>
                        <m:sub>
                          <m:r>
                            <a:rPr lang="en-US" sz="1800" i="1" dirty="0">
                              <a:latin typeface="Cambria Math" panose="02040503050406030204" pitchFamily="18" charset="0"/>
                              <a:cs typeface="Ubisoft Sans" panose="02000504030000020004" pitchFamily="2" charset="-78"/>
                            </a:rPr>
                            <m:t>𝑡</m:t>
                          </m:r>
                        </m:sub>
                      </m:sSub>
                    </m:oMath>
                  </m:oMathPara>
                </a14:m>
                <a:endParaRPr lang="en-US" dirty="0"/>
              </a:p>
            </p:txBody>
          </p:sp>
        </mc:Choice>
        <mc:Fallback xmlns="">
          <p:sp>
            <p:nvSpPr>
              <p:cNvPr id="208" name="TextBox 207">
                <a:extLst>
                  <a:ext uri="{FF2B5EF4-FFF2-40B4-BE49-F238E27FC236}">
                    <a16:creationId xmlns:a16="http://schemas.microsoft.com/office/drawing/2014/main" id="{7797F4DF-1D37-97AE-658A-C8246FD10552}"/>
                  </a:ext>
                </a:extLst>
              </p:cNvPr>
              <p:cNvSpPr txBox="1">
                <a:spLocks noRot="1" noChangeAspect="1" noMove="1" noResize="1" noEditPoints="1" noAdjustHandles="1" noChangeArrowheads="1" noChangeShapeType="1" noTextEdit="1"/>
              </p:cNvSpPr>
              <p:nvPr/>
            </p:nvSpPr>
            <p:spPr>
              <a:xfrm>
                <a:off x="7506470" y="3431407"/>
                <a:ext cx="519275" cy="369332"/>
              </a:xfrm>
              <a:prstGeom prst="rect">
                <a:avLst/>
              </a:prstGeom>
              <a:blipFill>
                <a:blip r:embed="rId9"/>
                <a:stretch>
                  <a:fillRect/>
                </a:stretch>
              </a:blipFill>
            </p:spPr>
            <p:txBody>
              <a:bodyPr/>
              <a:lstStyle/>
              <a:p>
                <a:r>
                  <a:rPr lang="en-US">
                    <a:noFill/>
                  </a:rPr>
                  <a:t> </a:t>
                </a:r>
              </a:p>
            </p:txBody>
          </p:sp>
        </mc:Fallback>
      </mc:AlternateContent>
      <p:grpSp>
        <p:nvGrpSpPr>
          <p:cNvPr id="209" name="Group 208">
            <a:extLst>
              <a:ext uri="{FF2B5EF4-FFF2-40B4-BE49-F238E27FC236}">
                <a16:creationId xmlns:a16="http://schemas.microsoft.com/office/drawing/2014/main" id="{B0E4BAFF-D09F-3227-9671-C2D94CA84978}"/>
              </a:ext>
            </a:extLst>
          </p:cNvPr>
          <p:cNvGrpSpPr/>
          <p:nvPr/>
        </p:nvGrpSpPr>
        <p:grpSpPr>
          <a:xfrm>
            <a:off x="10123172" y="2436774"/>
            <a:ext cx="949902" cy="948821"/>
            <a:chOff x="2331573" y="4403256"/>
            <a:chExt cx="1646454" cy="1644580"/>
          </a:xfrm>
        </p:grpSpPr>
        <p:sp>
          <p:nvSpPr>
            <p:cNvPr id="210" name="Rectangle 209">
              <a:extLst>
                <a:ext uri="{FF2B5EF4-FFF2-40B4-BE49-F238E27FC236}">
                  <a16:creationId xmlns:a16="http://schemas.microsoft.com/office/drawing/2014/main" id="{684E2714-F8A1-CB10-E250-44D092B7B31C}"/>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1" name="Oval 210">
              <a:extLst>
                <a:ext uri="{FF2B5EF4-FFF2-40B4-BE49-F238E27FC236}">
                  <a16:creationId xmlns:a16="http://schemas.microsoft.com/office/drawing/2014/main" id="{7083B47B-DC82-BC36-35B9-4E2FAA8448E2}"/>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77ED73C7-70D8-AE1E-405E-593B5EDB8D4E}"/>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3" name="Oval 212">
              <a:extLst>
                <a:ext uri="{FF2B5EF4-FFF2-40B4-BE49-F238E27FC236}">
                  <a16:creationId xmlns:a16="http://schemas.microsoft.com/office/drawing/2014/main" id="{7202D5A3-2DB4-6C4E-BFC8-17D09589828B}"/>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71EBBBAF-B738-0328-2432-6B00BB4D9FF1}"/>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5" name="Oval 214">
              <a:extLst>
                <a:ext uri="{FF2B5EF4-FFF2-40B4-BE49-F238E27FC236}">
                  <a16:creationId xmlns:a16="http://schemas.microsoft.com/office/drawing/2014/main" id="{51E1D14F-4981-645C-B814-B9C3EEFDB18E}"/>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47E395B7-EF7F-7947-126A-79816EA5F51A}"/>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7" name="Oval 216">
              <a:extLst>
                <a:ext uri="{FF2B5EF4-FFF2-40B4-BE49-F238E27FC236}">
                  <a16:creationId xmlns:a16="http://schemas.microsoft.com/office/drawing/2014/main" id="{50409858-ED1F-8AF0-92CF-BC8D5C47D0A7}"/>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35764BCF-F85A-6B85-48BB-9483F2ADFD2D}"/>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9" name="Oval 218">
              <a:extLst>
                <a:ext uri="{FF2B5EF4-FFF2-40B4-BE49-F238E27FC236}">
                  <a16:creationId xmlns:a16="http://schemas.microsoft.com/office/drawing/2014/main" id="{893BFD8B-393B-E0E2-6541-F0C4B85EB81F}"/>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687C57A7-5BC9-CADC-666A-AC6B1CE2AF1E}"/>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1" name="Oval 220">
              <a:extLst>
                <a:ext uri="{FF2B5EF4-FFF2-40B4-BE49-F238E27FC236}">
                  <a16:creationId xmlns:a16="http://schemas.microsoft.com/office/drawing/2014/main" id="{E11B53C9-5B97-81F5-3116-7587F5587348}"/>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3C18A2C1-FA61-C9BD-BD86-09C15E7292EF}"/>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3" name="Oval 222">
              <a:extLst>
                <a:ext uri="{FF2B5EF4-FFF2-40B4-BE49-F238E27FC236}">
                  <a16:creationId xmlns:a16="http://schemas.microsoft.com/office/drawing/2014/main" id="{27706258-947E-2C9F-6EB2-79691B4E43EC}"/>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AEE61696-C3C7-9C31-B9AF-BE35DE117934}"/>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5" name="Oval 224">
              <a:extLst>
                <a:ext uri="{FF2B5EF4-FFF2-40B4-BE49-F238E27FC236}">
                  <a16:creationId xmlns:a16="http://schemas.microsoft.com/office/drawing/2014/main" id="{498EE82A-9A24-47B1-D43A-934BC36B1079}"/>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FB0012B9-6AF9-F92C-6861-33470A398B06}"/>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7" name="Oval 226">
              <a:extLst>
                <a:ext uri="{FF2B5EF4-FFF2-40B4-BE49-F238E27FC236}">
                  <a16:creationId xmlns:a16="http://schemas.microsoft.com/office/drawing/2014/main" id="{21942F80-9154-F10E-D1C8-8CE175DB22EE}"/>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92F639EB-EEFF-D188-052C-30532AB4ADF3}"/>
                  </a:ext>
                </a:extLst>
              </p:cNvPr>
              <p:cNvSpPr txBox="1"/>
              <p:nvPr/>
            </p:nvSpPr>
            <p:spPr>
              <a:xfrm>
                <a:off x="10332213" y="3398791"/>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b="0" i="1" smtClean="0">
                              <a:latin typeface="Cambria Math" panose="02040503050406030204" pitchFamily="18" charset="0"/>
                              <a:ea typeface="Cambria Math" panose="02040503050406030204" pitchFamily="18" charset="0"/>
                              <a:cs typeface="Ubisoft Sans" panose="02000504030000020004" pitchFamily="2" charset="-78"/>
                            </a:rPr>
                            <m:t>𝑣</m:t>
                          </m:r>
                        </m:e>
                        <m:sub>
                          <m:r>
                            <a:rPr lang="en-US" sz="1800" i="1" dirty="0">
                              <a:latin typeface="Cambria Math" panose="02040503050406030204" pitchFamily="18" charset="0"/>
                              <a:cs typeface="Ubisoft Sans" panose="02000504030000020004" pitchFamily="2" charset="-78"/>
                            </a:rPr>
                            <m:t>𝑡</m:t>
                          </m:r>
                          <m:r>
                            <a:rPr lang="en-US" sz="1800" b="0" i="1" dirty="0" smtClean="0">
                              <a:latin typeface="Cambria Math" panose="02040503050406030204" pitchFamily="18" charset="0"/>
                              <a:cs typeface="Ubisoft Sans" panose="02000504030000020004" pitchFamily="2" charset="-78"/>
                            </a:rPr>
                            <m:t>+1</m:t>
                          </m:r>
                        </m:sub>
                      </m:sSub>
                    </m:oMath>
                  </m:oMathPara>
                </a14:m>
                <a:endParaRPr lang="en-US" dirty="0"/>
              </a:p>
            </p:txBody>
          </p:sp>
        </mc:Choice>
        <mc:Fallback xmlns="">
          <p:sp>
            <p:nvSpPr>
              <p:cNvPr id="228" name="TextBox 227">
                <a:extLst>
                  <a:ext uri="{FF2B5EF4-FFF2-40B4-BE49-F238E27FC236}">
                    <a16:creationId xmlns:a16="http://schemas.microsoft.com/office/drawing/2014/main" id="{92F639EB-EEFF-D188-052C-30532AB4ADF3}"/>
                  </a:ext>
                </a:extLst>
              </p:cNvPr>
              <p:cNvSpPr txBox="1">
                <a:spLocks noRot="1" noChangeAspect="1" noMove="1" noResize="1" noEditPoints="1" noAdjustHandles="1" noChangeArrowheads="1" noChangeShapeType="1" noTextEdit="1"/>
              </p:cNvSpPr>
              <p:nvPr/>
            </p:nvSpPr>
            <p:spPr>
              <a:xfrm>
                <a:off x="10332213" y="3398791"/>
                <a:ext cx="519275" cy="369332"/>
              </a:xfrm>
              <a:prstGeom prst="rect">
                <a:avLst/>
              </a:prstGeom>
              <a:blipFill>
                <a:blip r:embed="rId10"/>
                <a:stretch>
                  <a:fillRect r="-9412"/>
                </a:stretch>
              </a:blipFill>
            </p:spPr>
            <p:txBody>
              <a:bodyPr/>
              <a:lstStyle/>
              <a:p>
                <a:r>
                  <a:rPr lang="en-US">
                    <a:noFill/>
                  </a:rPr>
                  <a:t> </a:t>
                </a:r>
              </a:p>
            </p:txBody>
          </p:sp>
        </mc:Fallback>
      </mc:AlternateContent>
      <p:grpSp>
        <p:nvGrpSpPr>
          <p:cNvPr id="232" name="Group 231">
            <a:extLst>
              <a:ext uri="{FF2B5EF4-FFF2-40B4-BE49-F238E27FC236}">
                <a16:creationId xmlns:a16="http://schemas.microsoft.com/office/drawing/2014/main" id="{E5CC8B86-A5F5-5182-5403-183D485B054A}"/>
              </a:ext>
            </a:extLst>
          </p:cNvPr>
          <p:cNvGrpSpPr/>
          <p:nvPr/>
        </p:nvGrpSpPr>
        <p:grpSpPr>
          <a:xfrm>
            <a:off x="7608467" y="2738321"/>
            <a:ext cx="316528" cy="316528"/>
            <a:chOff x="3988511" y="3333664"/>
            <a:chExt cx="316528" cy="316528"/>
          </a:xfrm>
        </p:grpSpPr>
        <p:sp>
          <p:nvSpPr>
            <p:cNvPr id="233" name="Rectangle 232">
              <a:extLst>
                <a:ext uri="{FF2B5EF4-FFF2-40B4-BE49-F238E27FC236}">
                  <a16:creationId xmlns:a16="http://schemas.microsoft.com/office/drawing/2014/main" id="{1FECA76B-F783-0DB0-390B-F5E823E8EB5A}"/>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234" name="Oval 233">
              <a:extLst>
                <a:ext uri="{FF2B5EF4-FFF2-40B4-BE49-F238E27FC236}">
                  <a16:creationId xmlns:a16="http://schemas.microsoft.com/office/drawing/2014/main" id="{D1F33812-843D-3046-CDD6-E11FC1BC4847}"/>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51" name="Group 250">
            <a:extLst>
              <a:ext uri="{FF2B5EF4-FFF2-40B4-BE49-F238E27FC236}">
                <a16:creationId xmlns:a16="http://schemas.microsoft.com/office/drawing/2014/main" id="{1EEC643A-7106-BEB0-106F-14FCD6FB8329}"/>
              </a:ext>
            </a:extLst>
          </p:cNvPr>
          <p:cNvGrpSpPr/>
          <p:nvPr/>
        </p:nvGrpSpPr>
        <p:grpSpPr>
          <a:xfrm>
            <a:off x="6112658" y="2428650"/>
            <a:ext cx="949902" cy="948821"/>
            <a:chOff x="2331573" y="4403256"/>
            <a:chExt cx="1646454" cy="1644580"/>
          </a:xfrm>
        </p:grpSpPr>
        <p:sp>
          <p:nvSpPr>
            <p:cNvPr id="252" name="Rectangle 251">
              <a:extLst>
                <a:ext uri="{FF2B5EF4-FFF2-40B4-BE49-F238E27FC236}">
                  <a16:creationId xmlns:a16="http://schemas.microsoft.com/office/drawing/2014/main" id="{C5D5C1A4-A0AC-1E0C-8502-1200654F4F50}"/>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3" name="Oval 252">
              <a:extLst>
                <a:ext uri="{FF2B5EF4-FFF2-40B4-BE49-F238E27FC236}">
                  <a16:creationId xmlns:a16="http://schemas.microsoft.com/office/drawing/2014/main" id="{07975F59-699F-07D9-DA35-655ED6E63029}"/>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C8BAC101-9F5B-D5D4-890D-73DF0AE6FD28}"/>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5" name="Oval 254">
              <a:extLst>
                <a:ext uri="{FF2B5EF4-FFF2-40B4-BE49-F238E27FC236}">
                  <a16:creationId xmlns:a16="http://schemas.microsoft.com/office/drawing/2014/main" id="{3184982C-BD6D-06CD-4376-34DBAF599A9E}"/>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04021777-2F5F-C4A5-D993-84AD5A9B77AC}"/>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7" name="Oval 256">
              <a:extLst>
                <a:ext uri="{FF2B5EF4-FFF2-40B4-BE49-F238E27FC236}">
                  <a16:creationId xmlns:a16="http://schemas.microsoft.com/office/drawing/2014/main" id="{B83AA10D-9C23-A79D-5EA0-BC6F0D42FFF8}"/>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B6382719-7756-BA29-CDD8-4161A5B2FBEA}"/>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9" name="Oval 258">
              <a:extLst>
                <a:ext uri="{FF2B5EF4-FFF2-40B4-BE49-F238E27FC236}">
                  <a16:creationId xmlns:a16="http://schemas.microsoft.com/office/drawing/2014/main" id="{2C0E555E-5CCF-3D39-637E-B29469DBAE03}"/>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BA46217D-5981-A4C4-EBAA-ABB5A9C82AC5}"/>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1" name="Oval 260">
              <a:extLst>
                <a:ext uri="{FF2B5EF4-FFF2-40B4-BE49-F238E27FC236}">
                  <a16:creationId xmlns:a16="http://schemas.microsoft.com/office/drawing/2014/main" id="{8515D3D8-8952-C81D-27DC-375831D6569E}"/>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297FFA6F-5926-9CEB-8AEA-21ADF16A6DC1}"/>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3" name="Oval 262">
              <a:extLst>
                <a:ext uri="{FF2B5EF4-FFF2-40B4-BE49-F238E27FC236}">
                  <a16:creationId xmlns:a16="http://schemas.microsoft.com/office/drawing/2014/main" id="{EAD94D16-0F39-6958-B427-2C1DB1DC7E57}"/>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309F8C79-7E39-6FFD-13D1-C8BDAD712FAD}"/>
                </a:ext>
              </a:extLst>
            </p:cNvPr>
            <p:cNvSpPr/>
            <p:nvPr/>
          </p:nvSpPr>
          <p:spPr>
            <a:xfrm>
              <a:off x="2331573" y="5499202"/>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5" name="Oval 264">
              <a:extLst>
                <a:ext uri="{FF2B5EF4-FFF2-40B4-BE49-F238E27FC236}">
                  <a16:creationId xmlns:a16="http://schemas.microsoft.com/office/drawing/2014/main" id="{66A94911-3827-4E37-5242-1E59128A4A24}"/>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9B6605DD-C6DF-DFE2-9588-39C6D60A9494}"/>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7" name="Oval 266">
              <a:extLst>
                <a:ext uri="{FF2B5EF4-FFF2-40B4-BE49-F238E27FC236}">
                  <a16:creationId xmlns:a16="http://schemas.microsoft.com/office/drawing/2014/main" id="{383714A2-427A-3815-8081-C253941864AC}"/>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C06F40F2-40BC-7737-114F-6D4120374A4F}"/>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9" name="Oval 268">
              <a:extLst>
                <a:ext uri="{FF2B5EF4-FFF2-40B4-BE49-F238E27FC236}">
                  <a16:creationId xmlns:a16="http://schemas.microsoft.com/office/drawing/2014/main" id="{3777220E-70E1-41FA-6253-5C71BD89EB6B}"/>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FE0F7ADE-6EFB-8F4C-5714-0742B9535F63}"/>
                  </a:ext>
                </a:extLst>
              </p:cNvPr>
              <p:cNvSpPr txBox="1"/>
              <p:nvPr/>
            </p:nvSpPr>
            <p:spPr>
              <a:xfrm>
                <a:off x="6325589" y="3433948"/>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sub>
                      </m:sSub>
                    </m:oMath>
                  </m:oMathPara>
                </a14:m>
                <a:endParaRPr lang="en-US" dirty="0"/>
              </a:p>
            </p:txBody>
          </p:sp>
        </mc:Choice>
        <mc:Fallback xmlns="">
          <p:sp>
            <p:nvSpPr>
              <p:cNvPr id="270" name="TextBox 269">
                <a:extLst>
                  <a:ext uri="{FF2B5EF4-FFF2-40B4-BE49-F238E27FC236}">
                    <a16:creationId xmlns:a16="http://schemas.microsoft.com/office/drawing/2014/main" id="{FE0F7ADE-6EFB-8F4C-5714-0742B9535F63}"/>
                  </a:ext>
                </a:extLst>
              </p:cNvPr>
              <p:cNvSpPr txBox="1">
                <a:spLocks noRot="1" noChangeAspect="1" noMove="1" noResize="1" noEditPoints="1" noAdjustHandles="1" noChangeArrowheads="1" noChangeShapeType="1" noTextEdit="1"/>
              </p:cNvSpPr>
              <p:nvPr/>
            </p:nvSpPr>
            <p:spPr>
              <a:xfrm>
                <a:off x="6325589" y="3433948"/>
                <a:ext cx="519275" cy="369332"/>
              </a:xfrm>
              <a:prstGeom prst="rect">
                <a:avLst/>
              </a:prstGeom>
              <a:blipFill>
                <a:blip r:embed="rId11"/>
                <a:stretch>
                  <a:fillRect/>
                </a:stretch>
              </a:blipFill>
            </p:spPr>
            <p:txBody>
              <a:bodyPr/>
              <a:lstStyle/>
              <a:p>
                <a:r>
                  <a:rPr lang="en-US">
                    <a:noFill/>
                  </a:rPr>
                  <a:t> </a:t>
                </a:r>
              </a:p>
            </p:txBody>
          </p:sp>
        </mc:Fallback>
      </mc:AlternateContent>
      <p:grpSp>
        <p:nvGrpSpPr>
          <p:cNvPr id="271" name="Group 270">
            <a:extLst>
              <a:ext uri="{FF2B5EF4-FFF2-40B4-BE49-F238E27FC236}">
                <a16:creationId xmlns:a16="http://schemas.microsoft.com/office/drawing/2014/main" id="{E6756B5D-1368-8F10-2081-4B8FC9260B5E}"/>
              </a:ext>
            </a:extLst>
          </p:cNvPr>
          <p:cNvGrpSpPr/>
          <p:nvPr/>
        </p:nvGrpSpPr>
        <p:grpSpPr>
          <a:xfrm>
            <a:off x="8999576" y="2426109"/>
            <a:ext cx="949902" cy="948820"/>
            <a:chOff x="2331573" y="4403256"/>
            <a:chExt cx="1646454" cy="1644578"/>
          </a:xfrm>
        </p:grpSpPr>
        <p:sp>
          <p:nvSpPr>
            <p:cNvPr id="272" name="Rectangle 271">
              <a:extLst>
                <a:ext uri="{FF2B5EF4-FFF2-40B4-BE49-F238E27FC236}">
                  <a16:creationId xmlns:a16="http://schemas.microsoft.com/office/drawing/2014/main" id="{5FF1F0B7-E2BD-2ED3-A2C6-12B0CD0A7C41}"/>
                </a:ext>
              </a:extLst>
            </p:cNvPr>
            <p:cNvSpPr/>
            <p:nvPr/>
          </p:nvSpPr>
          <p:spPr>
            <a:xfrm>
              <a:off x="233184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3" name="Oval 272">
              <a:extLst>
                <a:ext uri="{FF2B5EF4-FFF2-40B4-BE49-F238E27FC236}">
                  <a16:creationId xmlns:a16="http://schemas.microsoft.com/office/drawing/2014/main" id="{B5CAFBF5-380C-A8F3-F7AC-FD10A1D0F94E}"/>
                </a:ext>
              </a:extLst>
            </p:cNvPr>
            <p:cNvSpPr/>
            <p:nvPr/>
          </p:nvSpPr>
          <p:spPr>
            <a:xfrm>
              <a:off x="255604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8D713953-C055-CCB6-6BA2-B202266397F3}"/>
                </a:ext>
              </a:extLst>
            </p:cNvPr>
            <p:cNvSpPr/>
            <p:nvPr/>
          </p:nvSpPr>
          <p:spPr>
            <a:xfrm>
              <a:off x="2880759"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5" name="Oval 274">
              <a:extLst>
                <a:ext uri="{FF2B5EF4-FFF2-40B4-BE49-F238E27FC236}">
                  <a16:creationId xmlns:a16="http://schemas.microsoft.com/office/drawing/2014/main" id="{19BD2966-20B3-6358-2A66-B0FC23C55339}"/>
                </a:ext>
              </a:extLst>
            </p:cNvPr>
            <p:cNvSpPr/>
            <p:nvPr/>
          </p:nvSpPr>
          <p:spPr>
            <a:xfrm>
              <a:off x="3104952"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1BFBBC9D-14BF-DE11-E54F-D671A5397553}"/>
                </a:ext>
              </a:extLst>
            </p:cNvPr>
            <p:cNvSpPr/>
            <p:nvPr/>
          </p:nvSpPr>
          <p:spPr>
            <a:xfrm>
              <a:off x="3429393" y="4403256"/>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7" name="Oval 276">
              <a:extLst>
                <a:ext uri="{FF2B5EF4-FFF2-40B4-BE49-F238E27FC236}">
                  <a16:creationId xmlns:a16="http://schemas.microsoft.com/office/drawing/2014/main" id="{3CBAB90B-2100-3F25-01C9-90408BC1804D}"/>
                </a:ext>
              </a:extLst>
            </p:cNvPr>
            <p:cNvSpPr/>
            <p:nvPr/>
          </p:nvSpPr>
          <p:spPr>
            <a:xfrm>
              <a:off x="3653586" y="4630569"/>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2E045D41-6B0A-811D-F1CB-9571B5D137F6}"/>
                </a:ext>
              </a:extLst>
            </p:cNvPr>
            <p:cNvSpPr/>
            <p:nvPr/>
          </p:nvSpPr>
          <p:spPr>
            <a:xfrm>
              <a:off x="233157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9" name="Oval 278">
              <a:extLst>
                <a:ext uri="{FF2B5EF4-FFF2-40B4-BE49-F238E27FC236}">
                  <a16:creationId xmlns:a16="http://schemas.microsoft.com/office/drawing/2014/main" id="{B5DB7A2B-BA35-A21E-3010-BE6BA277FD99}"/>
                </a:ext>
              </a:extLst>
            </p:cNvPr>
            <p:cNvSpPr/>
            <p:nvPr/>
          </p:nvSpPr>
          <p:spPr>
            <a:xfrm>
              <a:off x="255576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A91EC998-1895-B961-17B5-46E852C1F308}"/>
                </a:ext>
              </a:extLst>
            </p:cNvPr>
            <p:cNvSpPr/>
            <p:nvPr/>
          </p:nvSpPr>
          <p:spPr>
            <a:xfrm>
              <a:off x="2880759"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1" name="Oval 280">
              <a:extLst>
                <a:ext uri="{FF2B5EF4-FFF2-40B4-BE49-F238E27FC236}">
                  <a16:creationId xmlns:a16="http://schemas.microsoft.com/office/drawing/2014/main" id="{2667FEB1-6CF2-1E79-8B6B-A5E8C516D22E}"/>
                </a:ext>
              </a:extLst>
            </p:cNvPr>
            <p:cNvSpPr/>
            <p:nvPr/>
          </p:nvSpPr>
          <p:spPr>
            <a:xfrm>
              <a:off x="3104952"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AB4B32A-A0E5-26B7-8D05-3DA1967FEB66}"/>
                </a:ext>
              </a:extLst>
            </p:cNvPr>
            <p:cNvSpPr/>
            <p:nvPr/>
          </p:nvSpPr>
          <p:spPr>
            <a:xfrm>
              <a:off x="3429393" y="4949321"/>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3" name="Oval 282">
              <a:extLst>
                <a:ext uri="{FF2B5EF4-FFF2-40B4-BE49-F238E27FC236}">
                  <a16:creationId xmlns:a16="http://schemas.microsoft.com/office/drawing/2014/main" id="{F94C6E99-3A95-592D-E947-98336F717916}"/>
                </a:ext>
              </a:extLst>
            </p:cNvPr>
            <p:cNvSpPr/>
            <p:nvPr/>
          </p:nvSpPr>
          <p:spPr>
            <a:xfrm>
              <a:off x="3653586" y="5176634"/>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4B0DDEF5-7277-14E5-0A49-BAEA8ED5930E}"/>
                </a:ext>
              </a:extLst>
            </p:cNvPr>
            <p:cNvSpPr/>
            <p:nvPr/>
          </p:nvSpPr>
          <p:spPr>
            <a:xfrm>
              <a:off x="2331573" y="5499200"/>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5" name="Oval 284">
              <a:extLst>
                <a:ext uri="{FF2B5EF4-FFF2-40B4-BE49-F238E27FC236}">
                  <a16:creationId xmlns:a16="http://schemas.microsoft.com/office/drawing/2014/main" id="{25739678-AB82-86D5-0022-EAF3BD98F44A}"/>
                </a:ext>
              </a:extLst>
            </p:cNvPr>
            <p:cNvSpPr/>
            <p:nvPr/>
          </p:nvSpPr>
          <p:spPr>
            <a:xfrm>
              <a:off x="2555766" y="5726515"/>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92830C50-7B43-A01C-7199-D5A927D6BD92}"/>
                </a:ext>
              </a:extLst>
            </p:cNvPr>
            <p:cNvSpPr/>
            <p:nvPr/>
          </p:nvSpPr>
          <p:spPr>
            <a:xfrm>
              <a:off x="3429393"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7" name="Oval 286">
              <a:extLst>
                <a:ext uri="{FF2B5EF4-FFF2-40B4-BE49-F238E27FC236}">
                  <a16:creationId xmlns:a16="http://schemas.microsoft.com/office/drawing/2014/main" id="{0337F42F-DABF-F6F6-2EF8-3F882DE1B828}"/>
                </a:ext>
              </a:extLst>
            </p:cNvPr>
            <p:cNvSpPr/>
            <p:nvPr/>
          </p:nvSpPr>
          <p:spPr>
            <a:xfrm>
              <a:off x="3653586"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C53051B1-1FA7-DE09-000F-29D1E70BA35E}"/>
                </a:ext>
              </a:extLst>
            </p:cNvPr>
            <p:cNvSpPr/>
            <p:nvPr/>
          </p:nvSpPr>
          <p:spPr>
            <a:xfrm>
              <a:off x="2880759" y="5497955"/>
              <a:ext cx="548634" cy="548634"/>
            </a:xfrm>
            <a:prstGeom prst="rect">
              <a:avLst/>
            </a:prstGeom>
            <a:solidFill>
              <a:schemeClr val="bg1"/>
            </a:solidFill>
            <a:ln w="34925">
              <a:solidFill>
                <a:srgbClr val="B0E6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9" name="Oval 288">
              <a:extLst>
                <a:ext uri="{FF2B5EF4-FFF2-40B4-BE49-F238E27FC236}">
                  <a16:creationId xmlns:a16="http://schemas.microsoft.com/office/drawing/2014/main" id="{CA546120-E1DE-CAB0-F007-58B23C267042}"/>
                </a:ext>
              </a:extLst>
            </p:cNvPr>
            <p:cNvSpPr/>
            <p:nvPr/>
          </p:nvSpPr>
          <p:spPr>
            <a:xfrm>
              <a:off x="3104952" y="5725268"/>
              <a:ext cx="91439" cy="91439"/>
            </a:xfrm>
            <a:prstGeom prst="ellipse">
              <a:avLst/>
            </a:prstGeom>
            <a:solidFill>
              <a:srgbClr val="B0E6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CA0E7B2B-F1B9-E4C9-AA0E-2629C1D18738}"/>
                  </a:ext>
                </a:extLst>
              </p:cNvPr>
              <p:cNvSpPr txBox="1"/>
              <p:nvPr/>
            </p:nvSpPr>
            <p:spPr>
              <a:xfrm>
                <a:off x="9208617" y="3388126"/>
                <a:ext cx="5192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cs typeface="Ubisoft Sans" panose="02000504030000020004" pitchFamily="2" charset="-78"/>
                            </a:rPr>
                          </m:ctrlPr>
                        </m:sSubPr>
                        <m:e>
                          <m:r>
                            <a:rPr lang="de-DE" sz="1800" i="1">
                              <a:latin typeface="Cambria Math" panose="02040503050406030204" pitchFamily="18" charset="0"/>
                              <a:ea typeface="Cambria Math" panose="02040503050406030204" pitchFamily="18" charset="0"/>
                              <a:cs typeface="Ubisoft Sans" panose="02000504030000020004" pitchFamily="2" charset="-78"/>
                            </a:rPr>
                            <m:t>𝑢</m:t>
                          </m:r>
                        </m:e>
                        <m:sub>
                          <m:r>
                            <a:rPr lang="en-US" sz="1800" i="1" dirty="0">
                              <a:latin typeface="Cambria Math" panose="02040503050406030204" pitchFamily="18" charset="0"/>
                              <a:cs typeface="Ubisoft Sans" panose="02000504030000020004" pitchFamily="2" charset="-78"/>
                            </a:rPr>
                            <m:t>𝑡</m:t>
                          </m:r>
                          <m:r>
                            <a:rPr lang="en-US" sz="1800" b="0" i="1" dirty="0" smtClean="0">
                              <a:latin typeface="Cambria Math" panose="02040503050406030204" pitchFamily="18" charset="0"/>
                              <a:cs typeface="Ubisoft Sans" panose="02000504030000020004" pitchFamily="2" charset="-78"/>
                            </a:rPr>
                            <m:t>+1</m:t>
                          </m:r>
                        </m:sub>
                      </m:sSub>
                    </m:oMath>
                  </m:oMathPara>
                </a14:m>
                <a:endParaRPr lang="en-US" dirty="0"/>
              </a:p>
            </p:txBody>
          </p:sp>
        </mc:Choice>
        <mc:Fallback xmlns="">
          <p:sp>
            <p:nvSpPr>
              <p:cNvPr id="290" name="TextBox 289">
                <a:extLst>
                  <a:ext uri="{FF2B5EF4-FFF2-40B4-BE49-F238E27FC236}">
                    <a16:creationId xmlns:a16="http://schemas.microsoft.com/office/drawing/2014/main" id="{CA0E7B2B-F1B9-E4C9-AA0E-2629C1D18738}"/>
                  </a:ext>
                </a:extLst>
              </p:cNvPr>
              <p:cNvSpPr txBox="1">
                <a:spLocks noRot="1" noChangeAspect="1" noMove="1" noResize="1" noEditPoints="1" noAdjustHandles="1" noChangeArrowheads="1" noChangeShapeType="1" noTextEdit="1"/>
              </p:cNvSpPr>
              <p:nvPr/>
            </p:nvSpPr>
            <p:spPr>
              <a:xfrm>
                <a:off x="9208617" y="3388126"/>
                <a:ext cx="519275" cy="369332"/>
              </a:xfrm>
              <a:prstGeom prst="rect">
                <a:avLst/>
              </a:prstGeom>
              <a:blipFill>
                <a:blip r:embed="rId12"/>
                <a:stretch>
                  <a:fillRect r="-10588"/>
                </a:stretch>
              </a:blipFill>
            </p:spPr>
            <p:txBody>
              <a:bodyPr/>
              <a:lstStyle/>
              <a:p>
                <a:r>
                  <a:rPr lang="en-US">
                    <a:noFill/>
                  </a:rPr>
                  <a:t> </a:t>
                </a:r>
              </a:p>
            </p:txBody>
          </p:sp>
        </mc:Fallback>
      </mc:AlternateContent>
      <p:grpSp>
        <p:nvGrpSpPr>
          <p:cNvPr id="291" name="Group 290">
            <a:extLst>
              <a:ext uri="{FF2B5EF4-FFF2-40B4-BE49-F238E27FC236}">
                <a16:creationId xmlns:a16="http://schemas.microsoft.com/office/drawing/2014/main" id="{FE8A196D-BFB7-8872-EDF6-D7552B6134E9}"/>
              </a:ext>
            </a:extLst>
          </p:cNvPr>
          <p:cNvGrpSpPr/>
          <p:nvPr/>
        </p:nvGrpSpPr>
        <p:grpSpPr>
          <a:xfrm>
            <a:off x="6427586" y="2740862"/>
            <a:ext cx="316528" cy="316528"/>
            <a:chOff x="3988511" y="3333664"/>
            <a:chExt cx="316528" cy="316528"/>
          </a:xfrm>
        </p:grpSpPr>
        <p:sp>
          <p:nvSpPr>
            <p:cNvPr id="292" name="Rectangle 291">
              <a:extLst>
                <a:ext uri="{FF2B5EF4-FFF2-40B4-BE49-F238E27FC236}">
                  <a16:creationId xmlns:a16="http://schemas.microsoft.com/office/drawing/2014/main" id="{382A36EC-37D0-9AEE-2739-8100129901AD}"/>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293" name="Oval 292">
              <a:extLst>
                <a:ext uri="{FF2B5EF4-FFF2-40B4-BE49-F238E27FC236}">
                  <a16:creationId xmlns:a16="http://schemas.microsoft.com/office/drawing/2014/main" id="{1193CBF1-4BCB-14C8-0084-6F6439E56626}"/>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94" name="Group 293">
            <a:extLst>
              <a:ext uri="{FF2B5EF4-FFF2-40B4-BE49-F238E27FC236}">
                <a16:creationId xmlns:a16="http://schemas.microsoft.com/office/drawing/2014/main" id="{72CC0E30-CCEA-44B6-9A45-E499D4A95519}"/>
              </a:ext>
            </a:extLst>
          </p:cNvPr>
          <p:cNvGrpSpPr/>
          <p:nvPr/>
        </p:nvGrpSpPr>
        <p:grpSpPr>
          <a:xfrm>
            <a:off x="6115090" y="2427964"/>
            <a:ext cx="945355" cy="951604"/>
            <a:chOff x="5488606" y="2205414"/>
            <a:chExt cx="945355" cy="951604"/>
          </a:xfrm>
        </p:grpSpPr>
        <p:grpSp>
          <p:nvGrpSpPr>
            <p:cNvPr id="295" name="Group 294">
              <a:extLst>
                <a:ext uri="{FF2B5EF4-FFF2-40B4-BE49-F238E27FC236}">
                  <a16:creationId xmlns:a16="http://schemas.microsoft.com/office/drawing/2014/main" id="{EF080A77-D85B-141F-F4D8-075992FDC347}"/>
                </a:ext>
              </a:extLst>
            </p:cNvPr>
            <p:cNvGrpSpPr/>
            <p:nvPr/>
          </p:nvGrpSpPr>
          <p:grpSpPr>
            <a:xfrm>
              <a:off x="5807416" y="2520761"/>
              <a:ext cx="316528" cy="316528"/>
              <a:chOff x="3988511" y="3333664"/>
              <a:chExt cx="316528" cy="316528"/>
            </a:xfrm>
          </p:grpSpPr>
          <p:sp>
            <p:nvSpPr>
              <p:cNvPr id="308" name="Rectangle 307">
                <a:extLst>
                  <a:ext uri="{FF2B5EF4-FFF2-40B4-BE49-F238E27FC236}">
                    <a16:creationId xmlns:a16="http://schemas.microsoft.com/office/drawing/2014/main" id="{FD702DC9-87C2-A51F-3F51-751C58B4FCE7}"/>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9" name="Oval 308">
                <a:extLst>
                  <a:ext uri="{FF2B5EF4-FFF2-40B4-BE49-F238E27FC236}">
                    <a16:creationId xmlns:a16="http://schemas.microsoft.com/office/drawing/2014/main" id="{C22A389B-FBFA-120E-C7EA-BE3D2F6B95BB}"/>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96" name="Group 295">
              <a:extLst>
                <a:ext uri="{FF2B5EF4-FFF2-40B4-BE49-F238E27FC236}">
                  <a16:creationId xmlns:a16="http://schemas.microsoft.com/office/drawing/2014/main" id="{15BEC012-FE15-58CF-36C8-5143D08A9217}"/>
                </a:ext>
              </a:extLst>
            </p:cNvPr>
            <p:cNvGrpSpPr/>
            <p:nvPr/>
          </p:nvGrpSpPr>
          <p:grpSpPr>
            <a:xfrm>
              <a:off x="5488606" y="2520761"/>
              <a:ext cx="316528" cy="316528"/>
              <a:chOff x="3988511" y="3333664"/>
              <a:chExt cx="316528" cy="316528"/>
            </a:xfrm>
          </p:grpSpPr>
          <p:sp>
            <p:nvSpPr>
              <p:cNvPr id="306" name="Rectangle 305">
                <a:extLst>
                  <a:ext uri="{FF2B5EF4-FFF2-40B4-BE49-F238E27FC236}">
                    <a16:creationId xmlns:a16="http://schemas.microsoft.com/office/drawing/2014/main" id="{B541B287-3F8C-E5DF-80F9-BAED21BBCB28}"/>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7" name="Oval 306">
                <a:extLst>
                  <a:ext uri="{FF2B5EF4-FFF2-40B4-BE49-F238E27FC236}">
                    <a16:creationId xmlns:a16="http://schemas.microsoft.com/office/drawing/2014/main" id="{FA6AD97E-8154-2AD1-70FD-3019F8C08493}"/>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97" name="Group 296">
              <a:extLst>
                <a:ext uri="{FF2B5EF4-FFF2-40B4-BE49-F238E27FC236}">
                  <a16:creationId xmlns:a16="http://schemas.microsoft.com/office/drawing/2014/main" id="{69CE1663-0B3A-0A51-F701-0F7618F8C49D}"/>
                </a:ext>
              </a:extLst>
            </p:cNvPr>
            <p:cNvGrpSpPr/>
            <p:nvPr/>
          </p:nvGrpSpPr>
          <p:grpSpPr>
            <a:xfrm>
              <a:off x="6117433" y="2520761"/>
              <a:ext cx="316528" cy="316528"/>
              <a:chOff x="3988511" y="3333664"/>
              <a:chExt cx="316528" cy="316528"/>
            </a:xfrm>
          </p:grpSpPr>
          <p:sp>
            <p:nvSpPr>
              <p:cNvPr id="304" name="Rectangle 303">
                <a:extLst>
                  <a:ext uri="{FF2B5EF4-FFF2-40B4-BE49-F238E27FC236}">
                    <a16:creationId xmlns:a16="http://schemas.microsoft.com/office/drawing/2014/main" id="{A38E3B1A-49F8-F46B-BCA5-866D7A552FA5}"/>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5" name="Oval 304">
                <a:extLst>
                  <a:ext uri="{FF2B5EF4-FFF2-40B4-BE49-F238E27FC236}">
                    <a16:creationId xmlns:a16="http://schemas.microsoft.com/office/drawing/2014/main" id="{907345B0-CFE0-ABD0-B774-108AA5AE64C1}"/>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98" name="Group 297">
              <a:extLst>
                <a:ext uri="{FF2B5EF4-FFF2-40B4-BE49-F238E27FC236}">
                  <a16:creationId xmlns:a16="http://schemas.microsoft.com/office/drawing/2014/main" id="{F9A2EC19-1BB2-D677-7B5A-8D3B0E29D90F}"/>
                </a:ext>
              </a:extLst>
            </p:cNvPr>
            <p:cNvGrpSpPr/>
            <p:nvPr/>
          </p:nvGrpSpPr>
          <p:grpSpPr>
            <a:xfrm>
              <a:off x="5802773" y="2205414"/>
              <a:ext cx="316528" cy="316528"/>
              <a:chOff x="3988511" y="3333664"/>
              <a:chExt cx="316528" cy="316528"/>
            </a:xfrm>
          </p:grpSpPr>
          <p:sp>
            <p:nvSpPr>
              <p:cNvPr id="302" name="Rectangle 301">
                <a:extLst>
                  <a:ext uri="{FF2B5EF4-FFF2-40B4-BE49-F238E27FC236}">
                    <a16:creationId xmlns:a16="http://schemas.microsoft.com/office/drawing/2014/main" id="{C7D934F2-6697-7648-ED77-E88FA4AF2FC8}"/>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3" name="Oval 302">
                <a:extLst>
                  <a:ext uri="{FF2B5EF4-FFF2-40B4-BE49-F238E27FC236}">
                    <a16:creationId xmlns:a16="http://schemas.microsoft.com/office/drawing/2014/main" id="{C48BE278-0738-AF15-CC59-089FA61D3ABA}"/>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p:nvGrpSpPr>
            <p:cNvPr id="299" name="Group 298">
              <a:extLst>
                <a:ext uri="{FF2B5EF4-FFF2-40B4-BE49-F238E27FC236}">
                  <a16:creationId xmlns:a16="http://schemas.microsoft.com/office/drawing/2014/main" id="{D6C31D34-1BB7-E11C-237D-F72DEDD18056}"/>
                </a:ext>
              </a:extLst>
            </p:cNvPr>
            <p:cNvGrpSpPr/>
            <p:nvPr/>
          </p:nvGrpSpPr>
          <p:grpSpPr>
            <a:xfrm>
              <a:off x="5802773" y="2840490"/>
              <a:ext cx="316528" cy="316528"/>
              <a:chOff x="3988511" y="3333664"/>
              <a:chExt cx="316528" cy="316528"/>
            </a:xfrm>
          </p:grpSpPr>
          <p:sp>
            <p:nvSpPr>
              <p:cNvPr id="300" name="Rectangle 299">
                <a:extLst>
                  <a:ext uri="{FF2B5EF4-FFF2-40B4-BE49-F238E27FC236}">
                    <a16:creationId xmlns:a16="http://schemas.microsoft.com/office/drawing/2014/main" id="{6B034D32-8406-96A7-02C2-02DB23FC7647}"/>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01" name="Oval 300">
                <a:extLst>
                  <a:ext uri="{FF2B5EF4-FFF2-40B4-BE49-F238E27FC236}">
                    <a16:creationId xmlns:a16="http://schemas.microsoft.com/office/drawing/2014/main" id="{B4DF7B4E-52F1-49DE-83BA-DAEB6EF32E3E}"/>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grp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605A7169-0743-20E9-AB7C-1AC0819AC292}"/>
                  </a:ext>
                </a:extLst>
              </p:cNvPr>
              <p:cNvSpPr txBox="1"/>
              <p:nvPr/>
            </p:nvSpPr>
            <p:spPr>
              <a:xfrm>
                <a:off x="1440104" y="1945903"/>
                <a:ext cx="21307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800" b="0" i="0" dirty="0" smtClean="0">
                          <a:latin typeface="Cambria Math" panose="02040503050406030204" pitchFamily="18" charset="0"/>
                          <a:cs typeface="Ubisoft Sans" panose="02000504030000020004" pitchFamily="2" charset="-78"/>
                        </a:rPr>
                        <m:t>Verlet</m:t>
                      </m:r>
                      <m:r>
                        <a:rPr lang="de-DE" sz="1800" b="0" i="0" dirty="0" smtClean="0">
                          <a:latin typeface="Cambria Math" panose="02040503050406030204" pitchFamily="18" charset="0"/>
                          <a:cs typeface="Ubisoft Sans" panose="02000504030000020004" pitchFamily="2" charset="-78"/>
                        </a:rPr>
                        <m:t> </m:t>
                      </m:r>
                      <m:r>
                        <m:rPr>
                          <m:sty m:val="p"/>
                        </m:rPr>
                        <a:rPr lang="de-DE" sz="1800" b="0" i="0" dirty="0" smtClean="0">
                          <a:latin typeface="Cambria Math" panose="02040503050406030204" pitchFamily="18" charset="0"/>
                          <a:cs typeface="Ubisoft Sans" panose="02000504030000020004" pitchFamily="2" charset="-78"/>
                        </a:rPr>
                        <m:t>Integration</m:t>
                      </m:r>
                    </m:oMath>
                  </m:oMathPara>
                </a14:m>
                <a:endParaRPr lang="en-US" dirty="0">
                  <a:latin typeface="Ubisoft Sans" panose="02000504030000020004" pitchFamily="2" charset="-78"/>
                  <a:cs typeface="Ubisoft Sans" panose="02000504030000020004" pitchFamily="2" charset="-78"/>
                </a:endParaRPr>
              </a:p>
            </p:txBody>
          </p:sp>
        </mc:Choice>
        <mc:Fallback xmlns="">
          <p:sp>
            <p:nvSpPr>
              <p:cNvPr id="310" name="TextBox 309">
                <a:extLst>
                  <a:ext uri="{FF2B5EF4-FFF2-40B4-BE49-F238E27FC236}">
                    <a16:creationId xmlns:a16="http://schemas.microsoft.com/office/drawing/2014/main" id="{605A7169-0743-20E9-AB7C-1AC0819AC292}"/>
                  </a:ext>
                </a:extLst>
              </p:cNvPr>
              <p:cNvSpPr txBox="1">
                <a:spLocks noRot="1" noChangeAspect="1" noMove="1" noResize="1" noEditPoints="1" noAdjustHandles="1" noChangeArrowheads="1" noChangeShapeType="1" noTextEdit="1"/>
              </p:cNvSpPr>
              <p:nvPr/>
            </p:nvSpPr>
            <p:spPr>
              <a:xfrm>
                <a:off x="1440104" y="1945903"/>
                <a:ext cx="2130759" cy="369332"/>
              </a:xfrm>
              <a:prstGeom prst="rect">
                <a:avLst/>
              </a:prstGeom>
              <a:blipFill>
                <a:blip r:embed="rId1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83057B54-5846-10D1-6A8E-C9A9076404D7}"/>
                  </a:ext>
                </a:extLst>
              </p:cNvPr>
              <p:cNvSpPr txBox="1"/>
              <p:nvPr/>
            </p:nvSpPr>
            <p:spPr>
              <a:xfrm>
                <a:off x="7561273" y="1927050"/>
                <a:ext cx="21307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dirty="0" smtClean="0">
                          <a:latin typeface="Cambria Math" panose="02040503050406030204" pitchFamily="18" charset="0"/>
                          <a:cs typeface="Ubisoft Sans" panose="02000504030000020004" pitchFamily="2" charset="-78"/>
                        </a:rPr>
                        <m:t>E</m:t>
                      </m:r>
                      <m:r>
                        <m:rPr>
                          <m:sty m:val="p"/>
                        </m:rPr>
                        <a:rPr lang="de-DE" b="0" i="0" dirty="0" smtClean="0">
                          <a:latin typeface="Cambria Math" panose="02040503050406030204" pitchFamily="18" charset="0"/>
                          <a:cs typeface="Ubisoft Sans" panose="02000504030000020004" pitchFamily="2" charset="-78"/>
                        </a:rPr>
                        <m:t>uler</m:t>
                      </m:r>
                      <m:r>
                        <a:rPr lang="de-DE" sz="1800" b="0" i="0" dirty="0" smtClean="0">
                          <a:latin typeface="Cambria Math" panose="02040503050406030204" pitchFamily="18" charset="0"/>
                          <a:cs typeface="Ubisoft Sans" panose="02000504030000020004" pitchFamily="2" charset="-78"/>
                        </a:rPr>
                        <m:t> </m:t>
                      </m:r>
                      <m:r>
                        <m:rPr>
                          <m:sty m:val="p"/>
                        </m:rPr>
                        <a:rPr lang="de-DE" sz="1800" b="0" i="0" dirty="0" smtClean="0">
                          <a:latin typeface="Cambria Math" panose="02040503050406030204" pitchFamily="18" charset="0"/>
                          <a:cs typeface="Ubisoft Sans" panose="02000504030000020004" pitchFamily="2" charset="-78"/>
                        </a:rPr>
                        <m:t>Integration</m:t>
                      </m:r>
                    </m:oMath>
                  </m:oMathPara>
                </a14:m>
                <a:endParaRPr lang="en-US" dirty="0">
                  <a:latin typeface="Ubisoft Sans" panose="02000504030000020004" pitchFamily="2" charset="-78"/>
                  <a:cs typeface="Ubisoft Sans" panose="02000504030000020004" pitchFamily="2" charset="-78"/>
                </a:endParaRPr>
              </a:p>
            </p:txBody>
          </p:sp>
        </mc:Choice>
        <mc:Fallback xmlns="">
          <p:sp>
            <p:nvSpPr>
              <p:cNvPr id="311" name="TextBox 310">
                <a:extLst>
                  <a:ext uri="{FF2B5EF4-FFF2-40B4-BE49-F238E27FC236}">
                    <a16:creationId xmlns:a16="http://schemas.microsoft.com/office/drawing/2014/main" id="{83057B54-5846-10D1-6A8E-C9A9076404D7}"/>
                  </a:ext>
                </a:extLst>
              </p:cNvPr>
              <p:cNvSpPr txBox="1">
                <a:spLocks noRot="1" noChangeAspect="1" noMove="1" noResize="1" noEditPoints="1" noAdjustHandles="1" noChangeArrowheads="1" noChangeShapeType="1" noTextEdit="1"/>
              </p:cNvSpPr>
              <p:nvPr/>
            </p:nvSpPr>
            <p:spPr>
              <a:xfrm>
                <a:off x="7561273" y="1927050"/>
                <a:ext cx="2130759" cy="369332"/>
              </a:xfrm>
              <a:prstGeom prst="rect">
                <a:avLst/>
              </a:prstGeom>
              <a:blipFill>
                <a:blip r:embed="rId14"/>
                <a:stretch>
                  <a:fillRect b="-14754"/>
                </a:stretch>
              </a:blipFill>
            </p:spPr>
            <p:txBody>
              <a:bodyPr/>
              <a:lstStyle/>
              <a:p>
                <a:r>
                  <a:rPr lang="en-US">
                    <a:noFill/>
                  </a:rPr>
                  <a:t> </a:t>
                </a:r>
              </a:p>
            </p:txBody>
          </p:sp>
        </mc:Fallback>
      </mc:AlternateContent>
      <p:sp>
        <p:nvSpPr>
          <p:cNvPr id="313" name="Arrow: Right 312">
            <a:extLst>
              <a:ext uri="{FF2B5EF4-FFF2-40B4-BE49-F238E27FC236}">
                <a16:creationId xmlns:a16="http://schemas.microsoft.com/office/drawing/2014/main" id="{01738D70-2906-2164-05BA-BF7C361C854E}"/>
              </a:ext>
            </a:extLst>
          </p:cNvPr>
          <p:cNvSpPr/>
          <p:nvPr/>
        </p:nvSpPr>
        <p:spPr>
          <a:xfrm>
            <a:off x="2818259" y="2712429"/>
            <a:ext cx="395212" cy="369413"/>
          </a:xfrm>
          <a:prstGeom prst="rightArrow">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Arrow: Right 313">
            <a:extLst>
              <a:ext uri="{FF2B5EF4-FFF2-40B4-BE49-F238E27FC236}">
                <a16:creationId xmlns:a16="http://schemas.microsoft.com/office/drawing/2014/main" id="{DAD45B11-30A7-EAEC-944D-888956A2242A}"/>
              </a:ext>
            </a:extLst>
          </p:cNvPr>
          <p:cNvSpPr/>
          <p:nvPr/>
        </p:nvSpPr>
        <p:spPr>
          <a:xfrm>
            <a:off x="8414715" y="2711136"/>
            <a:ext cx="395212" cy="369413"/>
          </a:xfrm>
          <a:prstGeom prst="rightArrow">
            <a:avLst/>
          </a:prstGeom>
          <a:no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 name="Group 314">
            <a:extLst>
              <a:ext uri="{FF2B5EF4-FFF2-40B4-BE49-F238E27FC236}">
                <a16:creationId xmlns:a16="http://schemas.microsoft.com/office/drawing/2014/main" id="{1865D342-1F3F-6336-C52E-3C09D2D287F2}"/>
              </a:ext>
            </a:extLst>
          </p:cNvPr>
          <p:cNvGrpSpPr/>
          <p:nvPr/>
        </p:nvGrpSpPr>
        <p:grpSpPr>
          <a:xfrm>
            <a:off x="2010212" y="2743677"/>
            <a:ext cx="316528" cy="316528"/>
            <a:chOff x="3988511" y="3333664"/>
            <a:chExt cx="316528" cy="316528"/>
          </a:xfrm>
        </p:grpSpPr>
        <p:sp>
          <p:nvSpPr>
            <p:cNvPr id="316" name="Rectangle 315">
              <a:extLst>
                <a:ext uri="{FF2B5EF4-FFF2-40B4-BE49-F238E27FC236}">
                  <a16:creationId xmlns:a16="http://schemas.microsoft.com/office/drawing/2014/main" id="{045E2DEC-48E0-AE84-256C-A7AA48E6141C}"/>
                </a:ext>
              </a:extLst>
            </p:cNvPr>
            <p:cNvSpPr/>
            <p:nvPr/>
          </p:nvSpPr>
          <p:spPr>
            <a:xfrm>
              <a:off x="3988511" y="3333664"/>
              <a:ext cx="316528" cy="316528"/>
            </a:xfrm>
            <a:prstGeom prst="rect">
              <a:avLst/>
            </a:prstGeom>
            <a:solidFill>
              <a:schemeClr val="bg1"/>
            </a:solidFill>
            <a:ln w="34925">
              <a:solidFill>
                <a:srgbClr val="FB0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B0DC8"/>
                </a:solidFill>
              </a:endParaRPr>
            </a:p>
          </p:txBody>
        </p:sp>
        <p:sp>
          <p:nvSpPr>
            <p:cNvPr id="317" name="Oval 316">
              <a:extLst>
                <a:ext uri="{FF2B5EF4-FFF2-40B4-BE49-F238E27FC236}">
                  <a16:creationId xmlns:a16="http://schemas.microsoft.com/office/drawing/2014/main" id="{F33A4C54-BB63-2CFD-F0C9-162F2D8D04DE}"/>
                </a:ext>
              </a:extLst>
            </p:cNvPr>
            <p:cNvSpPr/>
            <p:nvPr/>
          </p:nvSpPr>
          <p:spPr>
            <a:xfrm>
              <a:off x="4117857" y="3464809"/>
              <a:ext cx="52755" cy="52755"/>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B0DC8"/>
                </a:solidFill>
              </a:endParaRPr>
            </a:p>
          </p:txBody>
        </p:sp>
      </p:grpSp>
      <p:sp>
        <p:nvSpPr>
          <p:cNvPr id="320" name="Rectangle 319">
            <a:extLst>
              <a:ext uri="{FF2B5EF4-FFF2-40B4-BE49-F238E27FC236}">
                <a16:creationId xmlns:a16="http://schemas.microsoft.com/office/drawing/2014/main" id="{92AC52F5-A6D2-ABCA-2D99-05DF60F81E6A}"/>
              </a:ext>
            </a:extLst>
          </p:cNvPr>
          <p:cNvSpPr/>
          <p:nvPr/>
        </p:nvSpPr>
        <p:spPr>
          <a:xfrm>
            <a:off x="3260740" y="2264525"/>
            <a:ext cx="1146508" cy="1536214"/>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Rectangle 320">
            <a:extLst>
              <a:ext uri="{FF2B5EF4-FFF2-40B4-BE49-F238E27FC236}">
                <a16:creationId xmlns:a16="http://schemas.microsoft.com/office/drawing/2014/main" id="{20BAD6D0-E0A3-F15B-7114-911296D6CD05}"/>
              </a:ext>
            </a:extLst>
          </p:cNvPr>
          <p:cNvSpPr/>
          <p:nvPr/>
        </p:nvSpPr>
        <p:spPr>
          <a:xfrm>
            <a:off x="10027877" y="2286742"/>
            <a:ext cx="1133095" cy="1536214"/>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09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2">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2">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2">
                                            <p:txEl>
                                              <p:pRg st="8" end="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2">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0" end="1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12">
                                            <p:txEl>
                                              <p:pRg st="10" end="1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12">
                                            <p:txEl>
                                              <p:pRg st="11" end="11"/>
                                            </p:txEl>
                                          </p:spTgt>
                                        </p:tgtEl>
                                        <p:attrNameLst>
                                          <p:attrName>style.visibility</p:attrName>
                                        </p:attrNameLst>
                                      </p:cBhvr>
                                      <p:to>
                                        <p:strVal val="visible"/>
                                      </p:to>
                                    </p:set>
                                  </p:childTnLst>
                                </p:cTn>
                              </p:par>
                              <p:par>
                                <p:cTn id="91" presetID="10" presetClass="entr" presetSubtype="0" fill="hold" grpId="0" nodeType="withEffect">
                                  <p:stCondLst>
                                    <p:cond delay="0"/>
                                  </p:stCondLst>
                                  <p:childTnLst>
                                    <p:set>
                                      <p:cBhvr>
                                        <p:cTn id="92" dur="1" fill="hold">
                                          <p:stCondLst>
                                            <p:cond delay="0"/>
                                          </p:stCondLst>
                                        </p:cTn>
                                        <p:tgtEl>
                                          <p:spTgt spid="320"/>
                                        </p:tgtEl>
                                        <p:attrNameLst>
                                          <p:attrName>style.visibility</p:attrName>
                                        </p:attrNameLst>
                                      </p:cBhvr>
                                      <p:to>
                                        <p:strVal val="visible"/>
                                      </p:to>
                                    </p:set>
                                    <p:animEffect transition="in" filter="fade">
                                      <p:cBhvr>
                                        <p:cTn id="93" dur="500"/>
                                        <p:tgtEl>
                                          <p:spTgt spid="32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1"/>
                                        </p:tgtEl>
                                        <p:attrNameLst>
                                          <p:attrName>style.visibility</p:attrName>
                                        </p:attrNameLst>
                                      </p:cBhvr>
                                      <p:to>
                                        <p:strVal val="visible"/>
                                      </p:to>
                                    </p:set>
                                    <p:animEffect transition="in" filter="fade">
                                      <p:cBhvr>
                                        <p:cTn id="96"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1" grpId="0"/>
      <p:bldP spid="71" grpId="1"/>
      <p:bldP spid="208" grpId="0"/>
      <p:bldP spid="228" grpId="1"/>
      <p:bldP spid="270" grpId="0"/>
      <p:bldP spid="290" grpId="1"/>
      <p:bldP spid="310" grpId="0"/>
      <p:bldP spid="311" grpId="0"/>
      <p:bldP spid="313" grpId="0" animBg="1"/>
      <p:bldP spid="314" grpId="0" animBg="1"/>
      <p:bldP spid="320" grpId="0" animBg="1"/>
      <p:bldP spid="3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p:txBody>
          <a:bodyPr/>
          <a:lstStyle/>
          <a:p>
            <a:fld id="{5B67AF12-DD15-4D82-B236-8BD44738918E}" type="slidenum">
              <a:rPr lang="en-US" smtClean="0"/>
              <a:pPr/>
              <a:t>27</a:t>
            </a:fld>
            <a:endParaRPr lang="en-US" dirty="0"/>
          </a:p>
        </p:txBody>
      </p:sp>
      <p:sp>
        <p:nvSpPr>
          <p:cNvPr id="72" name="Title 3">
            <a:extLst>
              <a:ext uri="{FF2B5EF4-FFF2-40B4-BE49-F238E27FC236}">
                <a16:creationId xmlns:a16="http://schemas.microsoft.com/office/drawing/2014/main" id="{6833E986-8440-CD91-2344-0769343BAAA6}"/>
              </a:ext>
            </a:extLst>
          </p:cNvPr>
          <p:cNvSpPr txBox="1">
            <a:spLocks/>
          </p:cNvSpPr>
          <p:nvPr/>
        </p:nvSpPr>
        <p:spPr>
          <a:xfrm>
            <a:off x="1371600" y="283444"/>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SAMPLE</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3" name="Content Placeholder 4">
            <a:extLst>
              <a:ext uri="{FF2B5EF4-FFF2-40B4-BE49-F238E27FC236}">
                <a16:creationId xmlns:a16="http://schemas.microsoft.com/office/drawing/2014/main" id="{0FBD78D4-217C-EAB2-4E5E-1F3E681D3F09}"/>
              </a:ext>
            </a:extLst>
          </p:cNvPr>
          <p:cNvSpPr txBox="1">
            <a:spLocks/>
          </p:cNvSpPr>
          <p:nvPr/>
        </p:nvSpPr>
        <p:spPr>
          <a:xfrm>
            <a:off x="367348" y="1243643"/>
            <a:ext cx="749799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Read the water height and velocity of the current point/pixel.</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u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"height",   set(@ix, @iy, 0));</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v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"velocity", set(@ix, @iy, 0));</a:t>
            </a:r>
          </a:p>
          <a:p>
            <a:pPr marL="0" indent="0">
              <a:spcBef>
                <a:spcPts val="0"/>
              </a:spcBef>
              <a:buFont typeface="Arial" panose="020B0604020202020204" pitchFamily="34" charset="0"/>
              <a:buNone/>
            </a:pPr>
            <a:endParaRPr lang="en-US" sz="1000" dirty="0">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Check boundaries and read the neighbor water heights.</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a:t>
            </a:r>
            <a:r>
              <a:rPr lang="en-US" sz="1000" dirty="0" err="1">
                <a:latin typeface="Courier New" panose="02070309020205020404" pitchFamily="49" charset="0"/>
                <a:cs typeface="Courier New" panose="02070309020205020404" pitchFamily="49" charset="0"/>
              </a:rPr>
              <a:t>uxn</a:t>
            </a:r>
            <a:r>
              <a:rPr lang="en-US" sz="1000" dirty="0">
                <a:latin typeface="Courier New" panose="02070309020205020404" pitchFamily="49" charset="0"/>
                <a:cs typeface="Courier New" panose="02070309020205020404" pitchFamily="49" charset="0"/>
              </a:rPr>
              <a:t> = @ix &gt; 0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"height", set(@ix - 1, @iy,     0)) : u;</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a:t>
            </a:r>
            <a:r>
              <a:rPr lang="en-US" sz="1000" dirty="0" err="1">
                <a:latin typeface="Courier New" panose="02070309020205020404" pitchFamily="49" charset="0"/>
                <a:cs typeface="Courier New" panose="02070309020205020404" pitchFamily="49" charset="0"/>
              </a:rPr>
              <a:t>uxp</a:t>
            </a:r>
            <a:r>
              <a:rPr lang="en-US" sz="1000" dirty="0">
                <a:latin typeface="Courier New" panose="02070309020205020404" pitchFamily="49" charset="0"/>
                <a:cs typeface="Courier New" panose="02070309020205020404" pitchFamily="49" charset="0"/>
              </a:rPr>
              <a:t> = @ix &lt; </a:t>
            </a:r>
            <a:r>
              <a:rPr lang="en-US" sz="1000" dirty="0" err="1">
                <a:latin typeface="Courier New" panose="02070309020205020404" pitchFamily="49" charset="0"/>
                <a:cs typeface="Courier New" panose="02070309020205020404" pitchFamily="49" charset="0"/>
              </a:rPr>
              <a:t>size.x</a:t>
            </a:r>
            <a:r>
              <a:rPr lang="en-US" sz="1000" dirty="0">
                <a:latin typeface="Courier New" panose="02070309020205020404" pitchFamily="49" charset="0"/>
                <a:cs typeface="Courier New" panose="02070309020205020404" pitchFamily="49" charset="0"/>
              </a:rPr>
              <a:t> - 1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"height", set(@ix + 1, @iy,     0)) : u;</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a:t>
            </a:r>
            <a:r>
              <a:rPr lang="en-US" sz="1000" dirty="0" err="1">
                <a:latin typeface="Courier New" panose="02070309020205020404" pitchFamily="49" charset="0"/>
                <a:cs typeface="Courier New" panose="02070309020205020404" pitchFamily="49" charset="0"/>
              </a:rPr>
              <a:t>uyn</a:t>
            </a:r>
            <a:r>
              <a:rPr lang="en-US" sz="1000" dirty="0">
                <a:latin typeface="Courier New" panose="02070309020205020404" pitchFamily="49" charset="0"/>
                <a:cs typeface="Courier New" panose="02070309020205020404" pitchFamily="49" charset="0"/>
              </a:rPr>
              <a:t> = @iy &gt; 0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"height", set(@ix,     @iy - 1, 0)) : u;</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a:t>
            </a:r>
            <a:r>
              <a:rPr lang="en-US" sz="1000" dirty="0" err="1">
                <a:latin typeface="Courier New" panose="02070309020205020404" pitchFamily="49" charset="0"/>
                <a:cs typeface="Courier New" panose="02070309020205020404" pitchFamily="49" charset="0"/>
              </a:rPr>
              <a:t>uyp</a:t>
            </a:r>
            <a:r>
              <a:rPr lang="en-US" sz="1000" dirty="0">
                <a:latin typeface="Courier New" panose="02070309020205020404" pitchFamily="49" charset="0"/>
                <a:cs typeface="Courier New" panose="02070309020205020404" pitchFamily="49" charset="0"/>
              </a:rPr>
              <a:t> = @iy &lt; </a:t>
            </a:r>
            <a:r>
              <a:rPr lang="en-US" sz="1000" dirty="0" err="1">
                <a:latin typeface="Courier New" panose="02070309020205020404" pitchFamily="49" charset="0"/>
                <a:cs typeface="Courier New" panose="02070309020205020404" pitchFamily="49" charset="0"/>
              </a:rPr>
              <a:t>size.y</a:t>
            </a:r>
            <a:r>
              <a:rPr lang="en-US" sz="1000" dirty="0">
                <a:latin typeface="Courier New" panose="02070309020205020404" pitchFamily="49" charset="0"/>
                <a:cs typeface="Courier New" panose="02070309020205020404" pitchFamily="49" charset="0"/>
              </a:rPr>
              <a:t> - 1 ? </a:t>
            </a:r>
            <a:r>
              <a:rPr lang="en-US" sz="1000" dirty="0" err="1">
                <a:latin typeface="Courier New" panose="02070309020205020404" pitchFamily="49" charset="0"/>
                <a:cs typeface="Courier New" panose="02070309020205020404" pitchFamily="49" charset="0"/>
              </a:rPr>
              <a:t>volumeindex</a:t>
            </a:r>
            <a:r>
              <a:rPr lang="en-US" sz="1000" dirty="0">
                <a:latin typeface="Courier New" panose="02070309020205020404" pitchFamily="49" charset="0"/>
                <a:cs typeface="Courier New" panose="02070309020205020404" pitchFamily="49" charset="0"/>
              </a:rPr>
              <a:t>(0, "height", set(@ix,     @iy + 1, 0)) : u;</a:t>
            </a:r>
          </a:p>
          <a:p>
            <a:pPr marL="0" indent="0">
              <a:spcBef>
                <a:spcPts val="0"/>
              </a:spcBef>
              <a:buFont typeface="Arial" panose="020B0604020202020204" pitchFamily="34" charset="0"/>
              <a:buNone/>
            </a:pPr>
            <a:endParaRPr lang="en-US" sz="1000" dirty="0">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Compute the acceleration by approximating the </a:t>
            </a: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2nd derivatives of the water height.</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float a = (c * c) * (</a:t>
            </a:r>
            <a:r>
              <a:rPr lang="en-US" sz="1000" dirty="0" err="1">
                <a:latin typeface="Courier New" panose="02070309020205020404" pitchFamily="49" charset="0"/>
                <a:cs typeface="Courier New" panose="02070309020205020404" pitchFamily="49" charset="0"/>
              </a:rPr>
              <a:t>uxn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uxp</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uyn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uyp</a:t>
            </a:r>
            <a:r>
              <a:rPr lang="en-US" sz="1000" dirty="0">
                <a:latin typeface="Courier New" panose="02070309020205020404" pitchFamily="49" charset="0"/>
                <a:cs typeface="Courier New" panose="02070309020205020404" pitchFamily="49" charset="0"/>
              </a:rPr>
              <a:t> - 4.0 * u) / (dx * dx);</a:t>
            </a:r>
          </a:p>
          <a:p>
            <a:pPr marL="0" indent="0">
              <a:spcBef>
                <a:spcPts val="0"/>
              </a:spcBef>
              <a:buFont typeface="Arial" panose="020B0604020202020204" pitchFamily="34" charset="0"/>
              <a:buNone/>
            </a:pPr>
            <a:endParaRPr lang="en-US" sz="1000" dirty="0">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Semi-implicit Euler Integration.</a:t>
            </a:r>
          </a:p>
          <a:p>
            <a:pPr marL="0" indent="0">
              <a:spcBef>
                <a:spcPts val="0"/>
              </a:spcBef>
              <a:buFont typeface="Arial" panose="020B0604020202020204" pitchFamily="34" charset="0"/>
              <a:buNone/>
            </a:pPr>
            <a:endParaRPr lang="en-US" sz="1000" dirty="0">
              <a:solidFill>
                <a:schemeClr val="accent6">
                  <a:lumMod val="75000"/>
                </a:schemeClr>
              </a:solidFill>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Add acceleration to the velocity.</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v += a * dt;</a:t>
            </a:r>
          </a:p>
          <a:p>
            <a:pPr marL="0" indent="0">
              <a:spcBef>
                <a:spcPts val="0"/>
              </a:spcBef>
              <a:buFont typeface="Arial" panose="020B0604020202020204" pitchFamily="34" charset="0"/>
              <a:buNone/>
            </a:pPr>
            <a:endParaRPr lang="en-US" sz="1000" dirty="0">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Calculate and store new water height.</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@height = u + v * dt;</a:t>
            </a:r>
          </a:p>
          <a:p>
            <a:pPr marL="0" indent="0">
              <a:spcBef>
                <a:spcPts val="0"/>
              </a:spcBef>
              <a:buFont typeface="Arial" panose="020B0604020202020204" pitchFamily="34" charset="0"/>
              <a:buNone/>
            </a:pPr>
            <a:endParaRPr lang="en-US" sz="1000" dirty="0">
              <a:latin typeface="Courier New" panose="02070309020205020404" pitchFamily="49" charset="0"/>
              <a:cs typeface="Courier New" panose="02070309020205020404" pitchFamily="49" charset="0"/>
            </a:endParaRPr>
          </a:p>
          <a:p>
            <a:pPr marL="0" indent="0">
              <a:spcBef>
                <a:spcPts val="0"/>
              </a:spcBef>
              <a:buFont typeface="Arial" panose="020B0604020202020204" pitchFamily="34" charset="0"/>
              <a:buNone/>
            </a:pPr>
            <a:r>
              <a:rPr lang="en-US" sz="1000" dirty="0">
                <a:solidFill>
                  <a:schemeClr val="accent6">
                    <a:lumMod val="75000"/>
                  </a:schemeClr>
                </a:solidFill>
                <a:latin typeface="Courier New" panose="02070309020205020404" pitchFamily="49" charset="0"/>
                <a:cs typeface="Courier New" panose="02070309020205020404" pitchFamily="49" charset="0"/>
              </a:rPr>
              <a:t>// Store new velocity.</a:t>
            </a:r>
          </a:p>
          <a:p>
            <a:pPr marL="0" indent="0">
              <a:spcBef>
                <a:spcPts val="0"/>
              </a:spcBef>
              <a:buFont typeface="Arial" panose="020B0604020202020204" pitchFamily="34" charset="0"/>
              <a:buNone/>
            </a:pPr>
            <a:r>
              <a:rPr lang="en-US" sz="1000" dirty="0">
                <a:latin typeface="Courier New" panose="02070309020205020404" pitchFamily="49" charset="0"/>
                <a:cs typeface="Courier New" panose="02070309020205020404" pitchFamily="49" charset="0"/>
              </a:rPr>
              <a:t>@velocity = v;</a:t>
            </a:r>
          </a:p>
        </p:txBody>
      </p:sp>
      <p:pic>
        <p:nvPicPr>
          <p:cNvPr id="7" name="HoudiniCompressed">
            <a:hlinkClick r:id="" action="ppaction://media"/>
            <a:extLst>
              <a:ext uri="{FF2B5EF4-FFF2-40B4-BE49-F238E27FC236}">
                <a16:creationId xmlns:a16="http://schemas.microsoft.com/office/drawing/2014/main" id="{785EC1C8-4F84-5900-59A5-F78E821BEA43}"/>
              </a:ext>
            </a:extLst>
          </p:cNvPr>
          <p:cNvPicPr>
            <a:picLocks noChangeAspect="1"/>
          </p:cNvPicPr>
          <p:nvPr>
            <a:videoFile r:link="rId1"/>
            <p:extLst>
              <p:ext uri="{DAA4B4D4-6D71-4841-9C94-3DE7FCFB9230}">
                <p14:media xmlns:p14="http://schemas.microsoft.com/office/powerpoint/2010/main" r:embed="rId2">
                  <p14:trim st="1658"/>
                </p14:media>
              </p:ext>
            </p:extLst>
          </p:nvPr>
        </p:nvPicPr>
        <p:blipFill>
          <a:blip r:embed="rId5"/>
          <a:stretch>
            <a:fillRect/>
          </a:stretch>
        </p:blipFill>
        <p:spPr>
          <a:xfrm>
            <a:off x="5842916" y="3154683"/>
            <a:ext cx="5419474" cy="29242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09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D5B9-C833-3D7A-8608-8F1C11F73FA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2DC24-9B8D-852E-6E7E-46F4F05E27E5}"/>
              </a:ext>
            </a:extLst>
          </p:cNvPr>
          <p:cNvSpPr>
            <a:spLocks noGrp="1"/>
          </p:cNvSpPr>
          <p:nvPr>
            <p:ph type="sldNum" sz="quarter" idx="4"/>
          </p:nvPr>
        </p:nvSpPr>
        <p:spPr/>
        <p:txBody>
          <a:bodyPr/>
          <a:lstStyle/>
          <a:p>
            <a:fld id="{5B67AF12-DD15-4D82-B236-8BD44738918E}" type="slidenum">
              <a:rPr lang="en-US" smtClean="0"/>
              <a:pPr/>
              <a:t>28</a:t>
            </a:fld>
            <a:endParaRPr lang="en-US" dirty="0"/>
          </a:p>
        </p:txBody>
      </p:sp>
      <p:sp>
        <p:nvSpPr>
          <p:cNvPr id="8" name="Title 3">
            <a:extLst>
              <a:ext uri="{FF2B5EF4-FFF2-40B4-BE49-F238E27FC236}">
                <a16:creationId xmlns:a16="http://schemas.microsoft.com/office/drawing/2014/main" id="{2AC2C7F2-B0F8-7A07-4DC4-A911802EB8CF}"/>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a:latin typeface="Ubisoft Sans" panose="02000504030000020004" pitchFamily="2" charset="-78"/>
                <a:cs typeface="Ubisoft Sans" panose="02000504030000020004" pitchFamily="2" charset="-78"/>
              </a:rPr>
              <a:t>STABILITY</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4" name="Content Placeholder 4">
            <a:extLst>
              <a:ext uri="{FF2B5EF4-FFF2-40B4-BE49-F238E27FC236}">
                <a16:creationId xmlns:a16="http://schemas.microsoft.com/office/drawing/2014/main" id="{635A2952-5B07-D534-0E2C-C717A1922E18}"/>
              </a:ext>
            </a:extLst>
          </p:cNvPr>
          <p:cNvSpPr txBox="1">
            <a:spLocks/>
          </p:cNvSpPr>
          <p:nvPr/>
        </p:nvSpPr>
        <p:spPr>
          <a:xfrm>
            <a:off x="3779624" y="4235002"/>
            <a:ext cx="5821673" cy="2293938"/>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The simulation becomes unstable when the time step is excessively large, such as during a game hang lasting 5 seconds. </a:t>
            </a:r>
            <a:br>
              <a:rPr lang="en-US" sz="2000"/>
            </a:br>
            <a:r>
              <a:rPr lang="en-US" sz="2000"/>
              <a:t>This can lead to extreme low or high values that may fall outside the expected range, resulting in explosion of the simulation, because following steps will receive again very large accelerations.</a:t>
            </a:r>
            <a:endParaRPr lang="en-US" sz="2000" dirty="0">
              <a:latin typeface="Ubisoft Sans" panose="02000504030000020004" pitchFamily="2" charset="-78"/>
              <a:cs typeface="Ubisoft Sans" panose="02000504030000020004" pitchFamily="2" charset="-78"/>
            </a:endParaRPr>
          </a:p>
          <a:p>
            <a:pPr>
              <a:buBlip>
                <a:blip r:embed="rId3"/>
              </a:buBlip>
            </a:pPr>
            <a:endParaRPr lang="en-US" sz="2000" dirty="0">
              <a:latin typeface="Ubisoft Sans" panose="02000504030000020004" pitchFamily="2" charset="-78"/>
              <a:cs typeface="Ubisoft Sans" panose="02000504030000020004" pitchFamily="2" charset="-78"/>
            </a:endParaRPr>
          </a:p>
        </p:txBody>
      </p:sp>
      <p:sp>
        <p:nvSpPr>
          <p:cNvPr id="7" name="Rectangle 6">
            <a:extLst>
              <a:ext uri="{FF2B5EF4-FFF2-40B4-BE49-F238E27FC236}">
                <a16:creationId xmlns:a16="http://schemas.microsoft.com/office/drawing/2014/main" id="{978A2C63-47E3-C5ED-8BE0-3D0E33B07E12}"/>
              </a:ext>
            </a:extLst>
          </p:cNvPr>
          <p:cNvSpPr/>
          <p:nvPr/>
        </p:nvSpPr>
        <p:spPr>
          <a:xfrm>
            <a:off x="1893274" y="1927059"/>
            <a:ext cx="261620" cy="64007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4416C0A-5560-64E7-543E-1F215BDECA3C}"/>
              </a:ext>
            </a:extLst>
          </p:cNvPr>
          <p:cNvSpPr/>
          <p:nvPr/>
        </p:nvSpPr>
        <p:spPr>
          <a:xfrm>
            <a:off x="2239917" y="1652742"/>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90CD8AB-BEE7-FA48-16EA-19B0B44D7A01}"/>
              </a:ext>
            </a:extLst>
          </p:cNvPr>
          <p:cNvSpPr/>
          <p:nvPr/>
        </p:nvSpPr>
        <p:spPr>
          <a:xfrm>
            <a:off x="2589280" y="1469863"/>
            <a:ext cx="261620" cy="10972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CFE0A3BE-6120-201A-5F8D-F7A09AA660F8}"/>
              </a:ext>
            </a:extLst>
          </p:cNvPr>
          <p:cNvSpPr/>
          <p:nvPr/>
        </p:nvSpPr>
        <p:spPr>
          <a:xfrm>
            <a:off x="2938532" y="1653700"/>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AC5DD5D-ADD4-422E-6B60-DE2EB6198AD0}"/>
              </a:ext>
            </a:extLst>
          </p:cNvPr>
          <p:cNvSpPr/>
          <p:nvPr/>
        </p:nvSpPr>
        <p:spPr>
          <a:xfrm>
            <a:off x="3287827" y="1927059"/>
            <a:ext cx="261620" cy="640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Content Placeholder 4">
            <a:extLst>
              <a:ext uri="{FF2B5EF4-FFF2-40B4-BE49-F238E27FC236}">
                <a16:creationId xmlns:a16="http://schemas.microsoft.com/office/drawing/2014/main" id="{4CE7DEF5-C0B4-C057-2EE9-C9E6C2588C1B}"/>
              </a:ext>
            </a:extLst>
          </p:cNvPr>
          <p:cNvSpPr txBox="1">
            <a:spLocks/>
          </p:cNvSpPr>
          <p:nvPr/>
        </p:nvSpPr>
        <p:spPr>
          <a:xfrm>
            <a:off x="1008153" y="2284190"/>
            <a:ext cx="457250" cy="347476"/>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Ubisoft Sans" panose="02000504030000020004" pitchFamily="2" charset="-78"/>
                <a:cs typeface="Ubisoft Sans" panose="02000504030000020004" pitchFamily="2" charset="-78"/>
              </a:rPr>
              <a:t>t</a:t>
            </a:r>
            <a:endParaRPr lang="en-US" sz="1600"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D2511D10-EC57-32BC-0BDA-A578A2589F53}"/>
              </a:ext>
            </a:extLst>
          </p:cNvPr>
          <p:cNvSpPr/>
          <p:nvPr/>
        </p:nvSpPr>
        <p:spPr>
          <a:xfrm>
            <a:off x="1889574" y="4692199"/>
            <a:ext cx="261620" cy="64007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D901E5DB-EB79-76A8-6BB8-7C1023D8829A}"/>
              </a:ext>
            </a:extLst>
          </p:cNvPr>
          <p:cNvSpPr/>
          <p:nvPr/>
        </p:nvSpPr>
        <p:spPr>
          <a:xfrm>
            <a:off x="2236217" y="4417882"/>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6B3CA5A4-E64C-096D-0398-AF8D2DD4882A}"/>
              </a:ext>
            </a:extLst>
          </p:cNvPr>
          <p:cNvSpPr/>
          <p:nvPr/>
        </p:nvSpPr>
        <p:spPr>
          <a:xfrm flipV="1">
            <a:off x="2585580" y="5332271"/>
            <a:ext cx="261620" cy="12970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C42AF710-981F-D15F-0A93-A61D930C6276}"/>
              </a:ext>
            </a:extLst>
          </p:cNvPr>
          <p:cNvSpPr/>
          <p:nvPr/>
        </p:nvSpPr>
        <p:spPr>
          <a:xfrm>
            <a:off x="2934832" y="4418840"/>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3B52F9C-7250-0041-9251-2AF682F5582A}"/>
              </a:ext>
            </a:extLst>
          </p:cNvPr>
          <p:cNvSpPr/>
          <p:nvPr/>
        </p:nvSpPr>
        <p:spPr>
          <a:xfrm>
            <a:off x="3284127" y="4692199"/>
            <a:ext cx="261620" cy="640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Arrow: Down 29">
            <a:extLst>
              <a:ext uri="{FF2B5EF4-FFF2-40B4-BE49-F238E27FC236}">
                <a16:creationId xmlns:a16="http://schemas.microsoft.com/office/drawing/2014/main" id="{5DAC6D54-344B-C152-3B87-250F44022076}"/>
              </a:ext>
            </a:extLst>
          </p:cNvPr>
          <p:cNvSpPr/>
          <p:nvPr/>
        </p:nvSpPr>
        <p:spPr>
          <a:xfrm>
            <a:off x="2618525" y="4235002"/>
            <a:ext cx="182878" cy="239436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Content Placeholder 4">
            <a:extLst>
              <a:ext uri="{FF2B5EF4-FFF2-40B4-BE49-F238E27FC236}">
                <a16:creationId xmlns:a16="http://schemas.microsoft.com/office/drawing/2014/main" id="{B0F0B8CB-B4A7-6830-B22C-5F54FC25B706}"/>
              </a:ext>
            </a:extLst>
          </p:cNvPr>
          <p:cNvSpPr txBox="1">
            <a:spLocks/>
          </p:cNvSpPr>
          <p:nvPr/>
        </p:nvSpPr>
        <p:spPr>
          <a:xfrm>
            <a:off x="2519081" y="2597133"/>
            <a:ext cx="457250" cy="347476"/>
          </a:xfrm>
          <a:prstGeom prst="rect">
            <a:avLst/>
          </a:prstGeom>
          <a:ln>
            <a:no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Ubisoft Sans" panose="02000504030000020004" pitchFamily="2" charset="-78"/>
              <a:cs typeface="Ubisoft Sans" panose="02000504030000020004" pitchFamily="2" charset="-78"/>
            </a:endParaRPr>
          </a:p>
        </p:txBody>
      </p:sp>
      <p:sp>
        <p:nvSpPr>
          <p:cNvPr id="32" name="Content Placeholder 4">
            <a:extLst>
              <a:ext uri="{FF2B5EF4-FFF2-40B4-BE49-F238E27FC236}">
                <a16:creationId xmlns:a16="http://schemas.microsoft.com/office/drawing/2014/main" id="{DACFB3A9-94AE-FF3F-34DB-605C1353854D}"/>
              </a:ext>
            </a:extLst>
          </p:cNvPr>
          <p:cNvSpPr txBox="1">
            <a:spLocks/>
          </p:cNvSpPr>
          <p:nvPr/>
        </p:nvSpPr>
        <p:spPr>
          <a:xfrm>
            <a:off x="982341" y="5105009"/>
            <a:ext cx="836245" cy="347476"/>
          </a:xfrm>
          <a:prstGeom prst="rect">
            <a:avLst/>
          </a:prstGeom>
          <a:ln>
            <a:noFill/>
          </a:ln>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Ubisoft Sans" panose="02000504030000020004" pitchFamily="2" charset="-78"/>
                <a:cs typeface="Ubisoft Sans" panose="02000504030000020004" pitchFamily="2" charset="-78"/>
              </a:rPr>
              <a:t>t+large</a:t>
            </a:r>
            <a:endParaRPr lang="en-US" sz="2000" dirty="0">
              <a:latin typeface="Ubisoft Sans" panose="02000504030000020004" pitchFamily="2" charset="-78"/>
              <a:cs typeface="Ubisoft Sans" panose="02000504030000020004" pitchFamily="2" charset="-78"/>
            </a:endParaRPr>
          </a:p>
        </p:txBody>
      </p:sp>
      <p:sp>
        <p:nvSpPr>
          <p:cNvPr id="33" name="Rectangle 32">
            <a:extLst>
              <a:ext uri="{FF2B5EF4-FFF2-40B4-BE49-F238E27FC236}">
                <a16:creationId xmlns:a16="http://schemas.microsoft.com/office/drawing/2014/main" id="{25C20871-0565-B61C-77F2-7A6391A9AF2B}"/>
              </a:ext>
            </a:extLst>
          </p:cNvPr>
          <p:cNvSpPr/>
          <p:nvPr/>
        </p:nvSpPr>
        <p:spPr>
          <a:xfrm>
            <a:off x="1889574" y="3272361"/>
            <a:ext cx="261620" cy="64007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5815147-C624-3888-2650-D69D2AB12526}"/>
              </a:ext>
            </a:extLst>
          </p:cNvPr>
          <p:cNvSpPr/>
          <p:nvPr/>
        </p:nvSpPr>
        <p:spPr>
          <a:xfrm>
            <a:off x="2236217" y="2998044"/>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1AC7A3CA-B8E5-F607-A05F-6310576E5AC6}"/>
              </a:ext>
            </a:extLst>
          </p:cNvPr>
          <p:cNvSpPr/>
          <p:nvPr/>
        </p:nvSpPr>
        <p:spPr>
          <a:xfrm>
            <a:off x="2585580" y="3063245"/>
            <a:ext cx="261620" cy="8491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AED6DA25-11AE-F4B2-F3A4-4B2D39B10CAC}"/>
              </a:ext>
            </a:extLst>
          </p:cNvPr>
          <p:cNvSpPr/>
          <p:nvPr/>
        </p:nvSpPr>
        <p:spPr>
          <a:xfrm>
            <a:off x="2934832" y="2999002"/>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96E9DEB-0F3F-8256-6BC7-761F0DC63D8F}"/>
              </a:ext>
            </a:extLst>
          </p:cNvPr>
          <p:cNvSpPr/>
          <p:nvPr/>
        </p:nvSpPr>
        <p:spPr>
          <a:xfrm>
            <a:off x="3284127" y="3272361"/>
            <a:ext cx="261620" cy="640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Arrow: Down 38">
            <a:extLst>
              <a:ext uri="{FF2B5EF4-FFF2-40B4-BE49-F238E27FC236}">
                <a16:creationId xmlns:a16="http://schemas.microsoft.com/office/drawing/2014/main" id="{645F30B0-23AE-4A82-DFBD-E1EA7F7CFC7C}"/>
              </a:ext>
            </a:extLst>
          </p:cNvPr>
          <p:cNvSpPr/>
          <p:nvPr/>
        </p:nvSpPr>
        <p:spPr>
          <a:xfrm>
            <a:off x="2618525" y="2815165"/>
            <a:ext cx="182878" cy="24808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1" name="Content Placeholder 4">
            <a:extLst>
              <a:ext uri="{FF2B5EF4-FFF2-40B4-BE49-F238E27FC236}">
                <a16:creationId xmlns:a16="http://schemas.microsoft.com/office/drawing/2014/main" id="{E0AA43CB-C1C9-C0C2-C1F7-C56640CC202C}"/>
              </a:ext>
            </a:extLst>
          </p:cNvPr>
          <p:cNvSpPr txBox="1">
            <a:spLocks/>
          </p:cNvSpPr>
          <p:nvPr/>
        </p:nvSpPr>
        <p:spPr>
          <a:xfrm>
            <a:off x="10609251" y="-28361"/>
            <a:ext cx="457250" cy="347476"/>
          </a:xfrm>
          <a:prstGeom prst="rect">
            <a:avLst/>
          </a:prstGeom>
          <a:ln>
            <a:no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2">
                    <a:lumMod val="60000"/>
                    <a:lumOff val="40000"/>
                  </a:schemeClr>
                </a:solidFill>
                <a:latin typeface="Ubisoft Sans" panose="02000504030000020004" pitchFamily="2" charset="-78"/>
                <a:cs typeface="Ubisoft Sans" panose="02000504030000020004" pitchFamily="2" charset="-78"/>
              </a:rPr>
              <a:t>a</a:t>
            </a:r>
            <a:endParaRPr lang="en-US" sz="2000" dirty="0">
              <a:latin typeface="Ubisoft Sans" panose="02000504030000020004" pitchFamily="2" charset="-78"/>
              <a:cs typeface="Ubisoft Sans" panose="02000504030000020004" pitchFamily="2" charset="-78"/>
            </a:endParaRPr>
          </a:p>
        </p:txBody>
      </p:sp>
      <p:sp>
        <p:nvSpPr>
          <p:cNvPr id="42" name="Content Placeholder 4">
            <a:extLst>
              <a:ext uri="{FF2B5EF4-FFF2-40B4-BE49-F238E27FC236}">
                <a16:creationId xmlns:a16="http://schemas.microsoft.com/office/drawing/2014/main" id="{3CC4ED7F-97DD-0C55-8BB6-F9CC681198E5}"/>
              </a:ext>
            </a:extLst>
          </p:cNvPr>
          <p:cNvSpPr txBox="1">
            <a:spLocks/>
          </p:cNvSpPr>
          <p:nvPr/>
        </p:nvSpPr>
        <p:spPr>
          <a:xfrm>
            <a:off x="1008153" y="3707829"/>
            <a:ext cx="836245" cy="409207"/>
          </a:xfrm>
          <a:prstGeom prst="rect">
            <a:avLst/>
          </a:prstGeom>
          <a:ln>
            <a:noFill/>
          </a:ln>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Ubisoft Sans" panose="02000504030000020004" pitchFamily="2" charset="-78"/>
                <a:cs typeface="Ubisoft Sans" panose="02000504030000020004" pitchFamily="2" charset="-78"/>
              </a:rPr>
              <a:t>t+small</a:t>
            </a:r>
            <a:endParaRPr lang="en-US" sz="2000" dirty="0">
              <a:latin typeface="Ubisoft Sans" panose="02000504030000020004" pitchFamily="2" charset="-78"/>
              <a:cs typeface="Ubisoft Sans" panose="02000504030000020004" pitchFamily="2" charset="-78"/>
            </a:endParaRPr>
          </a:p>
        </p:txBody>
      </p:sp>
      <p:sp>
        <p:nvSpPr>
          <p:cNvPr id="44" name="Content Placeholder 4">
            <a:extLst>
              <a:ext uri="{FF2B5EF4-FFF2-40B4-BE49-F238E27FC236}">
                <a16:creationId xmlns:a16="http://schemas.microsoft.com/office/drawing/2014/main" id="{42B2975C-869B-9C62-075D-436564E64945}"/>
              </a:ext>
            </a:extLst>
          </p:cNvPr>
          <p:cNvSpPr txBox="1">
            <a:spLocks/>
          </p:cNvSpPr>
          <p:nvPr/>
        </p:nvSpPr>
        <p:spPr>
          <a:xfrm>
            <a:off x="3779624" y="2843583"/>
            <a:ext cx="5772078" cy="1076476"/>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Ubisoft Sans" panose="02000504030000020004" pitchFamily="2" charset="-78"/>
                <a:cs typeface="Ubisoft Sans" panose="02000504030000020004" pitchFamily="2" charset="-78"/>
              </a:rPr>
              <a:t>The system works fine with small time steps, e.g. 1/30s (30 fps game).</a:t>
            </a:r>
            <a:endParaRPr lang="en-US" sz="2000" dirty="0">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425038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D5B9-C833-3D7A-8608-8F1C11F73FA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2DC24-9B8D-852E-6E7E-46F4F05E27E5}"/>
              </a:ext>
            </a:extLst>
          </p:cNvPr>
          <p:cNvSpPr>
            <a:spLocks noGrp="1"/>
          </p:cNvSpPr>
          <p:nvPr>
            <p:ph type="sldNum" sz="quarter" idx="4"/>
          </p:nvPr>
        </p:nvSpPr>
        <p:spPr/>
        <p:txBody>
          <a:bodyPr/>
          <a:lstStyle/>
          <a:p>
            <a:fld id="{5B67AF12-DD15-4D82-B236-8BD44738918E}" type="slidenum">
              <a:rPr lang="en-US" smtClean="0"/>
              <a:pPr/>
              <a:t>29</a:t>
            </a:fld>
            <a:endParaRPr lang="en-US" dirty="0"/>
          </a:p>
        </p:txBody>
      </p:sp>
      <p:sp>
        <p:nvSpPr>
          <p:cNvPr id="8" name="Title 3">
            <a:extLst>
              <a:ext uri="{FF2B5EF4-FFF2-40B4-BE49-F238E27FC236}">
                <a16:creationId xmlns:a16="http://schemas.microsoft.com/office/drawing/2014/main" id="{2AC2C7F2-B0F8-7A07-4DC4-A911802EB8CF}"/>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a:latin typeface="Ubisoft Sans" panose="02000504030000020004" pitchFamily="2" charset="-78"/>
                <a:cs typeface="Ubisoft Sans" panose="02000504030000020004" pitchFamily="2" charset="-78"/>
              </a:rPr>
              <a:t>STABILITY</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4" name="Content Placeholder 4">
            <a:extLst>
              <a:ext uri="{FF2B5EF4-FFF2-40B4-BE49-F238E27FC236}">
                <a16:creationId xmlns:a16="http://schemas.microsoft.com/office/drawing/2014/main" id="{635A2952-5B07-D534-0E2C-C717A1922E18}"/>
              </a:ext>
            </a:extLst>
          </p:cNvPr>
          <p:cNvSpPr txBox="1">
            <a:spLocks/>
          </p:cNvSpPr>
          <p:nvPr/>
        </p:nvSpPr>
        <p:spPr>
          <a:xfrm>
            <a:off x="3779624" y="4235002"/>
            <a:ext cx="6156814" cy="2293938"/>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Ubisoft Sans" panose="02000504030000020004" pitchFamily="2" charset="-78"/>
                <a:cs typeface="Ubisoft Sans" panose="02000504030000020004" pitchFamily="2" charset="-78"/>
              </a:rPr>
              <a:t>Another common way to solve the problem in games is to </a:t>
            </a:r>
            <a:r>
              <a:rPr lang="en-US" sz="2000">
                <a:solidFill>
                  <a:schemeClr val="accent6">
                    <a:lumMod val="60000"/>
                    <a:lumOff val="40000"/>
                  </a:schemeClr>
                </a:solidFill>
                <a:latin typeface="Ubisoft Sans" panose="02000504030000020004" pitchFamily="2" charset="-78"/>
                <a:cs typeface="Ubisoft Sans" panose="02000504030000020004" pitchFamily="2" charset="-78"/>
              </a:rPr>
              <a:t>clamp</a:t>
            </a:r>
            <a:r>
              <a:rPr lang="en-US" sz="2000">
                <a:latin typeface="Ubisoft Sans" panose="02000504030000020004" pitchFamily="2" charset="-78"/>
                <a:cs typeface="Ubisoft Sans" panose="02000504030000020004" pitchFamily="2" charset="-78"/>
              </a:rPr>
              <a:t> the time step. This leads to wrong results of the simulation, but keeps the simulation stable.</a:t>
            </a:r>
          </a:p>
          <a:p>
            <a:pPr marL="0" indent="0">
              <a:buNone/>
            </a:pPr>
            <a:r>
              <a:rPr lang="en-US" sz="2000">
                <a:latin typeface="Ubisoft Sans" panose="02000504030000020004" pitchFamily="2" charset="-78"/>
                <a:cs typeface="Ubisoft Sans" panose="02000504030000020004" pitchFamily="2" charset="-78"/>
              </a:rPr>
              <a:t>Many games clamp the overall frame time in such situations, to not address the same issue in many different systems.</a:t>
            </a:r>
            <a:endParaRPr lang="en-US" sz="2000" dirty="0">
              <a:latin typeface="Ubisoft Sans" panose="02000504030000020004" pitchFamily="2" charset="-78"/>
              <a:cs typeface="Ubisoft Sans" panose="02000504030000020004" pitchFamily="2" charset="-78"/>
            </a:endParaRPr>
          </a:p>
        </p:txBody>
      </p:sp>
      <p:sp>
        <p:nvSpPr>
          <p:cNvPr id="19" name="Rectangle 18">
            <a:extLst>
              <a:ext uri="{FF2B5EF4-FFF2-40B4-BE49-F238E27FC236}">
                <a16:creationId xmlns:a16="http://schemas.microsoft.com/office/drawing/2014/main" id="{D2511D10-EC57-32BC-0BDA-A578A2589F53}"/>
              </a:ext>
            </a:extLst>
          </p:cNvPr>
          <p:cNvSpPr/>
          <p:nvPr/>
        </p:nvSpPr>
        <p:spPr>
          <a:xfrm>
            <a:off x="1889574" y="4692199"/>
            <a:ext cx="261620" cy="64007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D901E5DB-EB79-76A8-6BB8-7C1023D8829A}"/>
              </a:ext>
            </a:extLst>
          </p:cNvPr>
          <p:cNvSpPr/>
          <p:nvPr/>
        </p:nvSpPr>
        <p:spPr>
          <a:xfrm>
            <a:off x="2236217" y="4417882"/>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6B3CA5A4-E64C-096D-0398-AF8D2DD4882A}"/>
              </a:ext>
            </a:extLst>
          </p:cNvPr>
          <p:cNvSpPr/>
          <p:nvPr/>
        </p:nvSpPr>
        <p:spPr>
          <a:xfrm>
            <a:off x="2585580" y="4709147"/>
            <a:ext cx="261620" cy="6231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C42AF710-981F-D15F-0A93-A61D930C6276}"/>
              </a:ext>
            </a:extLst>
          </p:cNvPr>
          <p:cNvSpPr/>
          <p:nvPr/>
        </p:nvSpPr>
        <p:spPr>
          <a:xfrm>
            <a:off x="2934832" y="4418840"/>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3B52F9C-7250-0041-9251-2AF682F5582A}"/>
              </a:ext>
            </a:extLst>
          </p:cNvPr>
          <p:cNvSpPr/>
          <p:nvPr/>
        </p:nvSpPr>
        <p:spPr>
          <a:xfrm>
            <a:off x="3284127" y="4692199"/>
            <a:ext cx="261620" cy="640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Arrow: Down 29">
            <a:extLst>
              <a:ext uri="{FF2B5EF4-FFF2-40B4-BE49-F238E27FC236}">
                <a16:creationId xmlns:a16="http://schemas.microsoft.com/office/drawing/2014/main" id="{5DAC6D54-344B-C152-3B87-250F44022076}"/>
              </a:ext>
            </a:extLst>
          </p:cNvPr>
          <p:cNvSpPr/>
          <p:nvPr/>
        </p:nvSpPr>
        <p:spPr>
          <a:xfrm>
            <a:off x="2618525" y="4235002"/>
            <a:ext cx="182878" cy="248580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1" name="Content Placeholder 4">
            <a:extLst>
              <a:ext uri="{FF2B5EF4-FFF2-40B4-BE49-F238E27FC236}">
                <a16:creationId xmlns:a16="http://schemas.microsoft.com/office/drawing/2014/main" id="{E0AA43CB-C1C9-C0C2-C1F7-C56640CC202C}"/>
              </a:ext>
            </a:extLst>
          </p:cNvPr>
          <p:cNvSpPr txBox="1">
            <a:spLocks/>
          </p:cNvSpPr>
          <p:nvPr/>
        </p:nvSpPr>
        <p:spPr>
          <a:xfrm>
            <a:off x="10609251" y="-28361"/>
            <a:ext cx="457250" cy="347476"/>
          </a:xfrm>
          <a:prstGeom prst="rect">
            <a:avLst/>
          </a:prstGeom>
          <a:ln>
            <a:no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2">
                    <a:lumMod val="60000"/>
                    <a:lumOff val="40000"/>
                  </a:schemeClr>
                </a:solidFill>
                <a:latin typeface="Ubisoft Sans" panose="02000504030000020004" pitchFamily="2" charset="-78"/>
                <a:cs typeface="Ubisoft Sans" panose="02000504030000020004" pitchFamily="2" charset="-78"/>
              </a:rPr>
              <a:t>a</a:t>
            </a:r>
            <a:endParaRPr lang="en-US" sz="2000" dirty="0">
              <a:latin typeface="Ubisoft Sans" panose="02000504030000020004" pitchFamily="2" charset="-78"/>
              <a:cs typeface="Ubisoft Sans" panose="02000504030000020004" pitchFamily="2" charset="-78"/>
            </a:endParaRPr>
          </a:p>
        </p:txBody>
      </p:sp>
      <p:sp>
        <p:nvSpPr>
          <p:cNvPr id="2" name="Slide Number Placeholder 4">
            <a:extLst>
              <a:ext uri="{FF2B5EF4-FFF2-40B4-BE49-F238E27FC236}">
                <a16:creationId xmlns:a16="http://schemas.microsoft.com/office/drawing/2014/main" id="{04352E6D-14DA-D760-C250-9E3DA9CF0942}"/>
              </a:ext>
            </a:extLst>
          </p:cNvPr>
          <p:cNvSpPr txBox="1">
            <a:spLocks/>
          </p:cNvSpPr>
          <p:nvPr/>
        </p:nvSpPr>
        <p:spPr>
          <a:xfrm>
            <a:off x="5834380" y="3864764"/>
            <a:ext cx="52324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67AF12-DD15-4D82-B236-8BD44738918E}" type="slidenum">
              <a:rPr lang="en-US" smtClean="0"/>
              <a:pPr/>
              <a:t>29</a:t>
            </a:fld>
            <a:endParaRPr lang="en-US" dirty="0"/>
          </a:p>
        </p:txBody>
      </p:sp>
      <p:sp>
        <p:nvSpPr>
          <p:cNvPr id="3" name="Content Placeholder 4">
            <a:extLst>
              <a:ext uri="{FF2B5EF4-FFF2-40B4-BE49-F238E27FC236}">
                <a16:creationId xmlns:a16="http://schemas.microsoft.com/office/drawing/2014/main" id="{53C8C164-CD4F-72A1-1D1B-9A8EA8054DBE}"/>
              </a:ext>
            </a:extLst>
          </p:cNvPr>
          <p:cNvSpPr txBox="1">
            <a:spLocks/>
          </p:cNvSpPr>
          <p:nvPr/>
        </p:nvSpPr>
        <p:spPr>
          <a:xfrm>
            <a:off x="3779624" y="1606891"/>
            <a:ext cx="7071204" cy="2293938"/>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Ubisoft Sans" panose="02000504030000020004" pitchFamily="2" charset="-78"/>
                <a:cs typeface="Ubisoft Sans" panose="02000504030000020004" pitchFamily="2" charset="-78"/>
              </a:rPr>
              <a:t>One approach to address this instability is to execute the simulation in several smaller time steps (during one frame) until the actual duration is reached.</a:t>
            </a:r>
          </a:p>
          <a:p>
            <a:pPr marL="0" indent="0">
              <a:buNone/>
            </a:pPr>
            <a:r>
              <a:rPr lang="en-US" sz="2000">
                <a:latin typeface="Ubisoft Sans" panose="02000504030000020004" pitchFamily="2" charset="-78"/>
                <a:cs typeface="Ubisoft Sans" panose="02000504030000020004" pitchFamily="2" charset="-78"/>
              </a:rPr>
              <a:t>In many games, it may still be feasible to perform the simulation 2 or 3 times per frame. However, this approach becomes impractical when the simulation needs to be executed more frequently within a single frame.</a:t>
            </a:r>
            <a:endParaRPr lang="en-US" sz="2000" dirty="0">
              <a:latin typeface="Ubisoft Sans" panose="02000504030000020004" pitchFamily="2" charset="-78"/>
              <a:cs typeface="Ubisoft Sans" panose="02000504030000020004" pitchFamily="2" charset="-78"/>
            </a:endParaRPr>
          </a:p>
        </p:txBody>
      </p:sp>
      <p:sp>
        <p:nvSpPr>
          <p:cNvPr id="6" name="Rectangle 5">
            <a:extLst>
              <a:ext uri="{FF2B5EF4-FFF2-40B4-BE49-F238E27FC236}">
                <a16:creationId xmlns:a16="http://schemas.microsoft.com/office/drawing/2014/main" id="{B04F58EF-CB39-32CB-80DC-DF93C391DE22}"/>
              </a:ext>
            </a:extLst>
          </p:cNvPr>
          <p:cNvSpPr/>
          <p:nvPr/>
        </p:nvSpPr>
        <p:spPr>
          <a:xfrm>
            <a:off x="1889574" y="2064088"/>
            <a:ext cx="261620" cy="64007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5FFDC47-E4C3-560C-57AE-15B409B26934}"/>
              </a:ext>
            </a:extLst>
          </p:cNvPr>
          <p:cNvSpPr/>
          <p:nvPr/>
        </p:nvSpPr>
        <p:spPr>
          <a:xfrm>
            <a:off x="2236217" y="1789771"/>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EFFBAFB0-DACF-DADB-DE65-1CE950EB8616}"/>
              </a:ext>
            </a:extLst>
          </p:cNvPr>
          <p:cNvSpPr/>
          <p:nvPr/>
        </p:nvSpPr>
        <p:spPr>
          <a:xfrm>
            <a:off x="2585580" y="2599308"/>
            <a:ext cx="261620" cy="1048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E6EBB06B-F9A6-FFF8-3264-47544AA0DD70}"/>
              </a:ext>
            </a:extLst>
          </p:cNvPr>
          <p:cNvSpPr/>
          <p:nvPr/>
        </p:nvSpPr>
        <p:spPr>
          <a:xfrm>
            <a:off x="2934832" y="1790729"/>
            <a:ext cx="261620" cy="91439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4FD923B-8F46-2B71-7FE6-EC33109B56DB}"/>
              </a:ext>
            </a:extLst>
          </p:cNvPr>
          <p:cNvSpPr/>
          <p:nvPr/>
        </p:nvSpPr>
        <p:spPr>
          <a:xfrm>
            <a:off x="3284127" y="2064088"/>
            <a:ext cx="261620" cy="6400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E7AB6FD8-3560-C2DF-49CF-12E8395CA31E}"/>
              </a:ext>
            </a:extLst>
          </p:cNvPr>
          <p:cNvSpPr/>
          <p:nvPr/>
        </p:nvSpPr>
        <p:spPr>
          <a:xfrm>
            <a:off x="2560630" y="1606891"/>
            <a:ext cx="182878" cy="45719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871E5D4E-8310-8C4F-336A-E175AE6410BF}"/>
              </a:ext>
            </a:extLst>
          </p:cNvPr>
          <p:cNvSpPr/>
          <p:nvPr/>
        </p:nvSpPr>
        <p:spPr>
          <a:xfrm flipV="1">
            <a:off x="2693132" y="2603582"/>
            <a:ext cx="182878" cy="2817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Arrow: Down 22">
            <a:extLst>
              <a:ext uri="{FF2B5EF4-FFF2-40B4-BE49-F238E27FC236}">
                <a16:creationId xmlns:a16="http://schemas.microsoft.com/office/drawing/2014/main" id="{E816F3CD-8045-31D9-7505-76291CDD2C6B}"/>
              </a:ext>
            </a:extLst>
          </p:cNvPr>
          <p:cNvSpPr/>
          <p:nvPr/>
        </p:nvSpPr>
        <p:spPr>
          <a:xfrm>
            <a:off x="2566108" y="2429844"/>
            <a:ext cx="182878" cy="45052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Arrow: Curved Up 25">
            <a:extLst>
              <a:ext uri="{FF2B5EF4-FFF2-40B4-BE49-F238E27FC236}">
                <a16:creationId xmlns:a16="http://schemas.microsoft.com/office/drawing/2014/main" id="{FB43BB71-177B-F1B0-C479-630B3BA52311}"/>
              </a:ext>
            </a:extLst>
          </p:cNvPr>
          <p:cNvSpPr/>
          <p:nvPr/>
        </p:nvSpPr>
        <p:spPr>
          <a:xfrm>
            <a:off x="2613234" y="2889597"/>
            <a:ext cx="228675" cy="234709"/>
          </a:xfrm>
          <a:prstGeom prst="curved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27" name="Arrow: Down 26">
            <a:extLst>
              <a:ext uri="{FF2B5EF4-FFF2-40B4-BE49-F238E27FC236}">
                <a16:creationId xmlns:a16="http://schemas.microsoft.com/office/drawing/2014/main" id="{97F0EAF3-355B-777E-D7B7-4FA621858963}"/>
              </a:ext>
            </a:extLst>
          </p:cNvPr>
          <p:cNvSpPr/>
          <p:nvPr/>
        </p:nvSpPr>
        <p:spPr>
          <a:xfrm>
            <a:off x="2563004" y="2069780"/>
            <a:ext cx="182878" cy="36006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Arrow: Down 37">
            <a:extLst>
              <a:ext uri="{FF2B5EF4-FFF2-40B4-BE49-F238E27FC236}">
                <a16:creationId xmlns:a16="http://schemas.microsoft.com/office/drawing/2014/main" id="{23D55B68-735A-E190-1EA0-0A0EE8D6CD56}"/>
              </a:ext>
            </a:extLst>
          </p:cNvPr>
          <p:cNvSpPr/>
          <p:nvPr/>
        </p:nvSpPr>
        <p:spPr>
          <a:xfrm>
            <a:off x="2618525" y="4235002"/>
            <a:ext cx="182878" cy="469187"/>
          </a:xfrm>
          <a:prstGeom prst="downArrow">
            <a:avLst/>
          </a:prstGeom>
          <a:solidFill>
            <a:schemeClr val="accent6">
              <a:lumMod val="60000"/>
              <a:lumOff val="4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accent6">
                  <a:lumMod val="60000"/>
                  <a:lumOff val="40000"/>
                </a:schemeClr>
              </a:solidFill>
            </a:endParaRPr>
          </a:p>
        </p:txBody>
      </p:sp>
    </p:spTree>
    <p:extLst>
      <p:ext uri="{BB962C8B-B14F-4D97-AF65-F5344CB8AC3E}">
        <p14:creationId xmlns:p14="http://schemas.microsoft.com/office/powerpoint/2010/main" val="411394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3</a:t>
            </a:fld>
            <a:endParaRPr lang="en-US" dirty="0"/>
          </a:p>
        </p:txBody>
      </p:sp>
      <p:sp>
        <p:nvSpPr>
          <p:cNvPr id="7" name="Title 3">
            <a:extLst>
              <a:ext uri="{FF2B5EF4-FFF2-40B4-BE49-F238E27FC236}">
                <a16:creationId xmlns:a16="http://schemas.microsoft.com/office/drawing/2014/main" id="{531286CE-41C0-4B5A-CAA1-BC8ACB23A669}"/>
              </a:ext>
            </a:extLst>
          </p:cNvPr>
          <p:cNvSpPr txBox="1">
            <a:spLocks/>
          </p:cNvSpPr>
          <p:nvPr/>
        </p:nvSpPr>
        <p:spPr>
          <a:xfrm>
            <a:off x="1371600" y="457200"/>
            <a:ext cx="10149729" cy="8959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5400" b="1" spc="300" dirty="0">
                <a:latin typeface="Ubisoft Sans" panose="02000504030000020004" pitchFamily="2" charset="-78"/>
                <a:cs typeface="Ubisoft Sans" panose="02000504030000020004" pitchFamily="2" charset="-78"/>
              </a:rPr>
              <a:t>PHYSICAL</a:t>
            </a:r>
            <a:r>
              <a:rPr lang="de-DE" sz="5400" b="1" spc="300" dirty="0">
                <a:solidFill>
                  <a:srgbClr val="005476"/>
                </a:solidFill>
                <a:latin typeface="Ubisoft Sans" panose="02000504030000020004" pitchFamily="2" charset="-78"/>
                <a:cs typeface="Ubisoft Sans" panose="02000504030000020004" pitchFamily="2" charset="-78"/>
              </a:rPr>
              <a:t> S</a:t>
            </a:r>
            <a:r>
              <a:rPr lang="en-US" sz="5400" b="1" spc="300" dirty="0">
                <a:solidFill>
                  <a:srgbClr val="005476"/>
                </a:solidFill>
                <a:latin typeface="Ubisoft Sans" panose="02000504030000020004" pitchFamily="2" charset="-78"/>
                <a:cs typeface="Ubisoft Sans" panose="02000504030000020004" pitchFamily="2" charset="-78"/>
              </a:rPr>
              <a:t>IMULATIONS</a:t>
            </a:r>
            <a:endParaRPr lang="de-DE" sz="5400" b="1" spc="300" dirty="0">
              <a:solidFill>
                <a:srgbClr val="005476"/>
              </a:solidFill>
              <a:latin typeface="Ubisoft Sans" panose="02000504030000020004" pitchFamily="2" charset="-78"/>
              <a:cs typeface="Ubisoft Sans" panose="02000504030000020004" pitchFamily="2" charset="-78"/>
            </a:endParaRPr>
          </a:p>
        </p:txBody>
      </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0A942CD1-EFDB-F4E1-B0D1-7957396DA0CD}"/>
                  </a:ext>
                </a:extLst>
              </p:cNvPr>
              <p:cNvSpPr txBox="1">
                <a:spLocks/>
              </p:cNvSpPr>
              <p:nvPr/>
            </p:nvSpPr>
            <p:spPr>
              <a:xfrm>
                <a:off x="3028316" y="1726566"/>
                <a:ext cx="837114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200" dirty="0"/>
                  <a:t>Navier Stokes Equations</a:t>
                </a:r>
              </a:p>
              <a:p>
                <a:pPr marL="0" indent="0">
                  <a:buNone/>
                </a:pPr>
                <a14:m>
                  <m:oMath xmlns:m="http://schemas.openxmlformats.org/officeDocument/2006/math">
                    <m:r>
                      <m:rPr>
                        <m:sty m:val="p"/>
                      </m:rPr>
                      <a:rPr lang="el-GR" sz="2200" i="1">
                        <a:latin typeface="Cambria Math" panose="02040503050406030204" pitchFamily="18" charset="0"/>
                        <a:ea typeface="Cambria Math" panose="02040503050406030204" pitchFamily="18" charset="0"/>
                        <a:cs typeface="Ubisoft Sans" panose="02000504030000020004" pitchFamily="2" charset="-78"/>
                      </a:rPr>
                      <m:t>ρ</m:t>
                    </m:r>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acc>
                          <m:accPr>
                            <m:chr m:val="⃗"/>
                            <m:ctrlPr>
                              <a:rPr lang="en-US" sz="2200" i="1" dirty="0">
                                <a:latin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cs typeface="Ubisoft Sans" panose="02000504030000020004" pitchFamily="2" charset="-78"/>
                              </a:rPr>
                              <m:t>𝑉</m:t>
                            </m:r>
                          </m:e>
                        </m:acc>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i="1" dirty="0">
                            <a:latin typeface="Cambria Math" panose="02040503050406030204" pitchFamily="18" charset="0"/>
                            <a:ea typeface="Cambria Math" panose="02040503050406030204" pitchFamily="18" charset="0"/>
                            <a:cs typeface="Ubisoft Sans" panose="02000504030000020004" pitchFamily="2" charset="-78"/>
                          </a:rPr>
                          <m:t>𝑡</m:t>
                        </m:r>
                      </m:den>
                    </m:f>
                    <m:r>
                      <m:rPr>
                        <m:nor/>
                      </m:rPr>
                      <a:rPr lang="en-US" sz="220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m:t>
                    </m:r>
                    <m:r>
                      <m:rPr>
                        <m:nor/>
                      </m:rPr>
                      <a:rPr lang="de-DE" sz="2200" b="0" i="0" dirty="0" smtClean="0">
                        <a:latin typeface="Cambria" panose="02040503050406030204" pitchFamily="18" charset="0"/>
                        <a:ea typeface="Cambria" panose="02040503050406030204" pitchFamily="18" charset="0"/>
                        <a:cs typeface="Ubisoft Sans" panose="02000504030000020004" pitchFamily="2" charset="-78"/>
                      </a:rPr>
                      <m:t>p</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r>
                      <m:rPr>
                        <m:nor/>
                      </m:rPr>
                      <a:rPr lang="en-US" sz="2200" dirty="0" smtClean="0">
                        <a:latin typeface="Cambria" panose="02040503050406030204" pitchFamily="18" charset="0"/>
                        <a:ea typeface="Cambria" panose="02040503050406030204" pitchFamily="18" charset="0"/>
                        <a:cs typeface="Ubisoft Sans" panose="02000504030000020004" pitchFamily="2" charset="-78"/>
                      </a:rPr>
                      <m:t> </m:t>
                    </m:r>
                    <m:r>
                      <m:rPr>
                        <m:sty m:val="p"/>
                      </m:rPr>
                      <a:rPr lang="el-GR" sz="2200" i="1">
                        <a:latin typeface="Cambria Math" panose="02040503050406030204" pitchFamily="18" charset="0"/>
                        <a:ea typeface="Cambria Math" panose="02040503050406030204" pitchFamily="18" charset="0"/>
                        <a:cs typeface="Ubisoft Sans" panose="02000504030000020004" pitchFamily="2" charset="-78"/>
                      </a:rPr>
                      <m:t>ρ</m:t>
                    </m:r>
                    <m:acc>
                      <m:accPr>
                        <m:chr m:val="⃗"/>
                        <m:ctrlPr>
                          <a:rPr lang="en-US" sz="2200" i="1" dirty="0">
                            <a:latin typeface="Cambria Math" panose="02040503050406030204" pitchFamily="18" charset="0"/>
                            <a:cs typeface="Ubisoft Sans" panose="02000504030000020004" pitchFamily="2" charset="-78"/>
                          </a:rPr>
                        </m:ctrlPr>
                      </m:accPr>
                      <m:e>
                        <m:r>
                          <a:rPr lang="de-DE" sz="2200" b="0" i="1" dirty="0" smtClean="0">
                            <a:latin typeface="Cambria Math" panose="02040503050406030204" pitchFamily="18" charset="0"/>
                            <a:cs typeface="Ubisoft Sans" panose="02000504030000020004" pitchFamily="2" charset="-78"/>
                          </a:rPr>
                          <m:t>𝑔</m:t>
                        </m:r>
                      </m:e>
                    </m:acc>
                    <m:r>
                      <a:rPr lang="de-DE" sz="2200" b="0" i="1" dirty="0" smtClean="0">
                        <a:latin typeface="Cambria Math" panose="02040503050406030204" pitchFamily="18" charset="0"/>
                        <a:cs typeface="Ubisoft Sans" panose="02000504030000020004" pitchFamily="2" charset="-78"/>
                      </a:rPr>
                      <m:t>+ </m:t>
                    </m:r>
                  </m:oMath>
                </a14:m>
                <a:r>
                  <a:rPr lang="el-GR" sz="2200" i="1" dirty="0"/>
                  <a:t>ν</a:t>
                </a:r>
                <a:r>
                  <a:rPr lang="pt-BR" sz="2200" i="1" dirty="0">
                    <a:ea typeface="Cambria Math" panose="02040503050406030204" pitchFamily="18" charset="0"/>
                    <a:cs typeface="Ubisoft Sans" panose="02000504030000020004" pitchFamily="2" charset="-78"/>
                  </a:rPr>
                  <a:t> </a:t>
                </a:r>
                <a14:m>
                  <m:oMath xmlns:m="http://schemas.openxmlformats.org/officeDocument/2006/math">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panose="02040503050406030204" pitchFamily="18" charset="0"/>
                            <a:ea typeface="Cambria" panose="02040503050406030204" pitchFamily="18" charset="0"/>
                            <a:cs typeface="Ubisoft Sans" panose="02000504030000020004" pitchFamily="2" charset="-78"/>
                          </a:rPr>
                          <m:t>∇</m:t>
                        </m:r>
                      </m:e>
                      <m:sup>
                        <m:r>
                          <a:rPr lang="pt-BR" sz="2200">
                            <a:latin typeface="Cambria Math" panose="02040503050406030204" pitchFamily="18" charset="0"/>
                            <a:ea typeface="Cambria Math" panose="02040503050406030204" pitchFamily="18" charset="0"/>
                            <a:cs typeface="Ubisoft Sans" panose="02000504030000020004" pitchFamily="2" charset="-78"/>
                          </a:rPr>
                          <m:t>2</m:t>
                        </m:r>
                      </m:sup>
                    </m:sSup>
                    <m:acc>
                      <m:accPr>
                        <m:chr m:val="⃗"/>
                        <m:ctrlPr>
                          <a:rPr lang="en-US" sz="2200" i="1" dirty="0">
                            <a:latin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cs typeface="Ubisoft Sans" panose="02000504030000020004" pitchFamily="2" charset="-78"/>
                          </a:rPr>
                          <m:t>𝑉</m:t>
                        </m:r>
                      </m:e>
                    </m:acc>
                    <m:r>
                      <m:rPr>
                        <m:nor/>
                      </m:rPr>
                      <a:rPr lang="de-DE" sz="2200" b="0" i="0" dirty="0" smtClean="0">
                        <a:latin typeface="Cambria Math"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acc>
                      <m:accPr>
                        <m:chr m:val="⃗"/>
                        <m:ctrlPr>
                          <a:rPr lang="en-US" sz="2200" i="1" dirty="0">
                            <a:latin typeface="Cambria Math" panose="02040503050406030204" pitchFamily="18" charset="0"/>
                            <a:cs typeface="Ubisoft Sans" panose="02000504030000020004" pitchFamily="2" charset="-78"/>
                          </a:rPr>
                        </m:ctrlPr>
                      </m:accPr>
                      <m:e>
                        <m:r>
                          <a:rPr lang="en-US" sz="2200" i="1" dirty="0">
                            <a:latin typeface="Cambria Math" panose="02040503050406030204" pitchFamily="18" charset="0"/>
                            <a:cs typeface="Ubisoft Sans" panose="02000504030000020004" pitchFamily="2" charset="-78"/>
                          </a:rPr>
                          <m:t>𝑉</m:t>
                        </m:r>
                      </m:e>
                    </m:acc>
                    <m:r>
                      <a:rPr lang="de-DE" sz="2200" b="0" i="1" dirty="0" smtClean="0">
                        <a:latin typeface="Cambria Math" panose="02040503050406030204" pitchFamily="18" charset="0"/>
                        <a:cs typeface="Ubisoft Sans" panose="02000504030000020004" pitchFamily="2" charset="-78"/>
                      </a:rPr>
                      <m:t>=0 </m:t>
                    </m:r>
                  </m:oMath>
                </a14:m>
                <a:endParaRPr lang="de-DE" sz="2200" dirty="0"/>
              </a:p>
              <a:p>
                <a:pPr marL="0" indent="0">
                  <a:buFont typeface="Arial" panose="020B0604020202020204" pitchFamily="34" charset="0"/>
                  <a:buNone/>
                </a:pPr>
                <a:endParaRPr lang="de-DE" sz="2200" dirty="0"/>
              </a:p>
              <a:p>
                <a:pPr marL="0" indent="0">
                  <a:buFont typeface="Arial" panose="020B0604020202020204" pitchFamily="34" charset="0"/>
                  <a:buNone/>
                </a:pPr>
                <a:r>
                  <a:rPr lang="de-DE" sz="2200" dirty="0"/>
                  <a:t>Shallow Water Equations</a:t>
                </a:r>
              </a:p>
              <a:p>
                <a:pPr marL="0" indent="0">
                  <a:buNone/>
                </a:pP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b="0" i="1" dirty="0" smtClean="0">
                            <a:latin typeface="Cambria Math" panose="02040503050406030204" pitchFamily="18" charset="0"/>
                            <a:ea typeface="Cambria Math" panose="02040503050406030204" pitchFamily="18" charset="0"/>
                            <a:cs typeface="Ubisoft Sans" panose="02000504030000020004" pitchFamily="2" charset="-78"/>
                          </a:rPr>
                          <m:t>h</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b="0" i="1" dirty="0" smtClean="0">
                            <a:latin typeface="Cambria Math" panose="02040503050406030204" pitchFamily="18" charset="0"/>
                            <a:ea typeface="Cambria Math" panose="02040503050406030204" pitchFamily="18" charset="0"/>
                            <a:cs typeface="Ubisoft Sans" panose="02000504030000020004" pitchFamily="2" charset="-78"/>
                          </a:rPr>
                          <m:t>𝑡</m:t>
                        </m:r>
                      </m:den>
                    </m:f>
                    <m:r>
                      <m:rPr>
                        <m:nor/>
                      </m:rPr>
                      <a:rPr lang="en-US" sz="2200" b="0" i="0" smtClean="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 </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h</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m:t>
                    </m:r>
                    <m:r>
                      <m:rPr>
                        <m:nor/>
                      </m:rPr>
                      <a:rPr lang="en-US" sz="2200" dirty="0">
                        <a:latin typeface="Cambria" panose="02040503050406030204" pitchFamily="18" charset="0"/>
                        <a:ea typeface="Cambria" panose="02040503050406030204" pitchFamily="18" charset="0"/>
                        <a:cs typeface="Ubisoft Sans" panose="02000504030000020004" pitchFamily="2" charset="-78"/>
                      </a:rPr>
                      <m:t> · </m:t>
                    </m:r>
                    <m:r>
                      <a:rPr lang="en-US" sz="2200" b="0" i="1" dirty="0" smtClean="0">
                        <a:latin typeface="Cambria Math" panose="02040503050406030204" pitchFamily="18" charset="0"/>
                        <a:ea typeface="Cambria Math" panose="02040503050406030204" pitchFamily="18" charset="0"/>
                        <a:cs typeface="Ubisoft Sans" panose="02000504030000020004" pitchFamily="2" charset="-78"/>
                      </a:rPr>
                      <m:t>𝑢</m:t>
                    </m:r>
                  </m:oMath>
                </a14:m>
                <a:r>
                  <a:rPr lang="de-DE" sz="2200" dirty="0">
                    <a:latin typeface="Cambria" panose="02040503050406030204" pitchFamily="18" charset="0"/>
                    <a:ea typeface="Cambria" panose="02040503050406030204" pitchFamily="18" charset="0"/>
                  </a:rPr>
                  <a:t>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b="0" i="1" dirty="0" smtClean="0">
                            <a:latin typeface="Cambria Math" panose="02040503050406030204" pitchFamily="18" charset="0"/>
                            <a:ea typeface="Cambria Math" panose="02040503050406030204" pitchFamily="18" charset="0"/>
                            <a:cs typeface="Ubisoft Sans" panose="02000504030000020004" pitchFamily="2" charset="-78"/>
                          </a:rPr>
                          <m:t>𝑢</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i="1" dirty="0">
                            <a:latin typeface="Cambria Math" panose="02040503050406030204" pitchFamily="18" charset="0"/>
                            <a:ea typeface="Cambria Math" panose="02040503050406030204" pitchFamily="18" charset="0"/>
                            <a:cs typeface="Ubisoft Sans" panose="02000504030000020004" pitchFamily="2" charset="-78"/>
                          </a:rPr>
                          <m:t>𝑡</m:t>
                        </m:r>
                      </m:den>
                    </m:f>
                    <m:r>
                      <m:rPr>
                        <m:nor/>
                      </m:rPr>
                      <a:rPr lang="en-US" sz="220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g</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r>
                      <m:rPr>
                        <m:nor/>
                      </m:rPr>
                      <a:rPr lang="en-US" sz="2200" dirty="0">
                        <a:latin typeface="Cambria" panose="02040503050406030204" pitchFamily="18" charset="0"/>
                        <a:ea typeface="Cambria" panose="02040503050406030204" pitchFamily="18" charset="0"/>
                        <a:cs typeface="Ubisoft Sans" panose="02000504030000020004" pitchFamily="2" charset="-78"/>
                      </a:rPr>
                      <m:t>∇</m:t>
                    </m:r>
                    <m:r>
                      <m:rPr>
                        <m:nor/>
                      </m:rPr>
                      <a:rPr lang="en-US" sz="2200" dirty="0">
                        <a:latin typeface="Cambria" panose="02040503050406030204" pitchFamily="18" charset="0"/>
                        <a:ea typeface="Cambria" panose="02040503050406030204" pitchFamily="18" charset="0"/>
                        <a:cs typeface="Ubisoft Sans" panose="02000504030000020004" pitchFamily="2" charset="-78"/>
                      </a:rPr>
                      <m:t> (</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h</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 + </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H</m:t>
                    </m:r>
                    <m:r>
                      <m:rPr>
                        <m:nor/>
                      </m:rPr>
                      <a:rPr lang="en-US" sz="2200" b="0" i="0" dirty="0" smtClean="0">
                        <a:latin typeface="Cambria" panose="02040503050406030204" pitchFamily="18" charset="0"/>
                        <a:ea typeface="Cambria" panose="02040503050406030204" pitchFamily="18" charset="0"/>
                        <a:cs typeface="Ubisoft Sans" panose="02000504030000020004" pitchFamily="2" charset="-78"/>
                      </a:rPr>
                      <m:t>) </m:t>
                    </m:r>
                    <m:sSub>
                      <m:sSubPr>
                        <m:ctrlPr>
                          <a:rPr lang="en-US" sz="2200" b="0" i="1" dirty="0" smtClean="0">
                            <a:latin typeface="Cambria Math" panose="02040503050406030204" pitchFamily="18" charset="0"/>
                            <a:ea typeface="Cambria" panose="02040503050406030204" pitchFamily="18" charset="0"/>
                            <a:cs typeface="Ubisoft Sans" panose="02000504030000020004" pitchFamily="2" charset="-78"/>
                          </a:rPr>
                        </m:ctrlPr>
                      </m:sSubPr>
                      <m:e>
                        <m:r>
                          <a:rPr lang="en-US" sz="2200" b="0" i="1" dirty="0" smtClean="0">
                            <a:latin typeface="Cambria Math" panose="02040503050406030204" pitchFamily="18" charset="0"/>
                            <a:ea typeface="Cambria" panose="02040503050406030204" pitchFamily="18" charset="0"/>
                            <a:cs typeface="Ubisoft Sans" panose="02000504030000020004" pitchFamily="2" charset="-78"/>
                          </a:rPr>
                          <m:t>𝑎</m:t>
                        </m:r>
                      </m:e>
                      <m:sub>
                        <m:r>
                          <a:rPr lang="en-US" sz="2200" b="0" i="1" dirty="0" smtClean="0">
                            <a:latin typeface="Cambria Math" panose="02040503050406030204" pitchFamily="18" charset="0"/>
                            <a:ea typeface="Cambria" panose="02040503050406030204" pitchFamily="18" charset="0"/>
                            <a:cs typeface="Ubisoft Sans" panose="02000504030000020004" pitchFamily="2" charset="-78"/>
                          </a:rPr>
                          <m:t>𝑒𝑥𝑡</m:t>
                        </m:r>
                      </m:sub>
                    </m:sSub>
                  </m:oMath>
                </a14:m>
                <a:endParaRPr lang="de-DE" sz="2200" dirty="0"/>
              </a:p>
              <a:p>
                <a:pPr marL="0" indent="0">
                  <a:buFont typeface="Arial" panose="020B0604020202020204" pitchFamily="34" charset="0"/>
                  <a:buNone/>
                </a:pPr>
                <a:endParaRPr lang="de-DE" sz="2200" dirty="0"/>
              </a:p>
              <a:p>
                <a:pPr marL="0" indent="0">
                  <a:buFont typeface="Arial" panose="020B0604020202020204" pitchFamily="34" charset="0"/>
                  <a:buNone/>
                </a:pPr>
                <a:r>
                  <a:rPr lang="de-DE" sz="2200" dirty="0"/>
                  <a:t>Wave Equation</a:t>
                </a:r>
              </a:p>
              <a:p>
                <a:pPr marL="0" indent="0">
                  <a:buNone/>
                </a:pP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de-DE" sz="2200" i="1" dirty="0">
                                <a:latin typeface="Cambria Math" panose="02040503050406030204" pitchFamily="18" charset="0"/>
                                <a:ea typeface="Cambria Math" panose="02040503050406030204" pitchFamily="18" charset="0"/>
                                <a:cs typeface="Ubisoft Sans" panose="02000504030000020004" pitchFamily="2" charset="-78"/>
                              </a:rPr>
                              <m:t>2</m:t>
                            </m:r>
                          </m:sup>
                        </m:sSup>
                        <m:r>
                          <a:rPr lang="de-DE" sz="2200" i="1" dirty="0">
                            <a:latin typeface="Cambria Math" panose="02040503050406030204" pitchFamily="18" charset="0"/>
                            <a:ea typeface="Cambria Math" panose="02040503050406030204" pitchFamily="18" charset="0"/>
                            <a:cs typeface="Ubisoft Sans" panose="02000504030000020004" pitchFamily="2" charset="-78"/>
                          </a:rPr>
                          <m:t>𝑢</m:t>
                        </m:r>
                      </m:num>
                      <m:den>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𝑡</m:t>
                            </m:r>
                          </m:e>
                          <m:sup>
                            <m:r>
                              <a:rPr lang="de-DE" sz="2200" i="1" dirty="0">
                                <a:latin typeface="Cambria Math" panose="02040503050406030204" pitchFamily="18" charset="0"/>
                                <a:ea typeface="Cambria Math" panose="02040503050406030204" pitchFamily="18" charset="0"/>
                                <a:cs typeface="Ubisoft Sans" panose="02000504030000020004" pitchFamily="2" charset="-78"/>
                              </a:rPr>
                              <m:t>2</m:t>
                            </m:r>
                          </m:sup>
                        </m:sSup>
                      </m:den>
                    </m:f>
                    <m:r>
                      <a:rPr lang="en-US" sz="2200" i="1">
                        <a:latin typeface="Cambria Math" panose="02040503050406030204" pitchFamily="18" charset="0"/>
                        <a:ea typeface="Cambria" panose="02040503050406030204" pitchFamily="18" charset="0"/>
                      </a:rPr>
                      <m:t>= </m:t>
                    </m:r>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a:latin typeface="Cambria Math" panose="02040503050406030204" pitchFamily="18" charset="0"/>
                            <a:ea typeface="Cambria Math" panose="02040503050406030204" pitchFamily="18" charset="0"/>
                            <a:cs typeface="Ubisoft Sans" panose="02000504030000020004" pitchFamily="2" charset="-78"/>
                          </a:rPr>
                          <m:t>c</m:t>
                        </m:r>
                      </m:e>
                      <m:sup>
                        <m:r>
                          <a:rPr lang="pt-BR" sz="2200">
                            <a:latin typeface="Cambria Math" panose="02040503050406030204" pitchFamily="18" charset="0"/>
                            <a:ea typeface="Cambria Math" panose="02040503050406030204" pitchFamily="18" charset="0"/>
                            <a:cs typeface="Ubisoft Sans" panose="02000504030000020004" pitchFamily="2" charset="-78"/>
                          </a:rPr>
                          <m:t>2</m:t>
                        </m:r>
                      </m:sup>
                    </m:sSup>
                    <m:r>
                      <a:rPr lang="de-DE" sz="2200">
                        <a:latin typeface="Cambria Math" panose="02040503050406030204" pitchFamily="18" charset="0"/>
                        <a:ea typeface="Cambria Math" panose="02040503050406030204" pitchFamily="18" charset="0"/>
                        <a:cs typeface="Ubisoft Sans" panose="02000504030000020004" pitchFamily="2" charset="-78"/>
                      </a:rPr>
                      <m:t> </m:t>
                    </m:r>
                    <m:sSup>
                      <m:sSupPr>
                        <m:ctrlPr>
                          <a:rPr lang="pt-BR"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panose="02040503050406030204" pitchFamily="18" charset="0"/>
                            <a:ea typeface="Cambria" panose="02040503050406030204" pitchFamily="18" charset="0"/>
                            <a:cs typeface="Ubisoft Sans" panose="02000504030000020004" pitchFamily="2" charset="-78"/>
                          </a:rPr>
                          <m:t>∇</m:t>
                        </m:r>
                      </m:e>
                      <m:sup>
                        <m:r>
                          <a:rPr lang="pt-BR" sz="2200">
                            <a:latin typeface="Cambria Math" panose="02040503050406030204" pitchFamily="18" charset="0"/>
                            <a:ea typeface="Cambria Math" panose="02040503050406030204" pitchFamily="18" charset="0"/>
                            <a:cs typeface="Ubisoft Sans" panose="02000504030000020004" pitchFamily="2" charset="-78"/>
                          </a:rPr>
                          <m:t>2</m:t>
                        </m:r>
                      </m:sup>
                    </m:sSup>
                    <m:r>
                      <a:rPr lang="de-DE" sz="2200" i="1">
                        <a:latin typeface="Cambria Math" panose="02040503050406030204" pitchFamily="18" charset="0"/>
                        <a:ea typeface="Cambria Math" panose="02040503050406030204" pitchFamily="18" charset="0"/>
                        <a:cs typeface="Ubisoft Sans" panose="02000504030000020004" pitchFamily="2" charset="-78"/>
                      </a:rPr>
                      <m:t>𝑢</m:t>
                    </m:r>
                  </m:oMath>
                </a14:m>
                <a:r>
                  <a:rPr lang="de-DE" sz="2200" dirty="0"/>
                  <a:t> </a:t>
                </a:r>
                <a:endParaRPr lang="el-GR" sz="2200" dirty="0"/>
              </a:p>
              <a:p>
                <a:pPr marL="0" indent="0">
                  <a:buNone/>
                </a:pPr>
                <a:endParaRPr lang="de-DE" sz="2200" dirty="0"/>
              </a:p>
            </p:txBody>
          </p:sp>
        </mc:Choice>
        <mc:Fallback xmlns="">
          <p:sp>
            <p:nvSpPr>
              <p:cNvPr id="2" name="Content Placeholder 4">
                <a:extLst>
                  <a:ext uri="{FF2B5EF4-FFF2-40B4-BE49-F238E27FC236}">
                    <a16:creationId xmlns:a16="http://schemas.microsoft.com/office/drawing/2014/main" id="{0A942CD1-EFDB-F4E1-B0D1-7957396DA0CD}"/>
                  </a:ext>
                </a:extLst>
              </p:cNvPr>
              <p:cNvSpPr txBox="1">
                <a:spLocks noRot="1" noChangeAspect="1" noMove="1" noResize="1" noEditPoints="1" noAdjustHandles="1" noChangeArrowheads="1" noChangeShapeType="1" noTextEdit="1"/>
              </p:cNvSpPr>
              <p:nvPr/>
            </p:nvSpPr>
            <p:spPr>
              <a:xfrm>
                <a:off x="3028316" y="1726566"/>
                <a:ext cx="8371146" cy="4351338"/>
              </a:xfrm>
              <a:prstGeom prst="rect">
                <a:avLst/>
              </a:prstGeom>
              <a:blipFill>
                <a:blip r:embed="rId3"/>
                <a:stretch>
                  <a:fillRect l="-947" t="-182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6CAB645-496F-1D19-56B5-97481D2FDACA}"/>
              </a:ext>
            </a:extLst>
          </p:cNvPr>
          <p:cNvSpPr/>
          <p:nvPr/>
        </p:nvSpPr>
        <p:spPr>
          <a:xfrm>
            <a:off x="3078513" y="1691659"/>
            <a:ext cx="6583608" cy="2637421"/>
          </a:xfrm>
          <a:prstGeom prst="rect">
            <a:avLst/>
          </a:prstGeom>
          <a:solidFill>
            <a:srgbClr val="FFFFFF">
              <a:alpha val="8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27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C9E1E57-EE06-33CC-E6D7-0E616D7B87D3}"/>
              </a:ext>
            </a:extLst>
          </p:cNvPr>
          <p:cNvSpPr/>
          <p:nvPr/>
        </p:nvSpPr>
        <p:spPr>
          <a:xfrm>
            <a:off x="6314869" y="2606049"/>
            <a:ext cx="5211758" cy="3017512"/>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371600"/>
            <a:ext cx="520759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Small production team</a:t>
            </a: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Approach that requires no preparation</a:t>
            </a:r>
          </a:p>
          <a:p>
            <a:pPr lvl="1"/>
            <a:r>
              <a:rPr lang="en-US" sz="2200" dirty="0">
                <a:latin typeface="Ubisoft Sans" panose="02000504030000020004" pitchFamily="2" charset="-78"/>
                <a:cs typeface="Ubisoft Sans" panose="02000504030000020004" pitchFamily="2" charset="-78"/>
              </a:rPr>
              <a:t>No bounding volumes</a:t>
            </a:r>
          </a:p>
          <a:p>
            <a:pPr lvl="1"/>
            <a:r>
              <a:rPr lang="en-US" sz="2200" dirty="0">
                <a:latin typeface="Ubisoft Sans" panose="02000504030000020004" pitchFamily="2" charset="-78"/>
                <a:cs typeface="Ubisoft Sans" panose="02000504030000020004" pitchFamily="2" charset="-78"/>
              </a:rPr>
              <a:t>No special materials</a:t>
            </a:r>
          </a:p>
          <a:p>
            <a:pPr lvl="1"/>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Uses depth buffer to compute collision with the water surface</a:t>
            </a:r>
          </a:p>
          <a:p>
            <a:pPr lvl="1"/>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r>
              <a:rPr lang="en-US" sz="2200" dirty="0">
                <a:latin typeface="Ubisoft Sans" panose="02000504030000020004" pitchFamily="2" charset="-78"/>
                <a:cs typeface="Ubisoft Sans" panose="02000504030000020004" pitchFamily="2" charset="-78"/>
              </a:rPr>
              <a:t>Does not conserve mass</a:t>
            </a:r>
          </a:p>
          <a:p>
            <a:pPr marL="0" indent="0">
              <a:buNone/>
            </a:pPr>
            <a:endParaRPr lang="en-US" sz="2200" dirty="0">
              <a:latin typeface="Ubisoft Sans" panose="02000504030000020004" pitchFamily="2" charset="-78"/>
              <a:cs typeface="Ubisoft Sans" panose="02000504030000020004" pitchFamily="2" charset="-78"/>
            </a:endParaRPr>
          </a:p>
          <a:p>
            <a:pPr>
              <a:buBlip>
                <a:blip r:embed="rId3"/>
              </a:buBlip>
            </a:pPr>
            <a:endParaRPr lang="en-US" sz="2200" dirty="0">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p:txBody>
          <a:bodyPr/>
          <a:lstStyle/>
          <a:p>
            <a:fld id="{5B67AF12-DD15-4D82-B236-8BD44738918E}" type="slidenum">
              <a:rPr lang="en-US" smtClean="0"/>
              <a:pPr/>
              <a:t>30</a:t>
            </a:fld>
            <a:endParaRPr lang="en-US" dirty="0"/>
          </a:p>
        </p:txBody>
      </p:sp>
      <p:pic>
        <p:nvPicPr>
          <p:cNvPr id="1026" name="Picture 2" descr="Anno2205_earth">
            <a:extLst>
              <a:ext uri="{FF2B5EF4-FFF2-40B4-BE49-F238E27FC236}">
                <a16:creationId xmlns:a16="http://schemas.microsoft.com/office/drawing/2014/main" id="{6F198181-64F8-D25E-1C96-CA8F70A72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567" y="2695582"/>
            <a:ext cx="5029145" cy="283351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6833E986-8440-CD91-2344-0769343BAAA6}"/>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INTERACTION</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2" name="TextBox 1">
            <a:extLst>
              <a:ext uri="{FF2B5EF4-FFF2-40B4-BE49-F238E27FC236}">
                <a16:creationId xmlns:a16="http://schemas.microsoft.com/office/drawing/2014/main" id="{61A77BAE-4107-0079-5A4A-F447130CAE65}"/>
              </a:ext>
            </a:extLst>
          </p:cNvPr>
          <p:cNvSpPr txBox="1"/>
          <p:nvPr/>
        </p:nvSpPr>
        <p:spPr>
          <a:xfrm>
            <a:off x="6314869" y="5589983"/>
            <a:ext cx="5129843" cy="24622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Anno 2205</a:t>
            </a:r>
          </a:p>
        </p:txBody>
      </p:sp>
    </p:spTree>
    <p:extLst>
      <p:ext uri="{BB962C8B-B14F-4D97-AF65-F5344CB8AC3E}">
        <p14:creationId xmlns:p14="http://schemas.microsoft.com/office/powerpoint/2010/main" val="233119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1" name="Straight Connector 1040">
            <a:extLst>
              <a:ext uri="{FF2B5EF4-FFF2-40B4-BE49-F238E27FC236}">
                <a16:creationId xmlns:a16="http://schemas.microsoft.com/office/drawing/2014/main" id="{CC593E0D-AEFC-AF08-784C-15E66AB75D67}"/>
              </a:ext>
            </a:extLst>
          </p:cNvPr>
          <p:cNvCxnSpPr>
            <a:cxnSpLocks/>
          </p:cNvCxnSpPr>
          <p:nvPr/>
        </p:nvCxnSpPr>
        <p:spPr>
          <a:xfrm>
            <a:off x="8564853" y="833390"/>
            <a:ext cx="1158588" cy="1076420"/>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97FF7E2-55F9-777A-AAB3-20AE051431E8}"/>
              </a:ext>
            </a:extLst>
          </p:cNvPr>
          <p:cNvSpPr>
            <a:spLocks noGrp="1"/>
          </p:cNvSpPr>
          <p:nvPr>
            <p:ph type="sldNum" sz="quarter" idx="4"/>
          </p:nvPr>
        </p:nvSpPr>
        <p:spPr/>
        <p:txBody>
          <a:bodyPr/>
          <a:lstStyle/>
          <a:p>
            <a:fld id="{5B67AF12-DD15-4D82-B236-8BD44738918E}" type="slidenum">
              <a:rPr lang="en-US" smtClean="0"/>
              <a:pPr/>
              <a:t>31</a:t>
            </a:fld>
            <a:endParaRPr lang="en-US" dirty="0"/>
          </a:p>
        </p:txBody>
      </p:sp>
      <p:sp>
        <p:nvSpPr>
          <p:cNvPr id="8" name="Title 3">
            <a:extLst>
              <a:ext uri="{FF2B5EF4-FFF2-40B4-BE49-F238E27FC236}">
                <a16:creationId xmlns:a16="http://schemas.microsoft.com/office/drawing/2014/main" id="{6833E986-8440-CD91-2344-0769343BAAA6}"/>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INTERACTION</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6" name="Freeform: Shape 5">
            <a:extLst>
              <a:ext uri="{FF2B5EF4-FFF2-40B4-BE49-F238E27FC236}">
                <a16:creationId xmlns:a16="http://schemas.microsoft.com/office/drawing/2014/main" id="{AB77AA3A-8EC3-2306-573D-2FAA65186F21}"/>
              </a:ext>
            </a:extLst>
          </p:cNvPr>
          <p:cNvSpPr/>
          <p:nvPr/>
        </p:nvSpPr>
        <p:spPr>
          <a:xfrm>
            <a:off x="7454828" y="1463389"/>
            <a:ext cx="3735658" cy="262077"/>
          </a:xfrm>
          <a:custGeom>
            <a:avLst/>
            <a:gdLst>
              <a:gd name="connsiteX0" fmla="*/ 0 w 3735658"/>
              <a:gd name="connsiteY0" fmla="*/ 262077 h 262077"/>
              <a:gd name="connsiteX1" fmla="*/ 367990 w 3735658"/>
              <a:gd name="connsiteY1" fmla="*/ 23 h 262077"/>
              <a:gd name="connsiteX2" fmla="*/ 663497 w 3735658"/>
              <a:gd name="connsiteY2" fmla="*/ 245350 h 262077"/>
              <a:gd name="connsiteX3" fmla="*/ 981307 w 3735658"/>
              <a:gd name="connsiteY3" fmla="*/ 11175 h 262077"/>
              <a:gd name="connsiteX4" fmla="*/ 1248936 w 3735658"/>
              <a:gd name="connsiteY4" fmla="*/ 228623 h 262077"/>
              <a:gd name="connsiteX5" fmla="*/ 1644805 w 3735658"/>
              <a:gd name="connsiteY5" fmla="*/ 27901 h 262077"/>
              <a:gd name="connsiteX6" fmla="*/ 1867829 w 3735658"/>
              <a:gd name="connsiteY6" fmla="*/ 234199 h 262077"/>
              <a:gd name="connsiteX7" fmla="*/ 2358483 w 3735658"/>
              <a:gd name="connsiteY7" fmla="*/ 22326 h 262077"/>
              <a:gd name="connsiteX8" fmla="*/ 2704171 w 3735658"/>
              <a:gd name="connsiteY8" fmla="*/ 189594 h 262077"/>
              <a:gd name="connsiteX9" fmla="*/ 3133493 w 3735658"/>
              <a:gd name="connsiteY9" fmla="*/ 33477 h 262077"/>
              <a:gd name="connsiteX10" fmla="*/ 3501483 w 3735658"/>
              <a:gd name="connsiteY10" fmla="*/ 206321 h 262077"/>
              <a:gd name="connsiteX11" fmla="*/ 3735658 w 3735658"/>
              <a:gd name="connsiteY11" fmla="*/ 66931 h 26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5658" h="262077">
                <a:moveTo>
                  <a:pt x="0" y="262077"/>
                </a:moveTo>
                <a:cubicBezTo>
                  <a:pt x="128703" y="132444"/>
                  <a:pt x="257407" y="2811"/>
                  <a:pt x="367990" y="23"/>
                </a:cubicBezTo>
                <a:cubicBezTo>
                  <a:pt x="478573" y="-2765"/>
                  <a:pt x="561278" y="243491"/>
                  <a:pt x="663497" y="245350"/>
                </a:cubicBezTo>
                <a:cubicBezTo>
                  <a:pt x="765716" y="247209"/>
                  <a:pt x="883734" y="13963"/>
                  <a:pt x="981307" y="11175"/>
                </a:cubicBezTo>
                <a:cubicBezTo>
                  <a:pt x="1078880" y="8387"/>
                  <a:pt x="1138353" y="225835"/>
                  <a:pt x="1248936" y="228623"/>
                </a:cubicBezTo>
                <a:cubicBezTo>
                  <a:pt x="1359519" y="231411"/>
                  <a:pt x="1541656" y="26972"/>
                  <a:pt x="1644805" y="27901"/>
                </a:cubicBezTo>
                <a:cubicBezTo>
                  <a:pt x="1747954" y="28830"/>
                  <a:pt x="1748883" y="235128"/>
                  <a:pt x="1867829" y="234199"/>
                </a:cubicBezTo>
                <a:cubicBezTo>
                  <a:pt x="1986775" y="233270"/>
                  <a:pt x="2219093" y="29760"/>
                  <a:pt x="2358483" y="22326"/>
                </a:cubicBezTo>
                <a:cubicBezTo>
                  <a:pt x="2497873" y="14892"/>
                  <a:pt x="2575003" y="187735"/>
                  <a:pt x="2704171" y="189594"/>
                </a:cubicBezTo>
                <a:cubicBezTo>
                  <a:pt x="2833339" y="191452"/>
                  <a:pt x="3000608" y="30689"/>
                  <a:pt x="3133493" y="33477"/>
                </a:cubicBezTo>
                <a:cubicBezTo>
                  <a:pt x="3266378" y="36265"/>
                  <a:pt x="3401122" y="200745"/>
                  <a:pt x="3501483" y="206321"/>
                </a:cubicBezTo>
                <a:cubicBezTo>
                  <a:pt x="3601844" y="211897"/>
                  <a:pt x="3668751" y="139414"/>
                  <a:pt x="3735658" y="66931"/>
                </a:cubicBezTo>
              </a:path>
            </a:pathLst>
          </a:custGeom>
          <a:noFill/>
          <a:ln w="19050">
            <a:solidFill>
              <a:srgbClr val="00B0F0">
                <a:alpha val="31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E7B0B8D-66FB-D211-3E3B-2DCF1600CB3C}"/>
              </a:ext>
            </a:extLst>
          </p:cNvPr>
          <p:cNvCxnSpPr>
            <a:cxnSpLocks/>
          </p:cNvCxnSpPr>
          <p:nvPr/>
        </p:nvCxnSpPr>
        <p:spPr>
          <a:xfrm>
            <a:off x="8196615" y="1589336"/>
            <a:ext cx="301748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D86CA95-B09F-46C0-FD95-6F3AF85354C9}"/>
              </a:ext>
            </a:extLst>
          </p:cNvPr>
          <p:cNvSpPr/>
          <p:nvPr/>
        </p:nvSpPr>
        <p:spPr>
          <a:xfrm>
            <a:off x="8185547" y="1909810"/>
            <a:ext cx="3028555" cy="22815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949B2C6-8EA8-6312-01B8-E67E96080CB3}"/>
              </a:ext>
            </a:extLst>
          </p:cNvPr>
          <p:cNvCxnSpPr>
            <a:cxnSpLocks/>
          </p:cNvCxnSpPr>
          <p:nvPr/>
        </p:nvCxnSpPr>
        <p:spPr>
          <a:xfrm flipV="1">
            <a:off x="10369536" y="1268863"/>
            <a:ext cx="884492" cy="138323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58EC93-F385-0465-88CB-7DAD01F35F5D}"/>
              </a:ext>
            </a:extLst>
          </p:cNvPr>
          <p:cNvCxnSpPr>
            <a:cxnSpLocks/>
          </p:cNvCxnSpPr>
          <p:nvPr/>
        </p:nvCxnSpPr>
        <p:spPr>
          <a:xfrm>
            <a:off x="8553260" y="833390"/>
            <a:ext cx="1797267" cy="1818706"/>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6BF992-DC43-1FA2-F299-7E56B8B1E154}"/>
              </a:ext>
            </a:extLst>
          </p:cNvPr>
          <p:cNvCxnSpPr>
            <a:cxnSpLocks/>
          </p:cNvCxnSpPr>
          <p:nvPr/>
        </p:nvCxnSpPr>
        <p:spPr>
          <a:xfrm>
            <a:off x="8556677" y="833390"/>
            <a:ext cx="1309379" cy="768268"/>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BA0CA9-F4A4-7C71-5033-34A288468390}"/>
              </a:ext>
            </a:extLst>
          </p:cNvPr>
          <p:cNvCxnSpPr>
            <a:cxnSpLocks/>
          </p:cNvCxnSpPr>
          <p:nvPr/>
        </p:nvCxnSpPr>
        <p:spPr>
          <a:xfrm flipV="1">
            <a:off x="8196616"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F285922-3FE2-2E54-9B21-B772EF41718F}"/>
              </a:ext>
            </a:extLst>
          </p:cNvPr>
          <p:cNvCxnSpPr>
            <a:cxnSpLocks/>
          </p:cNvCxnSpPr>
          <p:nvPr/>
        </p:nvCxnSpPr>
        <p:spPr>
          <a:xfrm flipV="1">
            <a:off x="8462190"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5C6153-0849-C84F-F305-327AF9668E71}"/>
              </a:ext>
            </a:extLst>
          </p:cNvPr>
          <p:cNvCxnSpPr>
            <a:cxnSpLocks/>
          </p:cNvCxnSpPr>
          <p:nvPr/>
        </p:nvCxnSpPr>
        <p:spPr>
          <a:xfrm flipV="1">
            <a:off x="8736507"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3AF33E4-F714-33F3-7166-25BA3645C06E}"/>
              </a:ext>
            </a:extLst>
          </p:cNvPr>
          <p:cNvCxnSpPr>
            <a:cxnSpLocks/>
          </p:cNvCxnSpPr>
          <p:nvPr/>
        </p:nvCxnSpPr>
        <p:spPr>
          <a:xfrm flipV="1">
            <a:off x="9019567"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D0FEBF4-F51F-CF4B-737D-336B9234A09C}"/>
              </a:ext>
            </a:extLst>
          </p:cNvPr>
          <p:cNvCxnSpPr>
            <a:cxnSpLocks/>
          </p:cNvCxnSpPr>
          <p:nvPr/>
        </p:nvCxnSpPr>
        <p:spPr>
          <a:xfrm flipV="1">
            <a:off x="9293884"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7D391A-7F44-C9F0-F30C-72F9CC3F1E1E}"/>
              </a:ext>
            </a:extLst>
          </p:cNvPr>
          <p:cNvCxnSpPr>
            <a:cxnSpLocks/>
          </p:cNvCxnSpPr>
          <p:nvPr/>
        </p:nvCxnSpPr>
        <p:spPr>
          <a:xfrm flipV="1">
            <a:off x="9568201"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C15DD6-6EAC-89E4-F572-1250904D747C}"/>
              </a:ext>
            </a:extLst>
          </p:cNvPr>
          <p:cNvCxnSpPr>
            <a:cxnSpLocks/>
          </p:cNvCxnSpPr>
          <p:nvPr/>
        </p:nvCxnSpPr>
        <p:spPr>
          <a:xfrm flipV="1">
            <a:off x="9842518"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8D1DD33-C5FE-0366-9A20-0E6D57FC7A28}"/>
              </a:ext>
            </a:extLst>
          </p:cNvPr>
          <p:cNvCxnSpPr>
            <a:cxnSpLocks/>
          </p:cNvCxnSpPr>
          <p:nvPr/>
        </p:nvCxnSpPr>
        <p:spPr>
          <a:xfrm flipV="1">
            <a:off x="10097779" y="1543616"/>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89DCE5-D13E-24D3-7A8D-07FF540D47FD}"/>
              </a:ext>
            </a:extLst>
          </p:cNvPr>
          <p:cNvCxnSpPr>
            <a:cxnSpLocks/>
          </p:cNvCxnSpPr>
          <p:nvPr/>
        </p:nvCxnSpPr>
        <p:spPr>
          <a:xfrm flipV="1">
            <a:off x="10372096" y="1543616"/>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BFDA33-5A22-E7AB-E61B-EF901F48536C}"/>
              </a:ext>
            </a:extLst>
          </p:cNvPr>
          <p:cNvCxnSpPr>
            <a:cxnSpLocks/>
          </p:cNvCxnSpPr>
          <p:nvPr/>
        </p:nvCxnSpPr>
        <p:spPr>
          <a:xfrm flipV="1">
            <a:off x="10672823" y="1544888"/>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492B1E-C18B-D81A-EF9F-16604773B7FD}"/>
              </a:ext>
            </a:extLst>
          </p:cNvPr>
          <p:cNvCxnSpPr>
            <a:cxnSpLocks/>
          </p:cNvCxnSpPr>
          <p:nvPr/>
        </p:nvCxnSpPr>
        <p:spPr>
          <a:xfrm flipV="1">
            <a:off x="10947140" y="1544888"/>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C68216A-2966-0C7E-4E09-55BDED428332}"/>
              </a:ext>
            </a:extLst>
          </p:cNvPr>
          <p:cNvCxnSpPr>
            <a:cxnSpLocks/>
          </p:cNvCxnSpPr>
          <p:nvPr/>
        </p:nvCxnSpPr>
        <p:spPr>
          <a:xfrm flipV="1">
            <a:off x="11214103"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037" name="Oval 1036">
            <a:extLst>
              <a:ext uri="{FF2B5EF4-FFF2-40B4-BE49-F238E27FC236}">
                <a16:creationId xmlns:a16="http://schemas.microsoft.com/office/drawing/2014/main" id="{3E2BCC47-7F7F-5095-7A7A-6310F4D5BAED}"/>
              </a:ext>
            </a:extLst>
          </p:cNvPr>
          <p:cNvSpPr/>
          <p:nvPr/>
        </p:nvSpPr>
        <p:spPr>
          <a:xfrm>
            <a:off x="9670508" y="1554159"/>
            <a:ext cx="64008" cy="6400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9BCC7E33-7CB8-35A3-9988-D1DCBADA5CF3}"/>
              </a:ext>
            </a:extLst>
          </p:cNvPr>
          <p:cNvSpPr/>
          <p:nvPr/>
        </p:nvSpPr>
        <p:spPr>
          <a:xfrm>
            <a:off x="9409830" y="1555304"/>
            <a:ext cx="64008" cy="6400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B36E1F5C-EF07-F893-5204-4566E18913BE}"/>
              </a:ext>
            </a:extLst>
          </p:cNvPr>
          <p:cNvSpPr/>
          <p:nvPr/>
        </p:nvSpPr>
        <p:spPr>
          <a:xfrm>
            <a:off x="9696346" y="1882374"/>
            <a:ext cx="64008" cy="6400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46" name="Oval 1045">
            <a:extLst>
              <a:ext uri="{FF2B5EF4-FFF2-40B4-BE49-F238E27FC236}">
                <a16:creationId xmlns:a16="http://schemas.microsoft.com/office/drawing/2014/main" id="{137D69DA-8306-9E6A-8662-D9690B07180F}"/>
              </a:ext>
            </a:extLst>
          </p:cNvPr>
          <p:cNvSpPr/>
          <p:nvPr/>
        </p:nvSpPr>
        <p:spPr>
          <a:xfrm>
            <a:off x="9412739" y="1613749"/>
            <a:ext cx="64008" cy="6400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5A02EFB-5C5E-D4B5-F236-ECD2DD49FDD5}"/>
              </a:ext>
            </a:extLst>
          </p:cNvPr>
          <p:cNvSpPr/>
          <p:nvPr/>
        </p:nvSpPr>
        <p:spPr>
          <a:xfrm>
            <a:off x="9673820" y="1477515"/>
            <a:ext cx="64008" cy="6400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953326D-04CA-8622-DEB0-BCE0DA3B3C9E}"/>
              </a:ext>
            </a:extLst>
          </p:cNvPr>
          <p:cNvGrpSpPr/>
          <p:nvPr/>
        </p:nvGrpSpPr>
        <p:grpSpPr>
          <a:xfrm>
            <a:off x="9632328" y="237615"/>
            <a:ext cx="1548541" cy="1682779"/>
            <a:chOff x="9502979" y="4195305"/>
            <a:chExt cx="1548541" cy="1529799"/>
          </a:xfrm>
        </p:grpSpPr>
        <p:pic>
          <p:nvPicPr>
            <p:cNvPr id="23" name="Graphic 22" descr="Sailboat with solid fill">
              <a:extLst>
                <a:ext uri="{FF2B5EF4-FFF2-40B4-BE49-F238E27FC236}">
                  <a16:creationId xmlns:a16="http://schemas.microsoft.com/office/drawing/2014/main" id="{13FB83FD-445D-78A0-831A-C877D343E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502979" y="4195305"/>
              <a:ext cx="1548541" cy="1529799"/>
            </a:xfrm>
            <a:prstGeom prst="rect">
              <a:avLst/>
            </a:prstGeom>
          </p:spPr>
        </p:pic>
        <p:sp>
          <p:nvSpPr>
            <p:cNvPr id="26" name="Oval 25">
              <a:extLst>
                <a:ext uri="{FF2B5EF4-FFF2-40B4-BE49-F238E27FC236}">
                  <a16:creationId xmlns:a16="http://schemas.microsoft.com/office/drawing/2014/main" id="{0F97A83F-4F13-C707-84C2-AF24602BBD58}"/>
                </a:ext>
              </a:extLst>
            </p:cNvPr>
            <p:cNvSpPr/>
            <p:nvPr/>
          </p:nvSpPr>
          <p:spPr>
            <a:xfrm rot="230164">
              <a:off x="9760133" y="5347263"/>
              <a:ext cx="1071878" cy="23237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9" name="Oval 1038">
            <a:extLst>
              <a:ext uri="{FF2B5EF4-FFF2-40B4-BE49-F238E27FC236}">
                <a16:creationId xmlns:a16="http://schemas.microsoft.com/office/drawing/2014/main" id="{54413008-C2CA-837B-189E-42DB5283580A}"/>
              </a:ext>
            </a:extLst>
          </p:cNvPr>
          <p:cNvSpPr/>
          <p:nvPr/>
        </p:nvSpPr>
        <p:spPr>
          <a:xfrm>
            <a:off x="9826644" y="1562778"/>
            <a:ext cx="64008" cy="6400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50" name="Rectangle 1049">
            <a:extLst>
              <a:ext uri="{FF2B5EF4-FFF2-40B4-BE49-F238E27FC236}">
                <a16:creationId xmlns:a16="http://schemas.microsoft.com/office/drawing/2014/main" id="{344707EF-96A7-5B32-4139-B56D61C8B636}"/>
              </a:ext>
            </a:extLst>
          </p:cNvPr>
          <p:cNvSpPr/>
          <p:nvPr/>
        </p:nvSpPr>
        <p:spPr>
          <a:xfrm>
            <a:off x="7451921" y="1268863"/>
            <a:ext cx="733625" cy="1089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0005316D-93DB-D367-85BE-29BE827B3613}"/>
              </a:ext>
            </a:extLst>
          </p:cNvPr>
          <p:cNvSpPr/>
          <p:nvPr/>
        </p:nvSpPr>
        <p:spPr>
          <a:xfrm>
            <a:off x="9162776" y="2141397"/>
            <a:ext cx="2255847" cy="500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Rounded Corners 1047">
            <a:extLst>
              <a:ext uri="{FF2B5EF4-FFF2-40B4-BE49-F238E27FC236}">
                <a16:creationId xmlns:a16="http://schemas.microsoft.com/office/drawing/2014/main" id="{291BED54-CDDC-954B-9BB7-63057243B9F1}"/>
              </a:ext>
            </a:extLst>
          </p:cNvPr>
          <p:cNvSpPr/>
          <p:nvPr/>
        </p:nvSpPr>
        <p:spPr>
          <a:xfrm>
            <a:off x="8185547" y="4422611"/>
            <a:ext cx="3033014" cy="188283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Rounded Corners 1043">
            <a:extLst>
              <a:ext uri="{FF2B5EF4-FFF2-40B4-BE49-F238E27FC236}">
                <a16:creationId xmlns:a16="http://schemas.microsoft.com/office/drawing/2014/main" id="{B161983D-696B-BE05-CB43-2142E64EC68B}"/>
              </a:ext>
            </a:extLst>
          </p:cNvPr>
          <p:cNvSpPr/>
          <p:nvPr/>
        </p:nvSpPr>
        <p:spPr>
          <a:xfrm>
            <a:off x="8181744" y="2346463"/>
            <a:ext cx="3033014" cy="188283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037">
            <a:extLst>
              <a:ext uri="{FF2B5EF4-FFF2-40B4-BE49-F238E27FC236}">
                <a16:creationId xmlns:a16="http://schemas.microsoft.com/office/drawing/2014/main" id="{47B78298-3960-4418-2182-39B8DFEAFFEA}"/>
              </a:ext>
            </a:extLst>
          </p:cNvPr>
          <p:cNvPicPr>
            <a:picLocks noChangeAspect="1"/>
          </p:cNvPicPr>
          <p:nvPr/>
        </p:nvPicPr>
        <p:blipFill>
          <a:blip r:embed="rId5"/>
          <a:stretch>
            <a:fillRect/>
          </a:stretch>
        </p:blipFill>
        <p:spPr>
          <a:xfrm>
            <a:off x="8254906" y="2420211"/>
            <a:ext cx="2880103" cy="1734400"/>
          </a:xfrm>
          <a:prstGeom prst="rect">
            <a:avLst/>
          </a:prstGeom>
        </p:spPr>
      </p:pic>
      <p:pic>
        <p:nvPicPr>
          <p:cNvPr id="1043" name="Picture 1042">
            <a:extLst>
              <a:ext uri="{FF2B5EF4-FFF2-40B4-BE49-F238E27FC236}">
                <a16:creationId xmlns:a16="http://schemas.microsoft.com/office/drawing/2014/main" id="{C8419BF9-632E-EA0F-D64B-DCAB6294E65D}"/>
              </a:ext>
            </a:extLst>
          </p:cNvPr>
          <p:cNvPicPr>
            <a:picLocks noChangeAspect="1"/>
          </p:cNvPicPr>
          <p:nvPr/>
        </p:nvPicPr>
        <p:blipFill>
          <a:blip r:embed="rId6"/>
          <a:stretch>
            <a:fillRect/>
          </a:stretch>
        </p:blipFill>
        <p:spPr>
          <a:xfrm>
            <a:off x="8259982" y="4499825"/>
            <a:ext cx="2880103" cy="1734400"/>
          </a:xfrm>
          <a:prstGeom prst="rect">
            <a:avLst/>
          </a:prstGeom>
        </p:spPr>
      </p:pic>
      <p:sp>
        <p:nvSpPr>
          <p:cNvPr id="1053" name="Oval 1052">
            <a:extLst>
              <a:ext uri="{FF2B5EF4-FFF2-40B4-BE49-F238E27FC236}">
                <a16:creationId xmlns:a16="http://schemas.microsoft.com/office/drawing/2014/main" id="{57C454D0-BB53-67A6-D581-A6CA784B8D25}"/>
              </a:ext>
            </a:extLst>
          </p:cNvPr>
          <p:cNvSpPr/>
          <p:nvPr/>
        </p:nvSpPr>
        <p:spPr>
          <a:xfrm>
            <a:off x="9820188" y="3855758"/>
            <a:ext cx="66023" cy="660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1CA53C6F-5A1B-D45E-4D0A-5238BF85252E}"/>
              </a:ext>
            </a:extLst>
          </p:cNvPr>
          <p:cNvSpPr/>
          <p:nvPr/>
        </p:nvSpPr>
        <p:spPr>
          <a:xfrm>
            <a:off x="9824728" y="5835247"/>
            <a:ext cx="66023" cy="66023"/>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55" name="Oval 1054">
            <a:extLst>
              <a:ext uri="{FF2B5EF4-FFF2-40B4-BE49-F238E27FC236}">
                <a16:creationId xmlns:a16="http://schemas.microsoft.com/office/drawing/2014/main" id="{452351F8-CB90-A24E-539B-8E55BC3489FC}"/>
              </a:ext>
            </a:extLst>
          </p:cNvPr>
          <p:cNvSpPr/>
          <p:nvPr/>
        </p:nvSpPr>
        <p:spPr>
          <a:xfrm>
            <a:off x="9808849" y="6100757"/>
            <a:ext cx="66023" cy="66023"/>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57" name="Oval 1056">
            <a:extLst>
              <a:ext uri="{FF2B5EF4-FFF2-40B4-BE49-F238E27FC236}">
                <a16:creationId xmlns:a16="http://schemas.microsoft.com/office/drawing/2014/main" id="{D15B7C97-57C1-F627-92FE-450A424D83F1}"/>
              </a:ext>
            </a:extLst>
          </p:cNvPr>
          <p:cNvSpPr/>
          <p:nvPr/>
        </p:nvSpPr>
        <p:spPr>
          <a:xfrm>
            <a:off x="9797956" y="4035144"/>
            <a:ext cx="66023" cy="660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lack, darkness&#10;&#10;Description automatically generated">
            <a:extLst>
              <a:ext uri="{FF2B5EF4-FFF2-40B4-BE49-F238E27FC236}">
                <a16:creationId xmlns:a16="http://schemas.microsoft.com/office/drawing/2014/main" id="{804AF45E-C3B2-4855-5FF4-0CF4FF6E32E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2028061">
            <a:off x="7870592" y="172591"/>
            <a:ext cx="1114382" cy="914400"/>
          </a:xfrm>
          <a:prstGeom prst="rect">
            <a:avLst/>
          </a:prstGeom>
        </p:spPr>
      </p:pic>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371600"/>
            <a:ext cx="6782873" cy="4351338"/>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Ubisoft Sans" panose="02000504030000020004" pitchFamily="2" charset="-78"/>
                <a:cs typeface="Ubisoft Sans" panose="02000504030000020004" pitchFamily="2" charset="-78"/>
              </a:rPr>
              <a:t>Compute the </a:t>
            </a:r>
            <a:r>
              <a:rPr lang="en-US" sz="2000" dirty="0">
                <a:solidFill>
                  <a:srgbClr val="00B0F0"/>
                </a:solidFill>
                <a:latin typeface="Ubisoft Sans" panose="02000504030000020004" pitchFamily="2" charset="-78"/>
                <a:cs typeface="Ubisoft Sans" panose="02000504030000020004" pitchFamily="2" charset="-78"/>
              </a:rPr>
              <a:t>point </a:t>
            </a:r>
            <a:r>
              <a:rPr lang="en-US" sz="2000" dirty="0">
                <a:latin typeface="Ubisoft Sans" panose="02000504030000020004" pitchFamily="2" charset="-78"/>
                <a:cs typeface="Ubisoft Sans" panose="02000504030000020004" pitchFamily="2" charset="-78"/>
              </a:rPr>
              <a:t>of the water in World Space at the </a:t>
            </a:r>
            <a:r>
              <a:rPr lang="en-US" sz="2000" dirty="0">
                <a:solidFill>
                  <a:schemeClr val="accent6"/>
                </a:solidFill>
                <a:latin typeface="Ubisoft Sans" panose="02000504030000020004" pitchFamily="2" charset="-78"/>
                <a:cs typeface="Ubisoft Sans" panose="02000504030000020004" pitchFamily="2" charset="-78"/>
              </a:rPr>
              <a:t>center of a grid cell</a:t>
            </a:r>
          </a:p>
          <a:p>
            <a:pPr marL="0" indent="0">
              <a:buNone/>
            </a:pPr>
            <a:r>
              <a:rPr lang="en-US" sz="2000" dirty="0">
                <a:latin typeface="Ubisoft Sans" panose="02000504030000020004" pitchFamily="2" charset="-78"/>
                <a:cs typeface="Ubisoft Sans" panose="02000504030000020004" pitchFamily="2" charset="-78"/>
              </a:rPr>
              <a:t>Compute the </a:t>
            </a:r>
            <a:r>
              <a:rPr lang="en-US" sz="2000" dirty="0">
                <a:solidFill>
                  <a:srgbClr val="7030A0"/>
                </a:solidFill>
                <a:latin typeface="Ubisoft Sans" panose="02000504030000020004" pitchFamily="2" charset="-78"/>
                <a:cs typeface="Ubisoft Sans" panose="02000504030000020004" pitchFamily="2" charset="-78"/>
              </a:rPr>
              <a:t>scene point </a:t>
            </a:r>
            <a:r>
              <a:rPr lang="en-US" sz="2000" dirty="0">
                <a:latin typeface="Ubisoft Sans" panose="02000504030000020004" pitchFamily="2" charset="-78"/>
                <a:cs typeface="Ubisoft Sans" panose="02000504030000020004" pitchFamily="2" charset="-78"/>
              </a:rPr>
              <a:t>in World Space along the view</a:t>
            </a:r>
            <a:endParaRPr lang="de-DE" sz="2000" dirty="0">
              <a:latin typeface="Ubisoft Sans" panose="02000504030000020004" pitchFamily="2" charset="-78"/>
              <a:cs typeface="Ubisoft Sans" panose="02000504030000020004" pitchFamily="2" charset="-78"/>
            </a:endParaRPr>
          </a:p>
          <a:p>
            <a:r>
              <a:rPr lang="en-US" sz="1800" dirty="0">
                <a:latin typeface="Ubisoft Sans" panose="02000504030000020004" pitchFamily="2" charset="-78"/>
                <a:cs typeface="Ubisoft Sans" panose="02000504030000020004" pitchFamily="2" charset="-78"/>
              </a:rPr>
              <a:t>Transform</a:t>
            </a:r>
            <a:r>
              <a:rPr lang="de-DE" sz="1800" dirty="0">
                <a:latin typeface="Ubisoft Sans" panose="02000504030000020004" pitchFamily="2" charset="-78"/>
                <a:cs typeface="Ubisoft Sans" panose="02000504030000020004" pitchFamily="2" charset="-78"/>
              </a:rPr>
              <a:t> </a:t>
            </a:r>
            <a:r>
              <a:rPr lang="de-DE" sz="1800" dirty="0">
                <a:solidFill>
                  <a:srgbClr val="00B0F0"/>
                </a:solidFill>
                <a:latin typeface="Ubisoft Sans" panose="02000504030000020004" pitchFamily="2" charset="-78"/>
                <a:cs typeface="Ubisoft Sans" panose="02000504030000020004" pitchFamily="2" charset="-78"/>
              </a:rPr>
              <a:t>water point </a:t>
            </a:r>
            <a:r>
              <a:rPr lang="de-DE" sz="1800" dirty="0">
                <a:latin typeface="Ubisoft Sans" panose="02000504030000020004" pitchFamily="2" charset="-78"/>
                <a:cs typeface="Ubisoft Sans" panose="02000504030000020004" pitchFamily="2" charset="-78"/>
              </a:rPr>
              <a:t>to View-Projection- Texture Space</a:t>
            </a:r>
          </a:p>
          <a:p>
            <a:r>
              <a:rPr lang="de-DE" sz="1800" dirty="0">
                <a:latin typeface="Ubisoft Sans" panose="02000504030000020004" pitchFamily="2" charset="-78"/>
                <a:cs typeface="Ubisoft Sans" panose="02000504030000020004" pitchFamily="2" charset="-78"/>
              </a:rPr>
              <a:t>Sample </a:t>
            </a:r>
            <a:r>
              <a:rPr lang="de-DE" sz="1800" dirty="0">
                <a:solidFill>
                  <a:srgbClr val="FF3399"/>
                </a:solidFill>
                <a:latin typeface="Ubisoft Sans" panose="02000504030000020004" pitchFamily="2" charset="-78"/>
                <a:cs typeface="Ubisoft Sans" panose="02000504030000020004" pitchFamily="2" charset="-78"/>
              </a:rPr>
              <a:t>depth </a:t>
            </a:r>
            <a:r>
              <a:rPr lang="en-US" sz="1800" dirty="0">
                <a:latin typeface="Ubisoft Sans" panose="02000504030000020004" pitchFamily="2" charset="-78"/>
                <a:cs typeface="Ubisoft Sans" panose="02000504030000020004" pitchFamily="2" charset="-78"/>
              </a:rPr>
              <a:t>from depth buffer</a:t>
            </a:r>
          </a:p>
          <a:p>
            <a:r>
              <a:rPr lang="en-US" sz="1800" dirty="0">
                <a:latin typeface="Ubisoft Sans" panose="02000504030000020004" pitchFamily="2" charset="-78"/>
                <a:cs typeface="Ubisoft Sans" panose="02000504030000020004" pitchFamily="2" charset="-78"/>
              </a:rPr>
              <a:t>Transform the </a:t>
            </a:r>
            <a:r>
              <a:rPr lang="de-DE" sz="1800" dirty="0">
                <a:solidFill>
                  <a:srgbClr val="00B0F0"/>
                </a:solidFill>
                <a:latin typeface="Ubisoft Sans" panose="02000504030000020004" pitchFamily="2" charset="-78"/>
                <a:cs typeface="Ubisoft Sans" panose="02000504030000020004" pitchFamily="2" charset="-78"/>
              </a:rPr>
              <a:t>water point </a:t>
            </a:r>
            <a:r>
              <a:rPr lang="de-DE" sz="1800" dirty="0">
                <a:latin typeface="Ubisoft Sans" panose="02000504030000020004" pitchFamily="2" charset="-78"/>
                <a:cs typeface="Ubisoft Sans" panose="02000504030000020004" pitchFamily="2" charset="-78"/>
              </a:rPr>
              <a:t>at </a:t>
            </a:r>
            <a:r>
              <a:rPr lang="de-DE" sz="1800" dirty="0">
                <a:solidFill>
                  <a:srgbClr val="FF3399"/>
                </a:solidFill>
                <a:latin typeface="Ubisoft Sans" panose="02000504030000020004" pitchFamily="2" charset="-78"/>
                <a:cs typeface="Ubisoft Sans" panose="02000504030000020004" pitchFamily="2" charset="-78"/>
              </a:rPr>
              <a:t>depth</a:t>
            </a:r>
            <a:r>
              <a:rPr lang="de-DE" sz="1800" dirty="0">
                <a:solidFill>
                  <a:srgbClr val="00B0F0"/>
                </a:solidFill>
                <a:latin typeface="Ubisoft Sans" panose="02000504030000020004" pitchFamily="2" charset="-78"/>
                <a:cs typeface="Ubisoft Sans" panose="02000504030000020004" pitchFamily="2" charset="-78"/>
              </a:rPr>
              <a:t> </a:t>
            </a:r>
            <a:r>
              <a:rPr lang="de-DE" sz="1800" dirty="0">
                <a:latin typeface="Ubisoft Sans" panose="02000504030000020004" pitchFamily="2" charset="-78"/>
                <a:cs typeface="Ubisoft Sans" panose="02000504030000020004" pitchFamily="2" charset="-78"/>
              </a:rPr>
              <a:t>from View-Projection- Texture Space </a:t>
            </a:r>
            <a:r>
              <a:rPr lang="en-US" sz="1800" dirty="0">
                <a:latin typeface="Ubisoft Sans" panose="02000504030000020004" pitchFamily="2" charset="-78"/>
                <a:cs typeface="Ubisoft Sans" panose="02000504030000020004" pitchFamily="2" charset="-78"/>
              </a:rPr>
              <a:t>to World Space</a:t>
            </a:r>
          </a:p>
          <a:p>
            <a:pPr marL="0" indent="0">
              <a:buNone/>
            </a:pPr>
            <a:r>
              <a:rPr lang="en-US" sz="2000" dirty="0">
                <a:latin typeface="Ubisoft Sans" panose="02000504030000020004" pitchFamily="2" charset="-78"/>
                <a:cs typeface="Ubisoft Sans" panose="02000504030000020004" pitchFamily="2" charset="-78"/>
              </a:rPr>
              <a:t>Check if the water point and the scene point are close and with it reflecting waves</a:t>
            </a:r>
          </a:p>
          <a:p>
            <a:pPr marL="0" indent="0">
              <a:buNone/>
            </a:pPr>
            <a:endParaRPr lang="en-US" sz="2000" dirty="0">
              <a:latin typeface="Ubisoft Sans" panose="02000504030000020004" pitchFamily="2" charset="-78"/>
              <a:cs typeface="Ubisoft Sans" panose="02000504030000020004" pitchFamily="2" charset="-78"/>
            </a:endParaRPr>
          </a:p>
          <a:p>
            <a:pPr lvl="1"/>
            <a:endParaRPr lang="en-US" sz="20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000" dirty="0">
              <a:latin typeface="Ubisoft Sans" panose="02000504030000020004" pitchFamily="2" charset="-78"/>
              <a:cs typeface="Ubisoft Sans" panose="02000504030000020004" pitchFamily="2" charset="-78"/>
            </a:endParaRPr>
          </a:p>
          <a:p>
            <a:pPr marL="0" indent="0">
              <a:buNone/>
            </a:pPr>
            <a:endParaRPr lang="en-US" sz="2000" dirty="0">
              <a:latin typeface="Ubisoft Sans" panose="02000504030000020004" pitchFamily="2" charset="-78"/>
              <a:cs typeface="Ubisoft Sans" panose="02000504030000020004" pitchFamily="2" charset="-78"/>
            </a:endParaRPr>
          </a:p>
          <a:p>
            <a:pPr>
              <a:buBlip>
                <a:blip r:embed="rId8"/>
              </a:buBlip>
            </a:pPr>
            <a:endParaRPr lang="en-US" sz="2000" dirty="0">
              <a:latin typeface="Ubisoft Sans" panose="02000504030000020004" pitchFamily="2" charset="-78"/>
              <a:cs typeface="Ubisoft Sans" panose="02000504030000020004" pitchFamily="2" charset="-78"/>
            </a:endParaRPr>
          </a:p>
        </p:txBody>
      </p:sp>
      <p:sp>
        <p:nvSpPr>
          <p:cNvPr id="2" name="TextBox 1">
            <a:extLst>
              <a:ext uri="{FF2B5EF4-FFF2-40B4-BE49-F238E27FC236}">
                <a16:creationId xmlns:a16="http://schemas.microsoft.com/office/drawing/2014/main" id="{50E35DC7-E5A8-9A32-324A-B157186168DB}"/>
              </a:ext>
            </a:extLst>
          </p:cNvPr>
          <p:cNvSpPr txBox="1"/>
          <p:nvPr/>
        </p:nvSpPr>
        <p:spPr>
          <a:xfrm>
            <a:off x="8254906" y="6284977"/>
            <a:ext cx="2935580" cy="24622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Anno 1800</a:t>
            </a:r>
          </a:p>
        </p:txBody>
      </p:sp>
      <p:cxnSp>
        <p:nvCxnSpPr>
          <p:cNvPr id="21" name="Straight Connector 20">
            <a:extLst>
              <a:ext uri="{FF2B5EF4-FFF2-40B4-BE49-F238E27FC236}">
                <a16:creationId xmlns:a16="http://schemas.microsoft.com/office/drawing/2014/main" id="{97973C84-086F-98C4-CFB1-2B40F3BF634D}"/>
              </a:ext>
            </a:extLst>
          </p:cNvPr>
          <p:cNvCxnSpPr>
            <a:cxnSpLocks/>
          </p:cNvCxnSpPr>
          <p:nvPr/>
        </p:nvCxnSpPr>
        <p:spPr>
          <a:xfrm>
            <a:off x="8564853" y="833390"/>
            <a:ext cx="2689175" cy="447121"/>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EB0A4E-46A8-8BEF-5F6B-2230BCE42D3D}"/>
              </a:ext>
            </a:extLst>
          </p:cNvPr>
          <p:cNvCxnSpPr>
            <a:cxnSpLocks/>
          </p:cNvCxnSpPr>
          <p:nvPr/>
        </p:nvCxnSpPr>
        <p:spPr>
          <a:xfrm>
            <a:off x="9473838" y="3977634"/>
            <a:ext cx="73691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ACA005-8E60-6044-7A37-EC2BE2B0394E}"/>
              </a:ext>
            </a:extLst>
          </p:cNvPr>
          <p:cNvCxnSpPr>
            <a:cxnSpLocks/>
          </p:cNvCxnSpPr>
          <p:nvPr/>
        </p:nvCxnSpPr>
        <p:spPr>
          <a:xfrm>
            <a:off x="9500709" y="3794756"/>
            <a:ext cx="71004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10BB09-DDED-4E77-3051-575800F046A3}"/>
              </a:ext>
            </a:extLst>
          </p:cNvPr>
          <p:cNvCxnSpPr>
            <a:cxnSpLocks/>
            <a:stCxn id="1038" idx="2"/>
          </p:cNvCxnSpPr>
          <p:nvPr/>
        </p:nvCxnSpPr>
        <p:spPr>
          <a:xfrm flipV="1">
            <a:off x="9694958" y="3716897"/>
            <a:ext cx="102315" cy="4377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13DD7E2-1621-4793-928D-FA39A58EF934}"/>
              </a:ext>
            </a:extLst>
          </p:cNvPr>
          <p:cNvCxnSpPr>
            <a:cxnSpLocks/>
          </p:cNvCxnSpPr>
          <p:nvPr/>
        </p:nvCxnSpPr>
        <p:spPr>
          <a:xfrm flipV="1">
            <a:off x="9500709" y="3716996"/>
            <a:ext cx="128792" cy="43761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29CED7-43B3-DD0F-37F3-786EFE6B0B7C}"/>
              </a:ext>
            </a:extLst>
          </p:cNvPr>
          <p:cNvCxnSpPr>
            <a:cxnSpLocks/>
          </p:cNvCxnSpPr>
          <p:nvPr/>
        </p:nvCxnSpPr>
        <p:spPr>
          <a:xfrm flipV="1">
            <a:off x="9909126" y="3716996"/>
            <a:ext cx="76849" cy="43761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A48520-D478-11DF-D0AE-D8BA580A7C03}"/>
              </a:ext>
            </a:extLst>
          </p:cNvPr>
          <p:cNvCxnSpPr>
            <a:cxnSpLocks/>
          </p:cNvCxnSpPr>
          <p:nvPr/>
        </p:nvCxnSpPr>
        <p:spPr>
          <a:xfrm flipV="1">
            <a:off x="10120315" y="3716996"/>
            <a:ext cx="43738" cy="43744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7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40" grpId="0" animBg="1"/>
      <p:bldP spid="1045" grpId="0" animBg="1"/>
      <p:bldP spid="1046" grpId="0" animBg="1"/>
      <p:bldP spid="1047" grpId="0" animBg="1"/>
      <p:bldP spid="1039" grpId="0" animBg="1"/>
      <p:bldP spid="1053" grpId="0" animBg="1"/>
      <p:bldP spid="1054" grpId="0" animBg="1"/>
      <p:bldP spid="1055" grpId="0" animBg="1"/>
      <p:bldP spid="105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D5B9-C833-3D7A-8608-8F1C11F73FA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92DC24-9B8D-852E-6E7E-46F4F05E27E5}"/>
              </a:ext>
            </a:extLst>
          </p:cNvPr>
          <p:cNvSpPr>
            <a:spLocks noGrp="1"/>
          </p:cNvSpPr>
          <p:nvPr>
            <p:ph type="sldNum" sz="quarter" idx="4"/>
          </p:nvPr>
        </p:nvSpPr>
        <p:spPr/>
        <p:txBody>
          <a:bodyPr/>
          <a:lstStyle/>
          <a:p>
            <a:fld id="{5B67AF12-DD15-4D82-B236-8BD44738918E}" type="slidenum">
              <a:rPr lang="en-US" smtClean="0"/>
              <a:pPr/>
              <a:t>32</a:t>
            </a:fld>
            <a:endParaRPr lang="en-US" dirty="0"/>
          </a:p>
        </p:txBody>
      </p:sp>
      <p:sp>
        <p:nvSpPr>
          <p:cNvPr id="8" name="Title 3">
            <a:extLst>
              <a:ext uri="{FF2B5EF4-FFF2-40B4-BE49-F238E27FC236}">
                <a16:creationId xmlns:a16="http://schemas.microsoft.com/office/drawing/2014/main" id="{2AC2C7F2-B0F8-7A07-4DC4-A911802EB8CF}"/>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INTERACTION</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6" name="Freeform: Shape 5">
            <a:extLst>
              <a:ext uri="{FF2B5EF4-FFF2-40B4-BE49-F238E27FC236}">
                <a16:creationId xmlns:a16="http://schemas.microsoft.com/office/drawing/2014/main" id="{36C5F39C-3EE8-9188-5F9C-3533CD772449}"/>
              </a:ext>
            </a:extLst>
          </p:cNvPr>
          <p:cNvSpPr/>
          <p:nvPr/>
        </p:nvSpPr>
        <p:spPr>
          <a:xfrm>
            <a:off x="7454828" y="1463389"/>
            <a:ext cx="3735658" cy="262077"/>
          </a:xfrm>
          <a:custGeom>
            <a:avLst/>
            <a:gdLst>
              <a:gd name="connsiteX0" fmla="*/ 0 w 3735658"/>
              <a:gd name="connsiteY0" fmla="*/ 262077 h 262077"/>
              <a:gd name="connsiteX1" fmla="*/ 367990 w 3735658"/>
              <a:gd name="connsiteY1" fmla="*/ 23 h 262077"/>
              <a:gd name="connsiteX2" fmla="*/ 663497 w 3735658"/>
              <a:gd name="connsiteY2" fmla="*/ 245350 h 262077"/>
              <a:gd name="connsiteX3" fmla="*/ 981307 w 3735658"/>
              <a:gd name="connsiteY3" fmla="*/ 11175 h 262077"/>
              <a:gd name="connsiteX4" fmla="*/ 1248936 w 3735658"/>
              <a:gd name="connsiteY4" fmla="*/ 228623 h 262077"/>
              <a:gd name="connsiteX5" fmla="*/ 1644805 w 3735658"/>
              <a:gd name="connsiteY5" fmla="*/ 27901 h 262077"/>
              <a:gd name="connsiteX6" fmla="*/ 1867829 w 3735658"/>
              <a:gd name="connsiteY6" fmla="*/ 234199 h 262077"/>
              <a:gd name="connsiteX7" fmla="*/ 2358483 w 3735658"/>
              <a:gd name="connsiteY7" fmla="*/ 22326 h 262077"/>
              <a:gd name="connsiteX8" fmla="*/ 2704171 w 3735658"/>
              <a:gd name="connsiteY8" fmla="*/ 189594 h 262077"/>
              <a:gd name="connsiteX9" fmla="*/ 3133493 w 3735658"/>
              <a:gd name="connsiteY9" fmla="*/ 33477 h 262077"/>
              <a:gd name="connsiteX10" fmla="*/ 3501483 w 3735658"/>
              <a:gd name="connsiteY10" fmla="*/ 206321 h 262077"/>
              <a:gd name="connsiteX11" fmla="*/ 3735658 w 3735658"/>
              <a:gd name="connsiteY11" fmla="*/ 66931 h 26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5658" h="262077">
                <a:moveTo>
                  <a:pt x="0" y="262077"/>
                </a:moveTo>
                <a:cubicBezTo>
                  <a:pt x="128703" y="132444"/>
                  <a:pt x="257407" y="2811"/>
                  <a:pt x="367990" y="23"/>
                </a:cubicBezTo>
                <a:cubicBezTo>
                  <a:pt x="478573" y="-2765"/>
                  <a:pt x="561278" y="243491"/>
                  <a:pt x="663497" y="245350"/>
                </a:cubicBezTo>
                <a:cubicBezTo>
                  <a:pt x="765716" y="247209"/>
                  <a:pt x="883734" y="13963"/>
                  <a:pt x="981307" y="11175"/>
                </a:cubicBezTo>
                <a:cubicBezTo>
                  <a:pt x="1078880" y="8387"/>
                  <a:pt x="1138353" y="225835"/>
                  <a:pt x="1248936" y="228623"/>
                </a:cubicBezTo>
                <a:cubicBezTo>
                  <a:pt x="1359519" y="231411"/>
                  <a:pt x="1541656" y="26972"/>
                  <a:pt x="1644805" y="27901"/>
                </a:cubicBezTo>
                <a:cubicBezTo>
                  <a:pt x="1747954" y="28830"/>
                  <a:pt x="1748883" y="235128"/>
                  <a:pt x="1867829" y="234199"/>
                </a:cubicBezTo>
                <a:cubicBezTo>
                  <a:pt x="1986775" y="233270"/>
                  <a:pt x="2219093" y="29760"/>
                  <a:pt x="2358483" y="22326"/>
                </a:cubicBezTo>
                <a:cubicBezTo>
                  <a:pt x="2497873" y="14892"/>
                  <a:pt x="2575003" y="187735"/>
                  <a:pt x="2704171" y="189594"/>
                </a:cubicBezTo>
                <a:cubicBezTo>
                  <a:pt x="2833339" y="191452"/>
                  <a:pt x="3000608" y="30689"/>
                  <a:pt x="3133493" y="33477"/>
                </a:cubicBezTo>
                <a:cubicBezTo>
                  <a:pt x="3266378" y="36265"/>
                  <a:pt x="3401122" y="200745"/>
                  <a:pt x="3501483" y="206321"/>
                </a:cubicBezTo>
                <a:cubicBezTo>
                  <a:pt x="3601844" y="211897"/>
                  <a:pt x="3668751" y="139414"/>
                  <a:pt x="3735658" y="66931"/>
                </a:cubicBezTo>
              </a:path>
            </a:pathLst>
          </a:custGeom>
          <a:noFill/>
          <a:ln w="19050">
            <a:solidFill>
              <a:srgbClr val="00B0F0">
                <a:alpha val="31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6D8CA67-A034-9377-C766-7231D8BE127B}"/>
              </a:ext>
            </a:extLst>
          </p:cNvPr>
          <p:cNvCxnSpPr>
            <a:cxnSpLocks/>
          </p:cNvCxnSpPr>
          <p:nvPr/>
        </p:nvCxnSpPr>
        <p:spPr>
          <a:xfrm>
            <a:off x="8196615" y="1589336"/>
            <a:ext cx="301748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7CB296E-A81D-8A95-44F4-6D4A3B73FB7B}"/>
              </a:ext>
            </a:extLst>
          </p:cNvPr>
          <p:cNvSpPr/>
          <p:nvPr/>
        </p:nvSpPr>
        <p:spPr>
          <a:xfrm>
            <a:off x="8185547" y="1909810"/>
            <a:ext cx="3028555" cy="22815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8AB90D6-49DF-E403-B12A-79AA44C2CEC9}"/>
              </a:ext>
            </a:extLst>
          </p:cNvPr>
          <p:cNvCxnSpPr>
            <a:cxnSpLocks/>
          </p:cNvCxnSpPr>
          <p:nvPr/>
        </p:nvCxnSpPr>
        <p:spPr>
          <a:xfrm flipV="1">
            <a:off x="10369536" y="1268863"/>
            <a:ext cx="884492" cy="138323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68B8B9-5A09-A213-419A-46A9AFE18D45}"/>
              </a:ext>
            </a:extLst>
          </p:cNvPr>
          <p:cNvCxnSpPr>
            <a:cxnSpLocks/>
          </p:cNvCxnSpPr>
          <p:nvPr/>
        </p:nvCxnSpPr>
        <p:spPr>
          <a:xfrm>
            <a:off x="8553260" y="833390"/>
            <a:ext cx="1797267" cy="1818706"/>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E3E2111-F9B7-8DB0-EA7B-8F8902E493D5}"/>
              </a:ext>
            </a:extLst>
          </p:cNvPr>
          <p:cNvCxnSpPr>
            <a:cxnSpLocks/>
          </p:cNvCxnSpPr>
          <p:nvPr/>
        </p:nvCxnSpPr>
        <p:spPr>
          <a:xfrm flipV="1">
            <a:off x="8196616"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90B6ED4-6041-0172-87B0-0AAA834B9D4C}"/>
              </a:ext>
            </a:extLst>
          </p:cNvPr>
          <p:cNvCxnSpPr>
            <a:cxnSpLocks/>
          </p:cNvCxnSpPr>
          <p:nvPr/>
        </p:nvCxnSpPr>
        <p:spPr>
          <a:xfrm flipV="1">
            <a:off x="8462190"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341BDF-C23D-231E-EC96-26DB525CF3ED}"/>
              </a:ext>
            </a:extLst>
          </p:cNvPr>
          <p:cNvCxnSpPr>
            <a:cxnSpLocks/>
          </p:cNvCxnSpPr>
          <p:nvPr/>
        </p:nvCxnSpPr>
        <p:spPr>
          <a:xfrm flipV="1">
            <a:off x="8736507"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6B2CEA8-CDB2-B7F8-F6C6-1AFC9182912B}"/>
              </a:ext>
            </a:extLst>
          </p:cNvPr>
          <p:cNvCxnSpPr>
            <a:cxnSpLocks/>
          </p:cNvCxnSpPr>
          <p:nvPr/>
        </p:nvCxnSpPr>
        <p:spPr>
          <a:xfrm flipV="1">
            <a:off x="9019567"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AA801B-8E4A-6394-8F37-C0B80902C691}"/>
              </a:ext>
            </a:extLst>
          </p:cNvPr>
          <p:cNvCxnSpPr>
            <a:cxnSpLocks/>
          </p:cNvCxnSpPr>
          <p:nvPr/>
        </p:nvCxnSpPr>
        <p:spPr>
          <a:xfrm flipV="1">
            <a:off x="9293884" y="1545522"/>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1BA8A5-A1C2-F202-4CD4-E73D13A8A6FB}"/>
              </a:ext>
            </a:extLst>
          </p:cNvPr>
          <p:cNvCxnSpPr>
            <a:cxnSpLocks/>
          </p:cNvCxnSpPr>
          <p:nvPr/>
        </p:nvCxnSpPr>
        <p:spPr>
          <a:xfrm flipV="1">
            <a:off x="9568201"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2ECC79-6ABD-E669-928A-0C3EB571F347}"/>
              </a:ext>
            </a:extLst>
          </p:cNvPr>
          <p:cNvCxnSpPr>
            <a:cxnSpLocks/>
          </p:cNvCxnSpPr>
          <p:nvPr/>
        </p:nvCxnSpPr>
        <p:spPr>
          <a:xfrm flipV="1">
            <a:off x="9842518"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48B954D-BD31-2A67-25C8-10B8F61E1991}"/>
              </a:ext>
            </a:extLst>
          </p:cNvPr>
          <p:cNvCxnSpPr>
            <a:cxnSpLocks/>
          </p:cNvCxnSpPr>
          <p:nvPr/>
        </p:nvCxnSpPr>
        <p:spPr>
          <a:xfrm flipV="1">
            <a:off x="10097779" y="1543616"/>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4D3E97-4268-98A3-3EA2-1E586475F7D7}"/>
              </a:ext>
            </a:extLst>
          </p:cNvPr>
          <p:cNvCxnSpPr>
            <a:cxnSpLocks/>
          </p:cNvCxnSpPr>
          <p:nvPr/>
        </p:nvCxnSpPr>
        <p:spPr>
          <a:xfrm flipV="1">
            <a:off x="10372096" y="1543616"/>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821B12-3740-E375-E41F-81CD7906759E}"/>
              </a:ext>
            </a:extLst>
          </p:cNvPr>
          <p:cNvCxnSpPr>
            <a:cxnSpLocks/>
          </p:cNvCxnSpPr>
          <p:nvPr/>
        </p:nvCxnSpPr>
        <p:spPr>
          <a:xfrm flipV="1">
            <a:off x="10672823" y="1544888"/>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430270-5917-B80E-165D-C944ED4D709E}"/>
              </a:ext>
            </a:extLst>
          </p:cNvPr>
          <p:cNvCxnSpPr>
            <a:cxnSpLocks/>
          </p:cNvCxnSpPr>
          <p:nvPr/>
        </p:nvCxnSpPr>
        <p:spPr>
          <a:xfrm flipV="1">
            <a:off x="10947140" y="1544888"/>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9E494E-EC1F-8334-E200-C45DCF1FDE1F}"/>
              </a:ext>
            </a:extLst>
          </p:cNvPr>
          <p:cNvCxnSpPr>
            <a:cxnSpLocks/>
          </p:cNvCxnSpPr>
          <p:nvPr/>
        </p:nvCxnSpPr>
        <p:spPr>
          <a:xfrm flipV="1">
            <a:off x="11214103" y="1540444"/>
            <a:ext cx="0" cy="914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047" name="Oval 1046">
            <a:extLst>
              <a:ext uri="{FF2B5EF4-FFF2-40B4-BE49-F238E27FC236}">
                <a16:creationId xmlns:a16="http://schemas.microsoft.com/office/drawing/2014/main" id="{EEFA9EF1-80A0-63AA-2377-625E4E291326}"/>
              </a:ext>
            </a:extLst>
          </p:cNvPr>
          <p:cNvSpPr/>
          <p:nvPr/>
        </p:nvSpPr>
        <p:spPr>
          <a:xfrm>
            <a:off x="11051111" y="1613749"/>
            <a:ext cx="64008" cy="6400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508455F-A66B-6445-A54C-8D78B3385C50}"/>
              </a:ext>
            </a:extLst>
          </p:cNvPr>
          <p:cNvGrpSpPr/>
          <p:nvPr/>
        </p:nvGrpSpPr>
        <p:grpSpPr>
          <a:xfrm>
            <a:off x="9632328" y="237615"/>
            <a:ext cx="1548541" cy="1682779"/>
            <a:chOff x="9502979" y="4195305"/>
            <a:chExt cx="1548541" cy="1529799"/>
          </a:xfrm>
        </p:grpSpPr>
        <p:pic>
          <p:nvPicPr>
            <p:cNvPr id="23" name="Graphic 22" descr="Sailboat with solid fill">
              <a:extLst>
                <a:ext uri="{FF2B5EF4-FFF2-40B4-BE49-F238E27FC236}">
                  <a16:creationId xmlns:a16="http://schemas.microsoft.com/office/drawing/2014/main" id="{FA145CA4-4864-3F3D-F350-9DB749496F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502979" y="4195305"/>
              <a:ext cx="1548541" cy="1529799"/>
            </a:xfrm>
            <a:prstGeom prst="rect">
              <a:avLst/>
            </a:prstGeom>
          </p:spPr>
        </p:pic>
        <p:sp>
          <p:nvSpPr>
            <p:cNvPr id="26" name="Oval 25">
              <a:extLst>
                <a:ext uri="{FF2B5EF4-FFF2-40B4-BE49-F238E27FC236}">
                  <a16:creationId xmlns:a16="http://schemas.microsoft.com/office/drawing/2014/main" id="{39ECD1DF-E30D-CCCD-BD9D-AE7B36FCA69E}"/>
                </a:ext>
              </a:extLst>
            </p:cNvPr>
            <p:cNvSpPr/>
            <p:nvPr/>
          </p:nvSpPr>
          <p:spPr>
            <a:xfrm rot="230164">
              <a:off x="9760133" y="5347263"/>
              <a:ext cx="1071878" cy="23237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0" name="Rectangle 1049">
            <a:extLst>
              <a:ext uri="{FF2B5EF4-FFF2-40B4-BE49-F238E27FC236}">
                <a16:creationId xmlns:a16="http://schemas.microsoft.com/office/drawing/2014/main" id="{04A1894D-A5B1-88AC-DFF9-126213398826}"/>
              </a:ext>
            </a:extLst>
          </p:cNvPr>
          <p:cNvSpPr/>
          <p:nvPr/>
        </p:nvSpPr>
        <p:spPr>
          <a:xfrm>
            <a:off x="7451921" y="1268863"/>
            <a:ext cx="733625" cy="1089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B26384E4-56F4-117B-A159-CF62CBF1E063}"/>
              </a:ext>
            </a:extLst>
          </p:cNvPr>
          <p:cNvSpPr/>
          <p:nvPr/>
        </p:nvSpPr>
        <p:spPr>
          <a:xfrm>
            <a:off x="9162776" y="2141397"/>
            <a:ext cx="2255847" cy="500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Rounded Corners 1047">
            <a:extLst>
              <a:ext uri="{FF2B5EF4-FFF2-40B4-BE49-F238E27FC236}">
                <a16:creationId xmlns:a16="http://schemas.microsoft.com/office/drawing/2014/main" id="{DD68B92F-CADC-387C-3F12-5F2CA0A4876B}"/>
              </a:ext>
            </a:extLst>
          </p:cNvPr>
          <p:cNvSpPr/>
          <p:nvPr/>
        </p:nvSpPr>
        <p:spPr>
          <a:xfrm>
            <a:off x="8185547" y="4422611"/>
            <a:ext cx="3033014" cy="188283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Rounded Corners 1043">
            <a:extLst>
              <a:ext uri="{FF2B5EF4-FFF2-40B4-BE49-F238E27FC236}">
                <a16:creationId xmlns:a16="http://schemas.microsoft.com/office/drawing/2014/main" id="{BF843374-EF54-92AB-66DA-19FF872BE68C}"/>
              </a:ext>
            </a:extLst>
          </p:cNvPr>
          <p:cNvSpPr/>
          <p:nvPr/>
        </p:nvSpPr>
        <p:spPr>
          <a:xfrm>
            <a:off x="8181744" y="2346463"/>
            <a:ext cx="3033014" cy="188283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037">
            <a:extLst>
              <a:ext uri="{FF2B5EF4-FFF2-40B4-BE49-F238E27FC236}">
                <a16:creationId xmlns:a16="http://schemas.microsoft.com/office/drawing/2014/main" id="{DD3950B8-FE09-74D6-DD24-91017B3EA89E}"/>
              </a:ext>
            </a:extLst>
          </p:cNvPr>
          <p:cNvPicPr>
            <a:picLocks noChangeAspect="1"/>
          </p:cNvPicPr>
          <p:nvPr/>
        </p:nvPicPr>
        <p:blipFill>
          <a:blip r:embed="rId5"/>
          <a:stretch>
            <a:fillRect/>
          </a:stretch>
        </p:blipFill>
        <p:spPr>
          <a:xfrm>
            <a:off x="8254906" y="2420211"/>
            <a:ext cx="2880103" cy="1734400"/>
          </a:xfrm>
          <a:prstGeom prst="rect">
            <a:avLst/>
          </a:prstGeom>
        </p:spPr>
      </p:pic>
      <p:pic>
        <p:nvPicPr>
          <p:cNvPr id="1043" name="Picture 1042">
            <a:extLst>
              <a:ext uri="{FF2B5EF4-FFF2-40B4-BE49-F238E27FC236}">
                <a16:creationId xmlns:a16="http://schemas.microsoft.com/office/drawing/2014/main" id="{919FC226-BA23-3D70-AC26-AF1ABB2A1642}"/>
              </a:ext>
            </a:extLst>
          </p:cNvPr>
          <p:cNvPicPr>
            <a:picLocks noChangeAspect="1"/>
          </p:cNvPicPr>
          <p:nvPr/>
        </p:nvPicPr>
        <p:blipFill>
          <a:blip r:embed="rId6"/>
          <a:stretch>
            <a:fillRect/>
          </a:stretch>
        </p:blipFill>
        <p:spPr>
          <a:xfrm>
            <a:off x="8259982" y="4499825"/>
            <a:ext cx="2880103" cy="1734400"/>
          </a:xfrm>
          <a:prstGeom prst="rect">
            <a:avLst/>
          </a:prstGeom>
        </p:spPr>
      </p:pic>
      <p:sp>
        <p:nvSpPr>
          <p:cNvPr id="1053" name="Oval 1052">
            <a:extLst>
              <a:ext uri="{FF2B5EF4-FFF2-40B4-BE49-F238E27FC236}">
                <a16:creationId xmlns:a16="http://schemas.microsoft.com/office/drawing/2014/main" id="{BC23FDBF-E2ED-D32A-73AD-DA9B9FF4A2BF}"/>
              </a:ext>
            </a:extLst>
          </p:cNvPr>
          <p:cNvSpPr/>
          <p:nvPr/>
        </p:nvSpPr>
        <p:spPr>
          <a:xfrm>
            <a:off x="9719539" y="3624886"/>
            <a:ext cx="66023" cy="660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8653E67D-3079-E90C-701F-D4D29F4F1B49}"/>
              </a:ext>
            </a:extLst>
          </p:cNvPr>
          <p:cNvSpPr/>
          <p:nvPr/>
        </p:nvSpPr>
        <p:spPr>
          <a:xfrm>
            <a:off x="9728350" y="5708318"/>
            <a:ext cx="66023" cy="66023"/>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Content Placeholder 4">
            <a:extLst>
              <a:ext uri="{FF2B5EF4-FFF2-40B4-BE49-F238E27FC236}">
                <a16:creationId xmlns:a16="http://schemas.microsoft.com/office/drawing/2014/main" id="{635A2952-5B07-D534-0E2C-C717A1922E18}"/>
              </a:ext>
            </a:extLst>
          </p:cNvPr>
          <p:cNvSpPr txBox="1">
            <a:spLocks/>
          </p:cNvSpPr>
          <p:nvPr/>
        </p:nvSpPr>
        <p:spPr>
          <a:xfrm>
            <a:off x="914400" y="1371600"/>
            <a:ext cx="6782873" cy="4351338"/>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Ubisoft Sans" panose="02000504030000020004" pitchFamily="2" charset="-78"/>
                <a:cs typeface="Ubisoft Sans" panose="02000504030000020004" pitchFamily="2" charset="-78"/>
              </a:rPr>
              <a:t>No correct computation on the backside</a:t>
            </a:r>
          </a:p>
          <a:p>
            <a:pPr marL="0" indent="0">
              <a:buNone/>
            </a:pPr>
            <a:r>
              <a:rPr lang="de-DE" sz="2000" dirty="0">
                <a:latin typeface="Ubisoft Sans" panose="02000504030000020004" pitchFamily="2" charset="-78"/>
                <a:cs typeface="Ubisoft Sans" panose="02000504030000020004" pitchFamily="2" charset="-78"/>
              </a:rPr>
              <a:t>The desired result would be the </a:t>
            </a:r>
            <a:r>
              <a:rPr lang="de-DE" sz="2000" dirty="0">
                <a:solidFill>
                  <a:srgbClr val="FF3399"/>
                </a:solidFill>
                <a:latin typeface="Ubisoft Sans" panose="02000504030000020004" pitchFamily="2" charset="-78"/>
                <a:cs typeface="Ubisoft Sans" panose="02000504030000020004" pitchFamily="2" charset="-78"/>
              </a:rPr>
              <a:t>depth</a:t>
            </a:r>
            <a:r>
              <a:rPr lang="de-DE" sz="2000" dirty="0">
                <a:latin typeface="Ubisoft Sans" panose="02000504030000020004" pitchFamily="2" charset="-78"/>
                <a:cs typeface="Ubisoft Sans" panose="02000504030000020004" pitchFamily="2" charset="-78"/>
              </a:rPr>
              <a:t> closest to the </a:t>
            </a:r>
            <a:r>
              <a:rPr lang="de-DE" sz="2000" dirty="0">
                <a:solidFill>
                  <a:srgbClr val="00B0F0"/>
                </a:solidFill>
                <a:latin typeface="Ubisoft Sans" panose="02000504030000020004" pitchFamily="2" charset="-78"/>
                <a:cs typeface="Ubisoft Sans" panose="02000504030000020004" pitchFamily="2" charset="-78"/>
              </a:rPr>
              <a:t>water point</a:t>
            </a:r>
          </a:p>
          <a:p>
            <a:pPr marL="0" indent="0">
              <a:buNone/>
            </a:pPr>
            <a:r>
              <a:rPr lang="en-US" sz="2000" dirty="0">
                <a:latin typeface="Ubisoft Sans" panose="02000504030000020004" pitchFamily="2" charset="-78"/>
                <a:cs typeface="Ubisoft Sans" panose="02000504030000020004" pitchFamily="2" charset="-78"/>
              </a:rPr>
              <a:t>Receive always the pixel closest to the camera</a:t>
            </a:r>
          </a:p>
          <a:p>
            <a:pPr marL="0" indent="0">
              <a:buNone/>
            </a:pPr>
            <a:endParaRPr lang="en-US" sz="2000" dirty="0">
              <a:latin typeface="Ubisoft Sans" panose="02000504030000020004" pitchFamily="2" charset="-78"/>
              <a:cs typeface="Ubisoft Sans" panose="02000504030000020004" pitchFamily="2" charset="-78"/>
            </a:endParaRPr>
          </a:p>
          <a:p>
            <a:pPr marL="0" indent="0">
              <a:buNone/>
            </a:pPr>
            <a:endParaRPr lang="en-US" sz="2000" dirty="0">
              <a:latin typeface="Ubisoft Sans" panose="02000504030000020004" pitchFamily="2" charset="-78"/>
              <a:cs typeface="Ubisoft Sans" panose="02000504030000020004" pitchFamily="2" charset="-78"/>
            </a:endParaRPr>
          </a:p>
          <a:p>
            <a:pPr>
              <a:buBlip>
                <a:blip r:embed="rId7"/>
              </a:buBlip>
            </a:pPr>
            <a:endParaRPr lang="en-US" sz="2000" dirty="0">
              <a:latin typeface="Ubisoft Sans" panose="02000504030000020004" pitchFamily="2" charset="-78"/>
              <a:cs typeface="Ubisoft Sans" panose="02000504030000020004" pitchFamily="2" charset="-78"/>
            </a:endParaRPr>
          </a:p>
        </p:txBody>
      </p:sp>
      <p:sp>
        <p:nvSpPr>
          <p:cNvPr id="2" name="TextBox 1">
            <a:extLst>
              <a:ext uri="{FF2B5EF4-FFF2-40B4-BE49-F238E27FC236}">
                <a16:creationId xmlns:a16="http://schemas.microsoft.com/office/drawing/2014/main" id="{A46AEEA0-CD74-4EEA-9BE0-6D6BDF85CDF0}"/>
              </a:ext>
            </a:extLst>
          </p:cNvPr>
          <p:cNvSpPr txBox="1"/>
          <p:nvPr/>
        </p:nvSpPr>
        <p:spPr>
          <a:xfrm>
            <a:off x="8254906" y="6284977"/>
            <a:ext cx="2935580" cy="246221"/>
          </a:xfrm>
          <a:prstGeom prst="rect">
            <a:avLst/>
          </a:prstGeom>
          <a:noFill/>
        </p:spPr>
        <p:txBody>
          <a:bodyPr wrap="square">
            <a:spAutoFit/>
          </a:bodyPr>
          <a:lstStyle/>
          <a:p>
            <a:pPr algn="ctr"/>
            <a:r>
              <a:rPr lang="de-DE" sz="1000" dirty="0">
                <a:latin typeface="Ubisoft Sans" panose="02000504030000020004" pitchFamily="2" charset="-78"/>
                <a:cs typeface="Ubisoft Sans" panose="02000504030000020004" pitchFamily="2" charset="-78"/>
              </a:rPr>
              <a:t>Anno 1800</a:t>
            </a:r>
          </a:p>
        </p:txBody>
      </p:sp>
      <p:cxnSp>
        <p:nvCxnSpPr>
          <p:cNvPr id="40" name="Straight Connector 39">
            <a:extLst>
              <a:ext uri="{FF2B5EF4-FFF2-40B4-BE49-F238E27FC236}">
                <a16:creationId xmlns:a16="http://schemas.microsoft.com/office/drawing/2014/main" id="{A9430F8C-44B3-147D-168F-77A9BC78FD4D}"/>
              </a:ext>
            </a:extLst>
          </p:cNvPr>
          <p:cNvCxnSpPr>
            <a:cxnSpLocks/>
          </p:cNvCxnSpPr>
          <p:nvPr/>
        </p:nvCxnSpPr>
        <p:spPr>
          <a:xfrm>
            <a:off x="8571912" y="840290"/>
            <a:ext cx="2365611" cy="773459"/>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
        <p:nvSpPr>
          <p:cNvPr id="1039" name="Oval 1038">
            <a:extLst>
              <a:ext uri="{FF2B5EF4-FFF2-40B4-BE49-F238E27FC236}">
                <a16:creationId xmlns:a16="http://schemas.microsoft.com/office/drawing/2014/main" id="{D8A2B1F6-B77E-25D8-0082-1FA1474AA1E9}"/>
              </a:ext>
            </a:extLst>
          </p:cNvPr>
          <p:cNvSpPr/>
          <p:nvPr/>
        </p:nvSpPr>
        <p:spPr>
          <a:xfrm>
            <a:off x="10929136" y="1588733"/>
            <a:ext cx="64008" cy="6400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3" name="Picture 2" descr="A picture containing black, darkness&#10;&#10;Description automatically generated">
            <a:extLst>
              <a:ext uri="{FF2B5EF4-FFF2-40B4-BE49-F238E27FC236}">
                <a16:creationId xmlns:a16="http://schemas.microsoft.com/office/drawing/2014/main" id="{BE683A30-0245-2690-A120-C96D5F5935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28061">
            <a:off x="7870592" y="172591"/>
            <a:ext cx="1114382" cy="914400"/>
          </a:xfrm>
          <a:prstGeom prst="rect">
            <a:avLst/>
          </a:prstGeom>
        </p:spPr>
      </p:pic>
      <p:cxnSp>
        <p:nvCxnSpPr>
          <p:cNvPr id="15" name="Straight Connector 14">
            <a:extLst>
              <a:ext uri="{FF2B5EF4-FFF2-40B4-BE49-F238E27FC236}">
                <a16:creationId xmlns:a16="http://schemas.microsoft.com/office/drawing/2014/main" id="{45C8DC08-D508-8365-30A8-C17DE513EE16}"/>
              </a:ext>
            </a:extLst>
          </p:cNvPr>
          <p:cNvCxnSpPr>
            <a:cxnSpLocks/>
          </p:cNvCxnSpPr>
          <p:nvPr/>
        </p:nvCxnSpPr>
        <p:spPr>
          <a:xfrm>
            <a:off x="8583720" y="843216"/>
            <a:ext cx="1348982" cy="440724"/>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9676658-72E5-6B15-FF16-97AF27ED38A8}"/>
              </a:ext>
            </a:extLst>
          </p:cNvPr>
          <p:cNvSpPr/>
          <p:nvPr/>
        </p:nvSpPr>
        <p:spPr>
          <a:xfrm>
            <a:off x="9900698" y="1250779"/>
            <a:ext cx="64008" cy="6400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21" name="Straight Connector 20">
            <a:extLst>
              <a:ext uri="{FF2B5EF4-FFF2-40B4-BE49-F238E27FC236}">
                <a16:creationId xmlns:a16="http://schemas.microsoft.com/office/drawing/2014/main" id="{EC10B33F-835F-F739-E824-1226F219F7C7}"/>
              </a:ext>
            </a:extLst>
          </p:cNvPr>
          <p:cNvCxnSpPr>
            <a:cxnSpLocks/>
          </p:cNvCxnSpPr>
          <p:nvPr/>
        </p:nvCxnSpPr>
        <p:spPr>
          <a:xfrm>
            <a:off x="8564853" y="833390"/>
            <a:ext cx="2689175" cy="447121"/>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99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animBg="1"/>
      <p:bldP spid="1053" grpId="0" animBg="1"/>
      <p:bldP spid="1055" grpId="0" animBg="1"/>
      <p:bldP spid="1039" grpId="0" animBg="1"/>
      <p:bldP spid="1039" grpId="1"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75DA3B4-0C62-C062-0C5A-9FB0DDEBD98C}"/>
              </a:ext>
            </a:extLst>
          </p:cNvPr>
          <p:cNvSpPr/>
          <p:nvPr/>
        </p:nvSpPr>
        <p:spPr>
          <a:xfrm>
            <a:off x="7958430" y="3489317"/>
            <a:ext cx="3892116" cy="243744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85ADF34-8D40-8172-870D-B5EB232D1DB0}"/>
              </a:ext>
            </a:extLst>
          </p:cNvPr>
          <p:cNvSpPr/>
          <p:nvPr/>
        </p:nvSpPr>
        <p:spPr>
          <a:xfrm>
            <a:off x="7958406" y="927466"/>
            <a:ext cx="3892116" cy="2437440"/>
          </a:xfrm>
          <a:prstGeom prst="roundRect">
            <a:avLst>
              <a:gd name="adj" fmla="val 1728"/>
            </a:avLst>
          </a:prstGeom>
          <a:solidFill>
            <a:srgbClr val="FDD8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82DDBE-6785-09CB-2AFE-B546108396CD}"/>
              </a:ext>
            </a:extLst>
          </p:cNvPr>
          <p:cNvSpPr>
            <a:spLocks noGrp="1"/>
          </p:cNvSpPr>
          <p:nvPr>
            <p:ph type="sldNum" sz="quarter" idx="4"/>
          </p:nvPr>
        </p:nvSpPr>
        <p:spPr/>
        <p:txBody>
          <a:bodyPr/>
          <a:lstStyle/>
          <a:p>
            <a:fld id="{5B67AF12-DD15-4D82-B236-8BD44738918E}" type="slidenum">
              <a:rPr lang="en-US" smtClean="0"/>
              <a:pPr/>
              <a:t>33</a:t>
            </a:fld>
            <a:endParaRPr lang="en-US" dirty="0"/>
          </a:p>
        </p:txBody>
      </p:sp>
      <p:pic>
        <p:nvPicPr>
          <p:cNvPr id="1028" name="Picture 4" descr=" tiled noise pattern in red, tiled F F T in green, and wave simulation in blue.">
            <a:extLst>
              <a:ext uri="{FF2B5EF4-FFF2-40B4-BE49-F238E27FC236}">
                <a16:creationId xmlns:a16="http://schemas.microsoft.com/office/drawing/2014/main" id="{C5613D98-F07D-5FF4-AE5F-2381904677DA}"/>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027810" y="1009045"/>
            <a:ext cx="3731297" cy="228631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In-game ocean scene.">
            <a:extLst>
              <a:ext uri="{FF2B5EF4-FFF2-40B4-BE49-F238E27FC236}">
                <a16:creationId xmlns:a16="http://schemas.microsoft.com/office/drawing/2014/main" id="{780EEF54-FDF5-756A-0C95-0C0285C5959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027810" y="3574082"/>
            <a:ext cx="3731297" cy="22863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0C8B9149-4F28-4334-690B-5FDB2496ADF0}"/>
              </a:ext>
            </a:extLst>
          </p:cNvPr>
          <p:cNvSpPr txBox="1">
            <a:spLocks/>
          </p:cNvSpPr>
          <p:nvPr/>
        </p:nvSpPr>
        <p:spPr>
          <a:xfrm>
            <a:off x="1538004" y="1691659"/>
            <a:ext cx="641908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Blending different approaches to achieve a large</a:t>
            </a:r>
          </a:p>
          <a:p>
            <a:pPr marL="0" indent="0">
              <a:buNone/>
            </a:pPr>
            <a:r>
              <a:rPr lang="en-US" sz="2200" dirty="0">
                <a:latin typeface="Ubisoft Sans" panose="02000504030000020004" pitchFamily="2" charset="-78"/>
                <a:cs typeface="Ubisoft Sans" panose="02000504030000020004" pitchFamily="2" charset="-78"/>
              </a:rPr>
              <a:t>scale water simulation</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1.  </a:t>
            </a:r>
            <a:r>
              <a:rPr lang="en-US" sz="2200" dirty="0">
                <a:solidFill>
                  <a:srgbClr val="387537"/>
                </a:solidFill>
                <a:latin typeface="Ubisoft Sans" panose="02000504030000020004" pitchFamily="2" charset="-78"/>
                <a:cs typeface="Ubisoft Sans" panose="02000504030000020004" pitchFamily="2" charset="-78"/>
              </a:rPr>
              <a:t>Empirical</a:t>
            </a:r>
            <a:r>
              <a:rPr lang="en-US" sz="2200" dirty="0">
                <a:latin typeface="Ubisoft Sans" panose="02000504030000020004" pitchFamily="2" charset="-78"/>
                <a:cs typeface="Ubisoft Sans" panose="02000504030000020004" pitchFamily="2" charset="-78"/>
              </a:rPr>
              <a:t> Simulation based on </a:t>
            </a:r>
            <a:r>
              <a:rPr lang="en-US" sz="2200" dirty="0" err="1">
                <a:latin typeface="Ubisoft Sans" panose="02000504030000020004" pitchFamily="2" charset="-78"/>
                <a:cs typeface="Ubisoft Sans" panose="02000504030000020004" pitchFamily="2" charset="-78"/>
              </a:rPr>
              <a:t>Tessendorf</a:t>
            </a:r>
            <a:r>
              <a:rPr lang="en-US" sz="2200" dirty="0">
                <a:latin typeface="Ubisoft Sans" panose="02000504030000020004" pitchFamily="2" charset="-78"/>
                <a:cs typeface="Ubisoft Sans" panose="02000504030000020004" pitchFamily="2" charset="-78"/>
              </a:rPr>
              <a:t> [9]</a:t>
            </a:r>
          </a:p>
          <a:p>
            <a:pPr marL="0" indent="0">
              <a:buNone/>
            </a:pPr>
            <a:r>
              <a:rPr lang="en-US" sz="2200" dirty="0">
                <a:latin typeface="Ubisoft Sans" panose="02000504030000020004" pitchFamily="2" charset="-78"/>
                <a:cs typeface="Ubisoft Sans" panose="02000504030000020004" pitchFamily="2" charset="-78"/>
              </a:rPr>
              <a:t>2. </a:t>
            </a:r>
            <a:r>
              <a:rPr lang="en-US" sz="2200" dirty="0">
                <a:solidFill>
                  <a:srgbClr val="C53045"/>
                </a:solidFill>
                <a:latin typeface="Ubisoft Sans" panose="02000504030000020004" pitchFamily="2" charset="-78"/>
                <a:cs typeface="Ubisoft Sans" panose="02000504030000020004" pitchFamily="2" charset="-78"/>
              </a:rPr>
              <a:t>Deterministic</a:t>
            </a:r>
            <a:r>
              <a:rPr lang="en-US" sz="2200" dirty="0">
                <a:latin typeface="Ubisoft Sans" panose="02000504030000020004" pitchFamily="2" charset="-78"/>
                <a:cs typeface="Ubisoft Sans" panose="02000504030000020004" pitchFamily="2" charset="-78"/>
              </a:rPr>
              <a:t> noise waves </a:t>
            </a:r>
          </a:p>
          <a:p>
            <a:pPr marL="0" indent="0">
              <a:buNone/>
            </a:pPr>
            <a:r>
              <a:rPr lang="en-US" sz="2200" dirty="0">
                <a:latin typeface="Ubisoft Sans" panose="02000504030000020004" pitchFamily="2" charset="-78"/>
                <a:cs typeface="Ubisoft Sans" panose="02000504030000020004" pitchFamily="2" charset="-78"/>
              </a:rPr>
              <a:t>3. </a:t>
            </a:r>
            <a:r>
              <a:rPr lang="en-US" sz="2200" dirty="0">
                <a:solidFill>
                  <a:srgbClr val="6B85B7"/>
                </a:solidFill>
                <a:latin typeface="Ubisoft Sans" panose="02000504030000020004" pitchFamily="2" charset="-78"/>
                <a:cs typeface="Ubisoft Sans" panose="02000504030000020004" pitchFamily="2" charset="-78"/>
              </a:rPr>
              <a:t>Physical </a:t>
            </a:r>
            <a:r>
              <a:rPr lang="en-US" sz="2200" dirty="0">
                <a:latin typeface="Ubisoft Sans" panose="02000504030000020004" pitchFamily="2" charset="-78"/>
                <a:cs typeface="Ubisoft Sans" panose="02000504030000020004" pitchFamily="2" charset="-78"/>
              </a:rPr>
              <a:t>Simulation around the focus of the camera</a:t>
            </a:r>
          </a:p>
        </p:txBody>
      </p:sp>
      <p:sp>
        <p:nvSpPr>
          <p:cNvPr id="7" name="Title 3">
            <a:extLst>
              <a:ext uri="{FF2B5EF4-FFF2-40B4-BE49-F238E27FC236}">
                <a16:creationId xmlns:a16="http://schemas.microsoft.com/office/drawing/2014/main" id="{66F545AB-C6A2-1CFB-3196-FF93BD0F635D}"/>
              </a:ext>
            </a:extLst>
          </p:cNvPr>
          <p:cNvSpPr txBox="1">
            <a:spLocks/>
          </p:cNvSpPr>
          <p:nvPr/>
        </p:nvSpPr>
        <p:spPr>
          <a:xfrm>
            <a:off x="1371600" y="457200"/>
            <a:ext cx="6276594"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BLENDING</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2" name="TextBox 1">
            <a:extLst>
              <a:ext uri="{FF2B5EF4-FFF2-40B4-BE49-F238E27FC236}">
                <a16:creationId xmlns:a16="http://schemas.microsoft.com/office/drawing/2014/main" id="{43FD3CAC-B485-F570-7C14-072BAE57E1E2}"/>
              </a:ext>
            </a:extLst>
          </p:cNvPr>
          <p:cNvSpPr txBox="1"/>
          <p:nvPr/>
        </p:nvSpPr>
        <p:spPr>
          <a:xfrm>
            <a:off x="8027810" y="5928057"/>
            <a:ext cx="3822712" cy="244113"/>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Anno 1800 [12]</a:t>
            </a:r>
          </a:p>
        </p:txBody>
      </p:sp>
    </p:spTree>
    <p:extLst>
      <p:ext uri="{BB962C8B-B14F-4D97-AF65-F5344CB8AC3E}">
        <p14:creationId xmlns:p14="http://schemas.microsoft.com/office/powerpoint/2010/main" val="57907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6209966" y="1498936"/>
            <a:ext cx="577988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D6DD3CE0-624E-F537-87BA-322C3213F7F6}"/>
              </a:ext>
            </a:extLst>
          </p:cNvPr>
          <p:cNvSpPr>
            <a:spLocks noGrp="1"/>
          </p:cNvSpPr>
          <p:nvPr>
            <p:ph type="sldNum" sz="quarter" idx="4"/>
          </p:nvPr>
        </p:nvSpPr>
        <p:spPr/>
        <p:txBody>
          <a:bodyPr/>
          <a:lstStyle/>
          <a:p>
            <a:fld id="{5B67AF12-DD15-4D82-B236-8BD44738918E}" type="slidenum">
              <a:rPr lang="en-US" smtClean="0"/>
              <a:pPr/>
              <a:t>34</a:t>
            </a:fld>
            <a:endParaRPr lang="en-US" dirty="0"/>
          </a:p>
        </p:txBody>
      </p:sp>
      <p:sp>
        <p:nvSpPr>
          <p:cNvPr id="6" name="Title 3">
            <a:extLst>
              <a:ext uri="{FF2B5EF4-FFF2-40B4-BE49-F238E27FC236}">
                <a16:creationId xmlns:a16="http://schemas.microsoft.com/office/drawing/2014/main" id="{6833E986-8440-CD91-2344-0769343BAAA6}"/>
              </a:ext>
            </a:extLst>
          </p:cNvPr>
          <p:cNvSpPr txBox="1">
            <a:spLocks/>
          </p:cNvSpPr>
          <p:nvPr/>
        </p:nvSpPr>
        <p:spPr>
          <a:xfrm>
            <a:off x="7284707" y="2514610"/>
            <a:ext cx="5230855"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Q</a:t>
            </a:r>
            <a:r>
              <a:rPr lang="en-US" sz="5400" b="1" spc="300" dirty="0">
                <a:solidFill>
                  <a:srgbClr val="005476"/>
                </a:solidFill>
                <a:latin typeface="Ubisoft Sans" panose="02000504030000020004" pitchFamily="2" charset="-78"/>
                <a:cs typeface="Ubisoft Sans" panose="02000504030000020004" pitchFamily="2" charset="-78"/>
              </a:rPr>
              <a:t>&amp;</a:t>
            </a:r>
            <a:r>
              <a:rPr lang="en-US" sz="5400" b="1" spc="300" dirty="0">
                <a:latin typeface="Ubisoft Sans" panose="02000504030000020004" pitchFamily="2" charset="-78"/>
                <a:cs typeface="Ubisoft Sans" panose="02000504030000020004" pitchFamily="2" charset="-78"/>
              </a:rPr>
              <a:t>A</a:t>
            </a:r>
            <a:endParaRPr lang="en-US" sz="5400" b="1" spc="300" dirty="0">
              <a:solidFill>
                <a:srgbClr val="005476"/>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2137710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EB44FA-3550-4178-1F0B-E34ACCFF2804}"/>
              </a:ext>
            </a:extLst>
          </p:cNvPr>
          <p:cNvGrpSpPr/>
          <p:nvPr/>
        </p:nvGrpSpPr>
        <p:grpSpPr>
          <a:xfrm>
            <a:off x="335343" y="361912"/>
            <a:ext cx="7226807" cy="5353088"/>
            <a:chOff x="2744768" y="456221"/>
            <a:chExt cx="8342767" cy="5353088"/>
          </a:xfrm>
        </p:grpSpPr>
        <p:sp>
          <p:nvSpPr>
            <p:cNvPr id="3" name="Title 3">
              <a:extLst>
                <a:ext uri="{FF2B5EF4-FFF2-40B4-BE49-F238E27FC236}">
                  <a16:creationId xmlns:a16="http://schemas.microsoft.com/office/drawing/2014/main" id="{6833E986-8440-CD91-2344-0769343BAAA6}"/>
                </a:ext>
              </a:extLst>
            </p:cNvPr>
            <p:cNvSpPr txBox="1">
              <a:spLocks/>
            </p:cNvSpPr>
            <p:nvPr/>
          </p:nvSpPr>
          <p:spPr>
            <a:xfrm>
              <a:off x="2744768" y="456221"/>
              <a:ext cx="8342767"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solidFill>
                    <a:srgbClr val="005476"/>
                  </a:solidFill>
                  <a:latin typeface="Ubisoft Sans" panose="02000504030000020004" pitchFamily="2" charset="-78"/>
                  <a:cs typeface="Ubisoft Sans" panose="02000504030000020004" pitchFamily="2" charset="-78"/>
                </a:rPr>
                <a:t>REFERENCES</a:t>
              </a:r>
            </a:p>
          </p:txBody>
        </p:sp>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2744769" y="1457971"/>
              <a:ext cx="733901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latin typeface="Ubisoft Sans" panose="02000504030000020004" pitchFamily="2" charset="-78"/>
                <a:cs typeface="Ubisoft Sans" panose="02000504030000020004" pitchFamily="2" charset="-78"/>
              </a:endParaRPr>
            </a:p>
          </p:txBody>
        </p:sp>
      </p:grpSp>
      <p:sp>
        <p:nvSpPr>
          <p:cNvPr id="20" name="Content Placeholder 4">
            <a:extLst>
              <a:ext uri="{FF2B5EF4-FFF2-40B4-BE49-F238E27FC236}">
                <a16:creationId xmlns:a16="http://schemas.microsoft.com/office/drawing/2014/main" id="{4BD23DAE-E9C5-CE48-AA7C-374A401CC006}"/>
              </a:ext>
            </a:extLst>
          </p:cNvPr>
          <p:cNvSpPr txBox="1">
            <a:spLocks/>
          </p:cNvSpPr>
          <p:nvPr/>
        </p:nvSpPr>
        <p:spPr>
          <a:xfrm>
            <a:off x="335344" y="1276302"/>
            <a:ext cx="6766486" cy="4993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[1] https://en.wikipedia.org/wiki/Partial_derivative</a:t>
            </a:r>
          </a:p>
          <a:p>
            <a:pPr marL="0" indent="0">
              <a:buFont typeface="Arial" panose="020B0604020202020204" pitchFamily="34" charset="0"/>
              <a:buNone/>
            </a:pPr>
            <a:r>
              <a:rPr lang="en-US" sz="1200" dirty="0"/>
              <a:t>[2] https://en.wikipedia.org/wiki/Gradient</a:t>
            </a:r>
          </a:p>
          <a:p>
            <a:pPr marL="0" indent="0">
              <a:buFont typeface="Arial" panose="020B0604020202020204" pitchFamily="34" charset="0"/>
              <a:buNone/>
            </a:pPr>
            <a:r>
              <a:rPr lang="en-US" sz="1200" dirty="0"/>
              <a:t>[3] https://en.wikipedia.org/wiki/Divergence</a:t>
            </a:r>
          </a:p>
          <a:p>
            <a:pPr marL="0" indent="0">
              <a:buFont typeface="Arial" panose="020B0604020202020204" pitchFamily="34" charset="0"/>
              <a:buNone/>
            </a:pPr>
            <a:r>
              <a:rPr lang="en-US" sz="1200" dirty="0"/>
              <a:t>[4] Handbook of Mathematics, I.N. </a:t>
            </a:r>
            <a:r>
              <a:rPr lang="en-US" sz="1200" dirty="0" err="1"/>
              <a:t>Bronshtein</a:t>
            </a:r>
            <a:r>
              <a:rPr lang="en-US" sz="1200" dirty="0"/>
              <a:t>, K. A. </a:t>
            </a:r>
            <a:r>
              <a:rPr lang="en-US" sz="1200" dirty="0" err="1"/>
              <a:t>Semendyayev</a:t>
            </a:r>
            <a:r>
              <a:rPr lang="en-US" sz="1200" dirty="0"/>
              <a:t>, G. </a:t>
            </a:r>
            <a:r>
              <a:rPr lang="en-US" sz="1200" dirty="0" err="1"/>
              <a:t>Musiol</a:t>
            </a:r>
            <a:r>
              <a:rPr lang="en-US" sz="1200" dirty="0"/>
              <a:t>, H. </a:t>
            </a:r>
            <a:r>
              <a:rPr lang="en-US" sz="1200" dirty="0" err="1"/>
              <a:t>Mühlig</a:t>
            </a:r>
            <a:endParaRPr lang="en-US" sz="1200" dirty="0"/>
          </a:p>
          <a:p>
            <a:pPr marL="0" indent="0">
              <a:buFont typeface="Arial" panose="020B0604020202020204" pitchFamily="34" charset="0"/>
              <a:buNone/>
            </a:pPr>
            <a:r>
              <a:rPr lang="en-US" sz="1200" dirty="0"/>
              <a:t>[5] https://matthias-research.github.io/pages/tenMinutePhysics/20-heightFieldWater.pdf</a:t>
            </a:r>
          </a:p>
          <a:p>
            <a:pPr marL="0" indent="0">
              <a:buFont typeface="Arial" panose="020B0604020202020204" pitchFamily="34" charset="0"/>
              <a:buNone/>
            </a:pPr>
            <a:r>
              <a:rPr lang="en-US" sz="1200" dirty="0"/>
              <a:t>[6] https://developer.nvidia.com/gpugems/gpugems/part-vi-beyond-triangles/chapter-38-fast-fluid-dynamics-simulation-gpu</a:t>
            </a:r>
          </a:p>
          <a:p>
            <a:pPr marL="0" indent="0">
              <a:buFont typeface="Arial" panose="020B0604020202020204" pitchFamily="34" charset="0"/>
              <a:buNone/>
            </a:pPr>
            <a:r>
              <a:rPr lang="en-US" sz="1200" dirty="0"/>
              <a:t>[7] https://www.youtube.com/watch?v=-GWTDhOQU6M</a:t>
            </a:r>
          </a:p>
          <a:p>
            <a:pPr marL="0" indent="0">
              <a:buFont typeface="Arial" panose="020B0604020202020204" pitchFamily="34" charset="0"/>
              <a:buNone/>
            </a:pPr>
            <a:r>
              <a:rPr lang="en-US" sz="1200" dirty="0"/>
              <a:t>[8] https://mechcontent.com/lagrangian-vs-eulerian-difference/</a:t>
            </a:r>
          </a:p>
          <a:p>
            <a:pPr marL="0" indent="0">
              <a:buFont typeface="Arial" panose="020B0604020202020204" pitchFamily="34" charset="0"/>
              <a:buNone/>
            </a:pPr>
            <a:r>
              <a:rPr lang="en-US" sz="1200" dirty="0"/>
              <a:t>[9] Simulating Ocean Water, Jerry </a:t>
            </a:r>
            <a:r>
              <a:rPr lang="en-US" sz="1200" dirty="0" err="1"/>
              <a:t>Tessendorf</a:t>
            </a:r>
            <a:endParaRPr lang="en-US" sz="1200" dirty="0"/>
          </a:p>
          <a:p>
            <a:pPr marL="0" indent="0">
              <a:buFont typeface="Arial" panose="020B0604020202020204" pitchFamily="34" charset="0"/>
              <a:buNone/>
            </a:pPr>
            <a:r>
              <a:rPr lang="en-US" sz="1200" dirty="0"/>
              <a:t>[10] https://developer.nvidia.com/gpugems/gpugems/part-vi-beyond-triangles/chapter-38-fast-fluid-dynamics-simulation-gpu</a:t>
            </a:r>
          </a:p>
          <a:p>
            <a:pPr marL="0" indent="0">
              <a:buFont typeface="Arial" panose="020B0604020202020204" pitchFamily="34" charset="0"/>
              <a:buNone/>
            </a:pPr>
            <a:r>
              <a:rPr lang="en-US" sz="1200" dirty="0"/>
              <a:t>[11] https://en.wikipedia.org/wiki/Discrete_Laplace_operator</a:t>
            </a:r>
          </a:p>
          <a:p>
            <a:pPr marL="0" indent="0">
              <a:buFont typeface="Arial" panose="020B0604020202020204" pitchFamily="34" charset="0"/>
              <a:buNone/>
            </a:pPr>
            <a:r>
              <a:rPr lang="en-US" sz="1200" dirty="0"/>
              <a:t>[12] https://www.intel.com/content/www/us/en/developer/articles/technical/bringing-anno-1800-to-laptop-gamers-around-the-world-the-long-road-from-10-to-30-fps.html</a:t>
            </a:r>
          </a:p>
          <a:p>
            <a:pPr marL="0" indent="0">
              <a:buFont typeface="Arial" panose="020B0604020202020204" pitchFamily="34" charset="0"/>
              <a:buNone/>
            </a:pPr>
            <a:r>
              <a:rPr lang="en-US" sz="1200" dirty="0"/>
              <a:t>[13] https://en.wikipedia.org/wiki/Scalar_field</a:t>
            </a:r>
          </a:p>
          <a:p>
            <a:pPr marL="0" indent="0">
              <a:buFont typeface="Arial" panose="020B0604020202020204" pitchFamily="34" charset="0"/>
              <a:buNone/>
            </a:pPr>
            <a:r>
              <a:rPr lang="en-US" sz="1200" dirty="0"/>
              <a:t>[14] https://en.wikipedia.org/wiki/Magnetic_field</a:t>
            </a:r>
          </a:p>
          <a:p>
            <a:pPr marL="0" indent="0">
              <a:buFont typeface="Arial" panose="020B0604020202020204" pitchFamily="34" charset="0"/>
              <a:buNone/>
            </a:pPr>
            <a:r>
              <a:rPr lang="en-US" sz="1200" dirty="0"/>
              <a:t>[15] https://en.wikipedia.org/wiki/Vector_field</a:t>
            </a:r>
          </a:p>
        </p:txBody>
      </p:sp>
      <p:sp>
        <p:nvSpPr>
          <p:cNvPr id="5" name="Slide Number Placeholder 4">
            <a:extLst>
              <a:ext uri="{FF2B5EF4-FFF2-40B4-BE49-F238E27FC236}">
                <a16:creationId xmlns:a16="http://schemas.microsoft.com/office/drawing/2014/main" id="{1E6C3F95-9148-C69B-1169-2305410708E4}"/>
              </a:ext>
            </a:extLst>
          </p:cNvPr>
          <p:cNvSpPr>
            <a:spLocks noGrp="1"/>
          </p:cNvSpPr>
          <p:nvPr>
            <p:ph type="sldNum" sz="quarter" idx="4"/>
          </p:nvPr>
        </p:nvSpPr>
        <p:spPr/>
        <p:txBody>
          <a:bodyPr/>
          <a:lstStyle/>
          <a:p>
            <a:fld id="{5B67AF12-DD15-4D82-B236-8BD44738918E}" type="slidenum">
              <a:rPr lang="en-US" smtClean="0"/>
              <a:pPr/>
              <a:t>35</a:t>
            </a:fld>
            <a:endParaRPr lang="en-US" dirty="0"/>
          </a:p>
        </p:txBody>
      </p:sp>
    </p:spTree>
    <p:extLst>
      <p:ext uri="{BB962C8B-B14F-4D97-AF65-F5344CB8AC3E}">
        <p14:creationId xmlns:p14="http://schemas.microsoft.com/office/powerpoint/2010/main" val="407338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62">
            <a:extLst>
              <a:ext uri="{FF2B5EF4-FFF2-40B4-BE49-F238E27FC236}">
                <a16:creationId xmlns:a16="http://schemas.microsoft.com/office/drawing/2014/main" id="{869D0CC8-CA08-BB87-6F75-6F041D3102C8}"/>
              </a:ext>
            </a:extLst>
          </p:cNvPr>
          <p:cNvSpPr/>
          <p:nvPr/>
        </p:nvSpPr>
        <p:spPr>
          <a:xfrm>
            <a:off x="957034" y="2517991"/>
            <a:ext cx="4752254"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Parallelogram 65">
            <a:extLst>
              <a:ext uri="{FF2B5EF4-FFF2-40B4-BE49-F238E27FC236}">
                <a16:creationId xmlns:a16="http://schemas.microsoft.com/office/drawing/2014/main" id="{CAF28E1D-E049-34FC-DFF3-9D8115AAD783}"/>
              </a:ext>
            </a:extLst>
          </p:cNvPr>
          <p:cNvSpPr/>
          <p:nvPr/>
        </p:nvSpPr>
        <p:spPr>
          <a:xfrm>
            <a:off x="950389" y="3063407"/>
            <a:ext cx="4758900"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Parallelogram 68">
            <a:extLst>
              <a:ext uri="{FF2B5EF4-FFF2-40B4-BE49-F238E27FC236}">
                <a16:creationId xmlns:a16="http://schemas.microsoft.com/office/drawing/2014/main" id="{70FD6CED-CBAE-4CEE-3DBB-85C7BB0D087C}"/>
              </a:ext>
            </a:extLst>
          </p:cNvPr>
          <p:cNvSpPr/>
          <p:nvPr/>
        </p:nvSpPr>
        <p:spPr>
          <a:xfrm>
            <a:off x="943732" y="3612851"/>
            <a:ext cx="4765556"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Parallelogram 71">
            <a:extLst>
              <a:ext uri="{FF2B5EF4-FFF2-40B4-BE49-F238E27FC236}">
                <a16:creationId xmlns:a16="http://schemas.microsoft.com/office/drawing/2014/main" id="{CA56E84C-AAB1-2A01-352D-A66C060F8B9F}"/>
              </a:ext>
            </a:extLst>
          </p:cNvPr>
          <p:cNvSpPr/>
          <p:nvPr/>
        </p:nvSpPr>
        <p:spPr>
          <a:xfrm>
            <a:off x="937080" y="4165265"/>
            <a:ext cx="4772208"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Parallelogram 59">
            <a:extLst>
              <a:ext uri="{FF2B5EF4-FFF2-40B4-BE49-F238E27FC236}">
                <a16:creationId xmlns:a16="http://schemas.microsoft.com/office/drawing/2014/main" id="{FB410914-3BFF-120C-FD8B-E59AFE87FD95}"/>
              </a:ext>
            </a:extLst>
          </p:cNvPr>
          <p:cNvSpPr/>
          <p:nvPr/>
        </p:nvSpPr>
        <p:spPr>
          <a:xfrm>
            <a:off x="967218" y="1977222"/>
            <a:ext cx="4746226"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Parallelogram 16">
            <a:extLst>
              <a:ext uri="{FF2B5EF4-FFF2-40B4-BE49-F238E27FC236}">
                <a16:creationId xmlns:a16="http://schemas.microsoft.com/office/drawing/2014/main" id="{A62EDCE9-0993-448E-AC97-ADDE49244DDF}"/>
              </a:ext>
            </a:extLst>
          </p:cNvPr>
          <p:cNvSpPr/>
          <p:nvPr/>
        </p:nvSpPr>
        <p:spPr>
          <a:xfrm>
            <a:off x="976673" y="1423799"/>
            <a:ext cx="4747646"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Rounded Corners 19">
            <a:extLst>
              <a:ext uri="{FF2B5EF4-FFF2-40B4-BE49-F238E27FC236}">
                <a16:creationId xmlns:a16="http://schemas.microsoft.com/office/drawing/2014/main" id="{50EC62BB-169C-91E9-DF24-3C1C5B1B750D}"/>
              </a:ext>
            </a:extLst>
          </p:cNvPr>
          <p:cNvSpPr/>
          <p:nvPr/>
        </p:nvSpPr>
        <p:spPr>
          <a:xfrm>
            <a:off x="1001974" y="323906"/>
            <a:ext cx="4772208" cy="728453"/>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Rounded Corners 36">
            <a:extLst>
              <a:ext uri="{FF2B5EF4-FFF2-40B4-BE49-F238E27FC236}">
                <a16:creationId xmlns:a16="http://schemas.microsoft.com/office/drawing/2014/main" id="{64CA61AC-700A-91F0-8955-913C7BA1399D}"/>
              </a:ext>
            </a:extLst>
          </p:cNvPr>
          <p:cNvSpPr/>
          <p:nvPr/>
        </p:nvSpPr>
        <p:spPr>
          <a:xfrm>
            <a:off x="1021928" y="339961"/>
            <a:ext cx="4726533" cy="710646"/>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5E8180F-1D65-CB46-FFD2-AEE2198D46F7}"/>
              </a:ext>
            </a:extLst>
          </p:cNvPr>
          <p:cNvSpPr/>
          <p:nvPr/>
        </p:nvSpPr>
        <p:spPr>
          <a:xfrm>
            <a:off x="1003141" y="1445827"/>
            <a:ext cx="4701806"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1B3FFEF-0734-A17B-8DFC-1B3BD33DF5EB}"/>
              </a:ext>
            </a:extLst>
          </p:cNvPr>
          <p:cNvSpPr/>
          <p:nvPr/>
        </p:nvSpPr>
        <p:spPr>
          <a:xfrm>
            <a:off x="992982" y="1995046"/>
            <a:ext cx="4701089"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621682A9-1ECD-DCE3-11E5-A4E59080780A}"/>
              </a:ext>
            </a:extLst>
          </p:cNvPr>
          <p:cNvSpPr/>
          <p:nvPr/>
        </p:nvSpPr>
        <p:spPr>
          <a:xfrm>
            <a:off x="978490" y="2539367"/>
            <a:ext cx="4711426"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E34EE07C-2950-6774-E8A2-33D0A4F19E5E}"/>
              </a:ext>
            </a:extLst>
          </p:cNvPr>
          <p:cNvSpPr/>
          <p:nvPr/>
        </p:nvSpPr>
        <p:spPr>
          <a:xfrm>
            <a:off x="984841" y="3087553"/>
            <a:ext cx="4705076"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9D2CACC-16E5-B530-3270-8A0390ACF428}"/>
              </a:ext>
            </a:extLst>
          </p:cNvPr>
          <p:cNvSpPr/>
          <p:nvPr/>
        </p:nvSpPr>
        <p:spPr>
          <a:xfrm>
            <a:off x="978490" y="3635102"/>
            <a:ext cx="4712688"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53590FE-0117-6B32-2E71-ECDA8ECBF81B}"/>
              </a:ext>
            </a:extLst>
          </p:cNvPr>
          <p:cNvSpPr/>
          <p:nvPr/>
        </p:nvSpPr>
        <p:spPr>
          <a:xfrm>
            <a:off x="966005" y="4183686"/>
            <a:ext cx="4723911"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4D245A0-9EAC-3D55-087F-7B9BDF7D6CC2}"/>
              </a:ext>
            </a:extLst>
          </p:cNvPr>
          <p:cNvGrpSpPr/>
          <p:nvPr/>
        </p:nvGrpSpPr>
        <p:grpSpPr>
          <a:xfrm>
            <a:off x="826712" y="393186"/>
            <a:ext cx="4860324" cy="792189"/>
            <a:chOff x="928312" y="941826"/>
            <a:chExt cx="4860324" cy="792189"/>
          </a:xfrm>
        </p:grpSpPr>
        <p:sp>
          <p:nvSpPr>
            <p:cNvPr id="21" name="Rectangle: Rounded Corners 20">
              <a:extLst>
                <a:ext uri="{FF2B5EF4-FFF2-40B4-BE49-F238E27FC236}">
                  <a16:creationId xmlns:a16="http://schemas.microsoft.com/office/drawing/2014/main" id="{EB5C3E1B-7601-8B01-10A7-F19BB84C8845}"/>
                </a:ext>
              </a:extLst>
            </p:cNvPr>
            <p:cNvSpPr/>
            <p:nvPr/>
          </p:nvSpPr>
          <p:spPr>
            <a:xfrm>
              <a:off x="928312" y="941826"/>
              <a:ext cx="4860324" cy="792189"/>
            </a:xfrm>
            <a:prstGeom prst="roundRect">
              <a:avLst/>
            </a:prstGeom>
            <a:solidFill>
              <a:srgbClr val="58B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itle 3">
              <a:extLst>
                <a:ext uri="{FF2B5EF4-FFF2-40B4-BE49-F238E27FC236}">
                  <a16:creationId xmlns:a16="http://schemas.microsoft.com/office/drawing/2014/main" id="{49505D8D-65C1-E3EB-309E-D7E3F1FCA192}"/>
                </a:ext>
              </a:extLst>
            </p:cNvPr>
            <p:cNvSpPr txBox="1">
              <a:spLocks/>
            </p:cNvSpPr>
            <p:nvPr/>
          </p:nvSpPr>
          <p:spPr>
            <a:xfrm>
              <a:off x="1178812" y="1077124"/>
              <a:ext cx="4516570" cy="523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Ubisoft Sans" panose="02000504030000020004" pitchFamily="2" charset="-78"/>
                  <a:cs typeface="Ubisoft Sans" panose="02000504030000020004" pitchFamily="2" charset="-78"/>
                </a:rPr>
                <a:t>AGENDA</a:t>
              </a:r>
            </a:p>
          </p:txBody>
        </p:sp>
      </p:grpSp>
      <p:sp>
        <p:nvSpPr>
          <p:cNvPr id="19" name="Parallelogram 17">
            <a:extLst>
              <a:ext uri="{FF2B5EF4-FFF2-40B4-BE49-F238E27FC236}">
                <a16:creationId xmlns:a16="http://schemas.microsoft.com/office/drawing/2014/main" id="{7E2B8EF6-B792-5F66-15A4-42A34C601E88}"/>
              </a:ext>
            </a:extLst>
          </p:cNvPr>
          <p:cNvSpPr/>
          <p:nvPr/>
        </p:nvSpPr>
        <p:spPr>
          <a:xfrm>
            <a:off x="833592" y="1497666"/>
            <a:ext cx="4427294" cy="348978"/>
          </a:xfrm>
          <a:prstGeom prst="roundRect">
            <a:avLst/>
          </a:prstGeom>
          <a:solidFill>
            <a:srgbClr val="58B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22">
            <a:extLst>
              <a:ext uri="{FF2B5EF4-FFF2-40B4-BE49-F238E27FC236}">
                <a16:creationId xmlns:a16="http://schemas.microsoft.com/office/drawing/2014/main" id="{DAEE7972-29DF-60B6-60D3-4EFE4FCD4A78}"/>
              </a:ext>
            </a:extLst>
          </p:cNvPr>
          <p:cNvSpPr txBox="1"/>
          <p:nvPr/>
        </p:nvSpPr>
        <p:spPr>
          <a:xfrm>
            <a:off x="1083076" y="1499478"/>
            <a:ext cx="2302068"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Scalar &amp; Vector Fields</a:t>
            </a:r>
          </a:p>
        </p:txBody>
      </p:sp>
      <p:sp>
        <p:nvSpPr>
          <p:cNvPr id="29" name="TextBox 28">
            <a:extLst>
              <a:ext uri="{FF2B5EF4-FFF2-40B4-BE49-F238E27FC236}">
                <a16:creationId xmlns:a16="http://schemas.microsoft.com/office/drawing/2014/main" id="{FCD8920B-06E6-5D6C-A782-26F528238A4D}"/>
              </a:ext>
            </a:extLst>
          </p:cNvPr>
          <p:cNvSpPr txBox="1"/>
          <p:nvPr/>
        </p:nvSpPr>
        <p:spPr>
          <a:xfrm>
            <a:off x="5014133" y="1392030"/>
            <a:ext cx="992473"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01</a:t>
            </a:r>
            <a:endParaRPr lang="en-US" sz="2400" dirty="0">
              <a:solidFill>
                <a:schemeClr val="bg1"/>
              </a:solidFill>
            </a:endParaRPr>
          </a:p>
        </p:txBody>
      </p:sp>
      <p:sp>
        <p:nvSpPr>
          <p:cNvPr id="16" name="Parallelogram 60">
            <a:extLst>
              <a:ext uri="{FF2B5EF4-FFF2-40B4-BE49-F238E27FC236}">
                <a16:creationId xmlns:a16="http://schemas.microsoft.com/office/drawing/2014/main" id="{6288FFEF-AA5A-D477-5B42-E0C946E8B95A}"/>
              </a:ext>
            </a:extLst>
          </p:cNvPr>
          <p:cNvSpPr/>
          <p:nvPr/>
        </p:nvSpPr>
        <p:spPr>
          <a:xfrm>
            <a:off x="830868" y="2051089"/>
            <a:ext cx="4419144" cy="348978"/>
          </a:xfrm>
          <a:prstGeom prst="roundRect">
            <a:avLst/>
          </a:prstGeom>
          <a:solidFill>
            <a:srgbClr val="58B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65749989-A30B-3392-C234-1B02968B8F9D}"/>
              </a:ext>
            </a:extLst>
          </p:cNvPr>
          <p:cNvSpPr txBox="1"/>
          <p:nvPr/>
        </p:nvSpPr>
        <p:spPr>
          <a:xfrm>
            <a:off x="1067975" y="2057528"/>
            <a:ext cx="3021646"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Partial Derivatives</a:t>
            </a:r>
          </a:p>
        </p:txBody>
      </p:sp>
      <p:sp>
        <p:nvSpPr>
          <p:cNvPr id="30" name="TextBox 29">
            <a:extLst>
              <a:ext uri="{FF2B5EF4-FFF2-40B4-BE49-F238E27FC236}">
                <a16:creationId xmlns:a16="http://schemas.microsoft.com/office/drawing/2014/main" id="{F7AC40A5-89B2-E216-E8E8-89B7F3559D77}"/>
              </a:ext>
            </a:extLst>
          </p:cNvPr>
          <p:cNvSpPr txBox="1"/>
          <p:nvPr/>
        </p:nvSpPr>
        <p:spPr>
          <a:xfrm>
            <a:off x="5002005" y="1899599"/>
            <a:ext cx="924970"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02</a:t>
            </a:r>
            <a:endParaRPr lang="en-US" sz="2400" dirty="0">
              <a:solidFill>
                <a:schemeClr val="bg1"/>
              </a:solidFill>
            </a:endParaRPr>
          </a:p>
        </p:txBody>
      </p:sp>
      <p:sp>
        <p:nvSpPr>
          <p:cNvPr id="4" name="Parallelogram 63">
            <a:extLst>
              <a:ext uri="{FF2B5EF4-FFF2-40B4-BE49-F238E27FC236}">
                <a16:creationId xmlns:a16="http://schemas.microsoft.com/office/drawing/2014/main" id="{298D2FD7-8B95-5F1B-7959-7C2B7AC2F9B6}"/>
              </a:ext>
            </a:extLst>
          </p:cNvPr>
          <p:cNvSpPr/>
          <p:nvPr/>
        </p:nvSpPr>
        <p:spPr>
          <a:xfrm>
            <a:off x="826712" y="2591858"/>
            <a:ext cx="4419144" cy="348978"/>
          </a:xfrm>
          <a:prstGeom prst="roundRect">
            <a:avLst/>
          </a:prstGeom>
          <a:solidFill>
            <a:srgbClr val="58B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Parallelogram 66">
            <a:extLst>
              <a:ext uri="{FF2B5EF4-FFF2-40B4-BE49-F238E27FC236}">
                <a16:creationId xmlns:a16="http://schemas.microsoft.com/office/drawing/2014/main" id="{4CEA06BE-95B1-9046-C915-9CF255A3CF0E}"/>
              </a:ext>
            </a:extLst>
          </p:cNvPr>
          <p:cNvSpPr/>
          <p:nvPr/>
        </p:nvSpPr>
        <p:spPr>
          <a:xfrm>
            <a:off x="826712" y="3137274"/>
            <a:ext cx="4419144" cy="348978"/>
          </a:xfrm>
          <a:prstGeom prst="roundRect">
            <a:avLst/>
          </a:prstGeom>
          <a:solidFill>
            <a:srgbClr val="58B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Parallelogram 69">
            <a:extLst>
              <a:ext uri="{FF2B5EF4-FFF2-40B4-BE49-F238E27FC236}">
                <a16:creationId xmlns:a16="http://schemas.microsoft.com/office/drawing/2014/main" id="{3248E968-1AF4-0293-6BD7-191C11718B7A}"/>
              </a:ext>
            </a:extLst>
          </p:cNvPr>
          <p:cNvSpPr/>
          <p:nvPr/>
        </p:nvSpPr>
        <p:spPr>
          <a:xfrm>
            <a:off x="826712" y="3686718"/>
            <a:ext cx="4419144" cy="3489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Parallelogram 72">
            <a:extLst>
              <a:ext uri="{FF2B5EF4-FFF2-40B4-BE49-F238E27FC236}">
                <a16:creationId xmlns:a16="http://schemas.microsoft.com/office/drawing/2014/main" id="{EC86A5DD-0E02-DC1C-F209-BF09D40126EC}"/>
              </a:ext>
            </a:extLst>
          </p:cNvPr>
          <p:cNvSpPr/>
          <p:nvPr/>
        </p:nvSpPr>
        <p:spPr>
          <a:xfrm>
            <a:off x="826712" y="4239132"/>
            <a:ext cx="4419144" cy="3489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TextBox 23">
            <a:extLst>
              <a:ext uri="{FF2B5EF4-FFF2-40B4-BE49-F238E27FC236}">
                <a16:creationId xmlns:a16="http://schemas.microsoft.com/office/drawing/2014/main" id="{EC009349-4CF0-11C5-F798-BE33AC4914E3}"/>
              </a:ext>
            </a:extLst>
          </p:cNvPr>
          <p:cNvSpPr txBox="1"/>
          <p:nvPr/>
        </p:nvSpPr>
        <p:spPr>
          <a:xfrm>
            <a:off x="1067974" y="2601547"/>
            <a:ext cx="3199246"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Gradient &amp; Divergence &amp; Laplace</a:t>
            </a:r>
          </a:p>
        </p:txBody>
      </p:sp>
      <p:sp>
        <p:nvSpPr>
          <p:cNvPr id="25" name="TextBox 24">
            <a:extLst>
              <a:ext uri="{FF2B5EF4-FFF2-40B4-BE49-F238E27FC236}">
                <a16:creationId xmlns:a16="http://schemas.microsoft.com/office/drawing/2014/main" id="{FA93AE81-C97B-0804-0111-3765603B198C}"/>
              </a:ext>
            </a:extLst>
          </p:cNvPr>
          <p:cNvSpPr txBox="1"/>
          <p:nvPr/>
        </p:nvSpPr>
        <p:spPr>
          <a:xfrm>
            <a:off x="1067973" y="3689487"/>
            <a:ext cx="3690573"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Approximate derivatives</a:t>
            </a:r>
          </a:p>
        </p:txBody>
      </p:sp>
      <p:sp>
        <p:nvSpPr>
          <p:cNvPr id="27" name="TextBox 26">
            <a:extLst>
              <a:ext uri="{FF2B5EF4-FFF2-40B4-BE49-F238E27FC236}">
                <a16:creationId xmlns:a16="http://schemas.microsoft.com/office/drawing/2014/main" id="{1967E553-2245-7716-583B-EDCD51F6FDDC}"/>
              </a:ext>
            </a:extLst>
          </p:cNvPr>
          <p:cNvSpPr txBox="1"/>
          <p:nvPr/>
        </p:nvSpPr>
        <p:spPr>
          <a:xfrm>
            <a:off x="1067975" y="3149572"/>
            <a:ext cx="2138665"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Wave Equation</a:t>
            </a:r>
          </a:p>
        </p:txBody>
      </p:sp>
      <p:sp>
        <p:nvSpPr>
          <p:cNvPr id="28" name="TextBox 27">
            <a:extLst>
              <a:ext uri="{FF2B5EF4-FFF2-40B4-BE49-F238E27FC236}">
                <a16:creationId xmlns:a16="http://schemas.microsoft.com/office/drawing/2014/main" id="{26EAFC4B-EFA1-E53C-5C57-C61BFEF71270}"/>
              </a:ext>
            </a:extLst>
          </p:cNvPr>
          <p:cNvSpPr txBox="1"/>
          <p:nvPr/>
        </p:nvSpPr>
        <p:spPr>
          <a:xfrm>
            <a:off x="1067975" y="4242906"/>
            <a:ext cx="2202628"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Numerical Integration</a:t>
            </a:r>
          </a:p>
        </p:txBody>
      </p:sp>
      <p:sp>
        <p:nvSpPr>
          <p:cNvPr id="31" name="TextBox 30">
            <a:extLst>
              <a:ext uri="{FF2B5EF4-FFF2-40B4-BE49-F238E27FC236}">
                <a16:creationId xmlns:a16="http://schemas.microsoft.com/office/drawing/2014/main" id="{FECCE6EE-F747-0BFB-845A-D58E76ADDDA6}"/>
              </a:ext>
            </a:extLst>
          </p:cNvPr>
          <p:cNvSpPr txBox="1"/>
          <p:nvPr/>
        </p:nvSpPr>
        <p:spPr>
          <a:xfrm>
            <a:off x="5002005" y="2470257"/>
            <a:ext cx="884029"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03</a:t>
            </a:r>
            <a:endParaRPr lang="en-US" sz="2400" dirty="0">
              <a:solidFill>
                <a:schemeClr val="bg1"/>
              </a:solidFill>
            </a:endParaRPr>
          </a:p>
        </p:txBody>
      </p:sp>
      <p:sp>
        <p:nvSpPr>
          <p:cNvPr id="32" name="TextBox 31">
            <a:extLst>
              <a:ext uri="{FF2B5EF4-FFF2-40B4-BE49-F238E27FC236}">
                <a16:creationId xmlns:a16="http://schemas.microsoft.com/office/drawing/2014/main" id="{5EABC500-D3F0-5879-6750-14DB0FA0F110}"/>
              </a:ext>
            </a:extLst>
          </p:cNvPr>
          <p:cNvSpPr txBox="1"/>
          <p:nvPr/>
        </p:nvSpPr>
        <p:spPr>
          <a:xfrm>
            <a:off x="4996367" y="3019782"/>
            <a:ext cx="943394"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04</a:t>
            </a:r>
            <a:endParaRPr lang="en-US" sz="2400" dirty="0">
              <a:solidFill>
                <a:schemeClr val="bg1"/>
              </a:solidFill>
            </a:endParaRPr>
          </a:p>
        </p:txBody>
      </p:sp>
      <p:sp>
        <p:nvSpPr>
          <p:cNvPr id="33" name="TextBox 32">
            <a:extLst>
              <a:ext uri="{FF2B5EF4-FFF2-40B4-BE49-F238E27FC236}">
                <a16:creationId xmlns:a16="http://schemas.microsoft.com/office/drawing/2014/main" id="{6AA0BF6C-BA08-5F6A-65DC-285FDDDEE441}"/>
              </a:ext>
            </a:extLst>
          </p:cNvPr>
          <p:cNvSpPr txBox="1"/>
          <p:nvPr/>
        </p:nvSpPr>
        <p:spPr>
          <a:xfrm>
            <a:off x="4995536" y="3560285"/>
            <a:ext cx="947381"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05</a:t>
            </a:r>
            <a:endParaRPr lang="en-US" sz="2400" dirty="0">
              <a:solidFill>
                <a:schemeClr val="bg1"/>
              </a:solidFill>
            </a:endParaRPr>
          </a:p>
        </p:txBody>
      </p:sp>
      <p:sp>
        <p:nvSpPr>
          <p:cNvPr id="34" name="TextBox 33">
            <a:extLst>
              <a:ext uri="{FF2B5EF4-FFF2-40B4-BE49-F238E27FC236}">
                <a16:creationId xmlns:a16="http://schemas.microsoft.com/office/drawing/2014/main" id="{EEE3D6AE-4C51-AB90-1FFD-CC66B7E10682}"/>
              </a:ext>
            </a:extLst>
          </p:cNvPr>
          <p:cNvSpPr txBox="1"/>
          <p:nvPr/>
        </p:nvSpPr>
        <p:spPr>
          <a:xfrm>
            <a:off x="5002005" y="4122501"/>
            <a:ext cx="930966"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06</a:t>
            </a:r>
            <a:endParaRPr lang="en-US" sz="2400" dirty="0">
              <a:solidFill>
                <a:schemeClr val="bg1"/>
              </a:solidFill>
            </a:endParaRPr>
          </a:p>
        </p:txBody>
      </p:sp>
      <p:sp>
        <p:nvSpPr>
          <p:cNvPr id="5" name="Slide Number Placeholder 4">
            <a:extLst>
              <a:ext uri="{FF2B5EF4-FFF2-40B4-BE49-F238E27FC236}">
                <a16:creationId xmlns:a16="http://schemas.microsoft.com/office/drawing/2014/main" id="{2D267FD2-93E4-256C-A3AD-BF13DB4583D4}"/>
              </a:ext>
            </a:extLst>
          </p:cNvPr>
          <p:cNvSpPr>
            <a:spLocks noGrp="1"/>
          </p:cNvSpPr>
          <p:nvPr>
            <p:ph type="sldNum" sz="quarter" idx="4"/>
          </p:nvPr>
        </p:nvSpPr>
        <p:spPr>
          <a:xfrm>
            <a:off x="5806511" y="6427024"/>
            <a:ext cx="523240" cy="365125"/>
          </a:xfrm>
        </p:spPr>
        <p:txBody>
          <a:bodyPr/>
          <a:lstStyle/>
          <a:p>
            <a:fld id="{5B67AF12-DD15-4D82-B236-8BD44738918E}" type="slidenum">
              <a:rPr lang="en-US" smtClean="0"/>
              <a:pPr/>
              <a:t>4</a:t>
            </a:fld>
            <a:endParaRPr lang="en-US" dirty="0"/>
          </a:p>
        </p:txBody>
      </p:sp>
      <p:sp>
        <p:nvSpPr>
          <p:cNvPr id="41" name="Parallelogram 71">
            <a:extLst>
              <a:ext uri="{FF2B5EF4-FFF2-40B4-BE49-F238E27FC236}">
                <a16:creationId xmlns:a16="http://schemas.microsoft.com/office/drawing/2014/main" id="{969F0306-B6D7-7076-B251-98944B50A69F}"/>
              </a:ext>
            </a:extLst>
          </p:cNvPr>
          <p:cNvSpPr/>
          <p:nvPr/>
        </p:nvSpPr>
        <p:spPr>
          <a:xfrm>
            <a:off x="937080" y="4714585"/>
            <a:ext cx="4772208"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Rounded Corners 41">
            <a:extLst>
              <a:ext uri="{FF2B5EF4-FFF2-40B4-BE49-F238E27FC236}">
                <a16:creationId xmlns:a16="http://schemas.microsoft.com/office/drawing/2014/main" id="{5DE0DCC9-B126-2C14-E2E6-245769453859}"/>
              </a:ext>
            </a:extLst>
          </p:cNvPr>
          <p:cNvSpPr/>
          <p:nvPr/>
        </p:nvSpPr>
        <p:spPr>
          <a:xfrm>
            <a:off x="966005" y="4733006"/>
            <a:ext cx="4723911"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allelogram 72">
            <a:extLst>
              <a:ext uri="{FF2B5EF4-FFF2-40B4-BE49-F238E27FC236}">
                <a16:creationId xmlns:a16="http://schemas.microsoft.com/office/drawing/2014/main" id="{E1E5140F-A044-360B-8B5D-7BB781A27A6D}"/>
              </a:ext>
            </a:extLst>
          </p:cNvPr>
          <p:cNvSpPr/>
          <p:nvPr/>
        </p:nvSpPr>
        <p:spPr>
          <a:xfrm>
            <a:off x="826712" y="4788452"/>
            <a:ext cx="4419144" cy="3489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9" name="TextBox 48">
            <a:extLst>
              <a:ext uri="{FF2B5EF4-FFF2-40B4-BE49-F238E27FC236}">
                <a16:creationId xmlns:a16="http://schemas.microsoft.com/office/drawing/2014/main" id="{4A42B4E4-887A-1DCE-AEBF-A0E4696363D4}"/>
              </a:ext>
            </a:extLst>
          </p:cNvPr>
          <p:cNvSpPr txBox="1"/>
          <p:nvPr/>
        </p:nvSpPr>
        <p:spPr>
          <a:xfrm>
            <a:off x="1067975" y="4792226"/>
            <a:ext cx="2202628"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Interaction</a:t>
            </a:r>
          </a:p>
        </p:txBody>
      </p:sp>
      <p:sp>
        <p:nvSpPr>
          <p:cNvPr id="50" name="TextBox 49">
            <a:extLst>
              <a:ext uri="{FF2B5EF4-FFF2-40B4-BE49-F238E27FC236}">
                <a16:creationId xmlns:a16="http://schemas.microsoft.com/office/drawing/2014/main" id="{F8301795-94F6-82D2-4F00-E8FF127F7B07}"/>
              </a:ext>
            </a:extLst>
          </p:cNvPr>
          <p:cNvSpPr txBox="1"/>
          <p:nvPr/>
        </p:nvSpPr>
        <p:spPr>
          <a:xfrm>
            <a:off x="5005363" y="4681192"/>
            <a:ext cx="930966"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07</a:t>
            </a:r>
            <a:endParaRPr lang="en-US" sz="2400" dirty="0">
              <a:solidFill>
                <a:schemeClr val="bg1"/>
              </a:solidFill>
            </a:endParaRPr>
          </a:p>
        </p:txBody>
      </p:sp>
      <p:sp>
        <p:nvSpPr>
          <p:cNvPr id="51" name="Parallelogram 71">
            <a:extLst>
              <a:ext uri="{FF2B5EF4-FFF2-40B4-BE49-F238E27FC236}">
                <a16:creationId xmlns:a16="http://schemas.microsoft.com/office/drawing/2014/main" id="{5FB0087F-3548-E542-022C-C95EB1D91F97}"/>
              </a:ext>
            </a:extLst>
          </p:cNvPr>
          <p:cNvSpPr/>
          <p:nvPr/>
        </p:nvSpPr>
        <p:spPr>
          <a:xfrm>
            <a:off x="932739" y="5265527"/>
            <a:ext cx="4772208"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Rounded Corners 51">
            <a:extLst>
              <a:ext uri="{FF2B5EF4-FFF2-40B4-BE49-F238E27FC236}">
                <a16:creationId xmlns:a16="http://schemas.microsoft.com/office/drawing/2014/main" id="{C979767B-9DCE-B8F3-B621-59AC8FDFBA95}"/>
              </a:ext>
            </a:extLst>
          </p:cNvPr>
          <p:cNvSpPr/>
          <p:nvPr/>
        </p:nvSpPr>
        <p:spPr>
          <a:xfrm>
            <a:off x="961664" y="5283948"/>
            <a:ext cx="4723911"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72">
            <a:extLst>
              <a:ext uri="{FF2B5EF4-FFF2-40B4-BE49-F238E27FC236}">
                <a16:creationId xmlns:a16="http://schemas.microsoft.com/office/drawing/2014/main" id="{6E7A8B6F-32C5-6534-D963-36480A373201}"/>
              </a:ext>
            </a:extLst>
          </p:cNvPr>
          <p:cNvSpPr/>
          <p:nvPr/>
        </p:nvSpPr>
        <p:spPr>
          <a:xfrm>
            <a:off x="822371" y="5339394"/>
            <a:ext cx="4419144" cy="34897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4" name="TextBox 53">
            <a:extLst>
              <a:ext uri="{FF2B5EF4-FFF2-40B4-BE49-F238E27FC236}">
                <a16:creationId xmlns:a16="http://schemas.microsoft.com/office/drawing/2014/main" id="{8F7754BB-2315-586B-E7BC-7647F374703F}"/>
              </a:ext>
            </a:extLst>
          </p:cNvPr>
          <p:cNvSpPr txBox="1"/>
          <p:nvPr/>
        </p:nvSpPr>
        <p:spPr>
          <a:xfrm>
            <a:off x="1063634" y="5343168"/>
            <a:ext cx="2202628"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Blending</a:t>
            </a:r>
          </a:p>
        </p:txBody>
      </p:sp>
      <p:sp>
        <p:nvSpPr>
          <p:cNvPr id="55" name="TextBox 54">
            <a:extLst>
              <a:ext uri="{FF2B5EF4-FFF2-40B4-BE49-F238E27FC236}">
                <a16:creationId xmlns:a16="http://schemas.microsoft.com/office/drawing/2014/main" id="{373A56C9-BC35-C4D7-7191-ACCAFE031D2B}"/>
              </a:ext>
            </a:extLst>
          </p:cNvPr>
          <p:cNvSpPr txBox="1"/>
          <p:nvPr/>
        </p:nvSpPr>
        <p:spPr>
          <a:xfrm>
            <a:off x="4997664" y="5222763"/>
            <a:ext cx="930966"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08</a:t>
            </a:r>
            <a:endParaRPr lang="en-US" sz="2400" dirty="0">
              <a:solidFill>
                <a:schemeClr val="bg1"/>
              </a:solidFill>
            </a:endParaRPr>
          </a:p>
        </p:txBody>
      </p:sp>
      <p:sp>
        <p:nvSpPr>
          <p:cNvPr id="56" name="Parallelogram 71">
            <a:extLst>
              <a:ext uri="{FF2B5EF4-FFF2-40B4-BE49-F238E27FC236}">
                <a16:creationId xmlns:a16="http://schemas.microsoft.com/office/drawing/2014/main" id="{A195BFA7-CC90-4E9D-0EA7-7D0CB22956D7}"/>
              </a:ext>
            </a:extLst>
          </p:cNvPr>
          <p:cNvSpPr/>
          <p:nvPr/>
        </p:nvSpPr>
        <p:spPr>
          <a:xfrm>
            <a:off x="934085" y="5838214"/>
            <a:ext cx="4772208" cy="358949"/>
          </a:xfrm>
          <a:prstGeom prst="roundRect">
            <a:avLst/>
          </a:prstGeom>
          <a:solidFill>
            <a:srgbClr val="F0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 name="Rectangle: Rounded Corners 56">
            <a:extLst>
              <a:ext uri="{FF2B5EF4-FFF2-40B4-BE49-F238E27FC236}">
                <a16:creationId xmlns:a16="http://schemas.microsoft.com/office/drawing/2014/main" id="{DBD05E07-7024-1DDE-0F7B-2BC216ED6068}"/>
              </a:ext>
            </a:extLst>
          </p:cNvPr>
          <p:cNvSpPr/>
          <p:nvPr/>
        </p:nvSpPr>
        <p:spPr>
          <a:xfrm>
            <a:off x="963010" y="5856635"/>
            <a:ext cx="4723911" cy="322105"/>
          </a:xfrm>
          <a:prstGeom prst="roundRect">
            <a:avLst/>
          </a:prstGeom>
          <a:noFill/>
          <a:ln w="12700">
            <a:solidFill>
              <a:schemeClr val="accent5">
                <a:lumMod val="20000"/>
                <a:lumOff val="80000"/>
              </a:schemeClr>
            </a:solidFill>
          </a:ln>
          <a:effectLst>
            <a:glow rad="50800">
              <a:schemeClr val="accent5">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72">
            <a:extLst>
              <a:ext uri="{FF2B5EF4-FFF2-40B4-BE49-F238E27FC236}">
                <a16:creationId xmlns:a16="http://schemas.microsoft.com/office/drawing/2014/main" id="{BF7E4DE9-CC74-1AB1-89D7-56DD50AB729F}"/>
              </a:ext>
            </a:extLst>
          </p:cNvPr>
          <p:cNvSpPr/>
          <p:nvPr/>
        </p:nvSpPr>
        <p:spPr>
          <a:xfrm>
            <a:off x="823717" y="5912081"/>
            <a:ext cx="4419144" cy="34897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TextBox 58">
            <a:extLst>
              <a:ext uri="{FF2B5EF4-FFF2-40B4-BE49-F238E27FC236}">
                <a16:creationId xmlns:a16="http://schemas.microsoft.com/office/drawing/2014/main" id="{37928ADE-C2F9-0048-18D1-34F570F59F5E}"/>
              </a:ext>
            </a:extLst>
          </p:cNvPr>
          <p:cNvSpPr txBox="1"/>
          <p:nvPr/>
        </p:nvSpPr>
        <p:spPr>
          <a:xfrm>
            <a:off x="1064980" y="5915855"/>
            <a:ext cx="2202628" cy="340519"/>
          </a:xfrm>
          <a:prstGeom prst="roundRect">
            <a:avLst/>
          </a:prstGeom>
          <a:noFill/>
        </p:spPr>
        <p:txBody>
          <a:bodyPr wrap="square" rtlCol="0">
            <a:spAutoFit/>
          </a:bodyPr>
          <a:lstStyle/>
          <a:p>
            <a:r>
              <a:rPr lang="en-US" sz="1400" b="1" dirty="0">
                <a:solidFill>
                  <a:schemeClr val="bg1"/>
                </a:solidFill>
                <a:latin typeface="Ubisoft Sans" panose="02000504030000020004" pitchFamily="2" charset="-78"/>
                <a:cs typeface="Ubisoft Sans" panose="02000504030000020004" pitchFamily="2" charset="-78"/>
              </a:rPr>
              <a:t>Q&amp;A</a:t>
            </a:r>
          </a:p>
        </p:txBody>
      </p:sp>
      <p:sp>
        <p:nvSpPr>
          <p:cNvPr id="60" name="TextBox 59">
            <a:extLst>
              <a:ext uri="{FF2B5EF4-FFF2-40B4-BE49-F238E27FC236}">
                <a16:creationId xmlns:a16="http://schemas.microsoft.com/office/drawing/2014/main" id="{4D7AB043-5C32-47F6-1F63-F5D53EE7518B}"/>
              </a:ext>
            </a:extLst>
          </p:cNvPr>
          <p:cNvSpPr txBox="1"/>
          <p:nvPr/>
        </p:nvSpPr>
        <p:spPr>
          <a:xfrm>
            <a:off x="4994854" y="5811706"/>
            <a:ext cx="930966" cy="510778"/>
          </a:xfrm>
          <a:prstGeom prst="roundRect">
            <a:avLst/>
          </a:prstGeom>
          <a:noFill/>
        </p:spPr>
        <p:txBody>
          <a:bodyPr wrap="square">
            <a:spAutoFit/>
          </a:bodyPr>
          <a:lstStyle/>
          <a:p>
            <a:r>
              <a:rPr lang="en-US" sz="2400" b="1" dirty="0">
                <a:solidFill>
                  <a:schemeClr val="bg1"/>
                </a:solidFill>
                <a:latin typeface="Ubisoft Sans" panose="02000504030000020004" pitchFamily="2" charset="-78"/>
                <a:cs typeface="Ubisoft Sans" panose="02000504030000020004" pitchFamily="2" charset="-78"/>
              </a:rPr>
              <a:t>09</a:t>
            </a:r>
            <a:endParaRPr lang="en-US" sz="2400" dirty="0">
              <a:solidFill>
                <a:schemeClr val="bg1"/>
              </a:solidFill>
            </a:endParaRPr>
          </a:p>
        </p:txBody>
      </p:sp>
      <p:sp>
        <p:nvSpPr>
          <p:cNvPr id="11" name="TextBox 10">
            <a:extLst>
              <a:ext uri="{FF2B5EF4-FFF2-40B4-BE49-F238E27FC236}">
                <a16:creationId xmlns:a16="http://schemas.microsoft.com/office/drawing/2014/main" id="{DA558A44-6ACC-E85D-8A62-5E7EE5587F71}"/>
              </a:ext>
            </a:extLst>
          </p:cNvPr>
          <p:cNvSpPr txBox="1"/>
          <p:nvPr/>
        </p:nvSpPr>
        <p:spPr>
          <a:xfrm rot="16200000">
            <a:off x="-756072" y="1603673"/>
            <a:ext cx="2302068" cy="510778"/>
          </a:xfrm>
          <a:prstGeom prst="roundRect">
            <a:avLst/>
          </a:prstGeom>
          <a:noFill/>
        </p:spPr>
        <p:txBody>
          <a:bodyPr wrap="square" rtlCol="0">
            <a:spAutoFit/>
          </a:bodyPr>
          <a:lstStyle/>
          <a:p>
            <a:r>
              <a:rPr lang="en-US" sz="2400" b="1" dirty="0">
                <a:solidFill>
                  <a:srgbClr val="58B799"/>
                </a:solidFill>
                <a:latin typeface="Ubisoft Sans" panose="02000504030000020004" pitchFamily="2" charset="-78"/>
                <a:cs typeface="Ubisoft Sans" panose="02000504030000020004" pitchFamily="2" charset="-78"/>
              </a:rPr>
              <a:t>Theory</a:t>
            </a:r>
          </a:p>
        </p:txBody>
      </p:sp>
      <p:sp>
        <p:nvSpPr>
          <p:cNvPr id="14" name="TextBox 13">
            <a:extLst>
              <a:ext uri="{FF2B5EF4-FFF2-40B4-BE49-F238E27FC236}">
                <a16:creationId xmlns:a16="http://schemas.microsoft.com/office/drawing/2014/main" id="{53BCA9E8-A972-3A94-46D8-1A05DF87E1F5}"/>
              </a:ext>
            </a:extLst>
          </p:cNvPr>
          <p:cNvSpPr txBox="1"/>
          <p:nvPr/>
        </p:nvSpPr>
        <p:spPr>
          <a:xfrm rot="16200000">
            <a:off x="-718709" y="4071729"/>
            <a:ext cx="2302068" cy="510778"/>
          </a:xfrm>
          <a:prstGeom prst="roundRect">
            <a:avLst/>
          </a:prstGeom>
          <a:noFill/>
        </p:spPr>
        <p:txBody>
          <a:bodyPr wrap="square" rtlCol="0">
            <a:spAutoFit/>
          </a:bodyPr>
          <a:lstStyle/>
          <a:p>
            <a:r>
              <a:rPr lang="en-US" sz="2400" b="1" dirty="0">
                <a:solidFill>
                  <a:srgbClr val="A9D18E"/>
                </a:solidFill>
                <a:latin typeface="Ubisoft Sans" panose="02000504030000020004" pitchFamily="2" charset="-78"/>
                <a:cs typeface="Ubisoft Sans" panose="02000504030000020004" pitchFamily="2" charset="-78"/>
              </a:rPr>
              <a:t>Practice</a:t>
            </a:r>
          </a:p>
        </p:txBody>
      </p:sp>
    </p:spTree>
    <p:extLst>
      <p:ext uri="{BB962C8B-B14F-4D97-AF65-F5344CB8AC3E}">
        <p14:creationId xmlns:p14="http://schemas.microsoft.com/office/powerpoint/2010/main" val="416569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AEE9BAB4-6B25-4CB6-DB0B-9FF6E84DE6E4}"/>
              </a:ext>
            </a:extLst>
          </p:cNvPr>
          <p:cNvSpPr txBox="1">
            <a:spLocks/>
          </p:cNvSpPr>
          <p:nvPr/>
        </p:nvSpPr>
        <p:spPr>
          <a:xfrm>
            <a:off x="0" y="368737"/>
            <a:ext cx="12191999"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300" dirty="0">
                <a:latin typeface="Ubisoft Sans" panose="02000504030000020004" pitchFamily="2" charset="-78"/>
                <a:cs typeface="Ubisoft Sans" panose="02000504030000020004" pitchFamily="2" charset="-78"/>
              </a:rPr>
              <a:t>SCALAR </a:t>
            </a:r>
            <a:r>
              <a:rPr lang="en-US" sz="5400" b="1" spc="300" dirty="0">
                <a:solidFill>
                  <a:srgbClr val="005476"/>
                </a:solidFill>
                <a:latin typeface="Ubisoft Sans" panose="02000504030000020004" pitchFamily="2" charset="-78"/>
                <a:cs typeface="Ubisoft Sans" panose="02000504030000020004" pitchFamily="2" charset="-78"/>
              </a:rPr>
              <a:t>&amp;</a:t>
            </a:r>
            <a:r>
              <a:rPr lang="en-US" sz="5400" b="1" spc="300" dirty="0">
                <a:latin typeface="Ubisoft Sans" panose="02000504030000020004" pitchFamily="2" charset="-78"/>
                <a:cs typeface="Ubisoft Sans" panose="02000504030000020004" pitchFamily="2" charset="-78"/>
              </a:rPr>
              <a:t> VECTOR </a:t>
            </a:r>
            <a:r>
              <a:rPr lang="en-US" sz="5400" b="1" spc="300" dirty="0">
                <a:solidFill>
                  <a:srgbClr val="005476"/>
                </a:solidFill>
                <a:latin typeface="Ubisoft Sans" panose="02000504030000020004" pitchFamily="2" charset="-78"/>
                <a:cs typeface="Ubisoft Sans" panose="02000504030000020004" pitchFamily="2" charset="-78"/>
              </a:rPr>
              <a:t>FIELDS</a:t>
            </a:r>
            <a:endParaRPr lang="en-US" sz="5400" b="1" spc="300" dirty="0">
              <a:latin typeface="Ubisoft Sans" panose="02000504030000020004" pitchFamily="2" charset="-78"/>
              <a:cs typeface="Ubisoft Sans" panose="02000504030000020004" pitchFamily="2" charset="-78"/>
            </a:endParaRPr>
          </a:p>
        </p:txBody>
      </p:sp>
      <p:sp>
        <p:nvSpPr>
          <p:cNvPr id="25" name="TextBox 24">
            <a:extLst>
              <a:ext uri="{FF2B5EF4-FFF2-40B4-BE49-F238E27FC236}">
                <a16:creationId xmlns:a16="http://schemas.microsoft.com/office/drawing/2014/main" id="{4E504303-028C-46F5-0CC5-2FA4DDE99DC3}"/>
              </a:ext>
            </a:extLst>
          </p:cNvPr>
          <p:cNvSpPr txBox="1"/>
          <p:nvPr/>
        </p:nvSpPr>
        <p:spPr>
          <a:xfrm>
            <a:off x="614745" y="2606049"/>
            <a:ext cx="5298377" cy="2800767"/>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Assigns a number (scalar) to every point P in space</a:t>
            </a:r>
            <a:br>
              <a:rPr lang="en-US" sz="2200" dirty="0">
                <a:solidFill>
                  <a:schemeClr val="bg1"/>
                </a:solidFill>
                <a:latin typeface="Ubisoft Sans" panose="02000504030000020004" pitchFamily="2" charset="-78"/>
                <a:cs typeface="Ubisoft Sans" panose="02000504030000020004" pitchFamily="2" charset="-78"/>
              </a:rPr>
            </a:br>
            <a:r>
              <a:rPr lang="en-US" sz="2200" dirty="0">
                <a:solidFill>
                  <a:schemeClr val="bg1"/>
                </a:solidFill>
                <a:latin typeface="Ubisoft Sans" panose="02000504030000020004" pitchFamily="2" charset="-78"/>
                <a:cs typeface="Ubisoft Sans" panose="02000504030000020004" pitchFamily="2" charset="-78"/>
              </a:rPr>
              <a:t>U = U(P)</a:t>
            </a:r>
          </a:p>
          <a:p>
            <a:pPr marL="342900" indent="-342900">
              <a:buBlip>
                <a:blip r:embed="rId3"/>
              </a:buBlip>
            </a:pPr>
            <a:endParaRPr lang="en-US" sz="2200" dirty="0">
              <a:solidFill>
                <a:schemeClr val="bg1"/>
              </a:solidFill>
              <a:latin typeface="Ubisoft Sans" panose="02000504030000020004" pitchFamily="2" charset="-78"/>
              <a:cs typeface="Ubisoft Sans" panose="02000504030000020004" pitchFamily="2" charset="-78"/>
            </a:endParaRPr>
          </a:p>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Temperature Field, Pressure Field, Density Field, Height Field</a:t>
            </a:r>
          </a:p>
          <a:p>
            <a:endParaRPr lang="en-US" sz="2200" dirty="0">
              <a:solidFill>
                <a:schemeClr val="bg1"/>
              </a:solidFill>
              <a:latin typeface="Ubisoft Sans" panose="02000504030000020004" pitchFamily="2" charset="-78"/>
              <a:cs typeface="Ubisoft Sans" panose="02000504030000020004" pitchFamily="2" charset="-78"/>
            </a:endParaRPr>
          </a:p>
          <a:p>
            <a:endParaRPr lang="en-US" sz="2200" dirty="0">
              <a:solidFill>
                <a:schemeClr val="bg1"/>
              </a:solidFill>
            </a:endParaRPr>
          </a:p>
        </p:txBody>
      </p:sp>
      <p:sp>
        <p:nvSpPr>
          <p:cNvPr id="23" name="TextBox 22">
            <a:extLst>
              <a:ext uri="{FF2B5EF4-FFF2-40B4-BE49-F238E27FC236}">
                <a16:creationId xmlns:a16="http://schemas.microsoft.com/office/drawing/2014/main" id="{52062A18-06FB-B35A-74A6-DCB9A627890C}"/>
              </a:ext>
            </a:extLst>
          </p:cNvPr>
          <p:cNvSpPr txBox="1"/>
          <p:nvPr/>
        </p:nvSpPr>
        <p:spPr>
          <a:xfrm>
            <a:off x="822325" y="2003668"/>
            <a:ext cx="4730747" cy="461665"/>
          </a:xfrm>
          <a:prstGeom prst="rect">
            <a:avLst/>
          </a:prstGeom>
          <a:noFill/>
        </p:spPr>
        <p:txBody>
          <a:bodyPr wrap="square">
            <a:spAutoFit/>
          </a:bodyPr>
          <a:lstStyle/>
          <a:p>
            <a:pPr algn="ctr"/>
            <a:r>
              <a:rPr lang="en-US" sz="2400" b="1" dirty="0">
                <a:solidFill>
                  <a:schemeClr val="bg1"/>
                </a:solidFill>
                <a:latin typeface="Ubisoft Sans" panose="02000504030000020004" pitchFamily="2" charset="-78"/>
                <a:cs typeface="Ubisoft Sans" panose="02000504030000020004" pitchFamily="2" charset="-78"/>
              </a:rPr>
              <a:t>SCALAR FIELD</a:t>
            </a:r>
            <a:endParaRPr lang="en-US" sz="2400" b="1" dirty="0">
              <a:solidFill>
                <a:schemeClr val="bg1"/>
              </a:solidFill>
            </a:endParaRPr>
          </a:p>
        </p:txBody>
      </p:sp>
      <p:sp>
        <p:nvSpPr>
          <p:cNvPr id="3" name="TextBox 2">
            <a:extLst>
              <a:ext uri="{FF2B5EF4-FFF2-40B4-BE49-F238E27FC236}">
                <a16:creationId xmlns:a16="http://schemas.microsoft.com/office/drawing/2014/main" id="{D1454A9A-C8B7-6D53-3573-503C6A7C00CB}"/>
              </a:ext>
            </a:extLst>
          </p:cNvPr>
          <p:cNvSpPr txBox="1"/>
          <p:nvPr/>
        </p:nvSpPr>
        <p:spPr>
          <a:xfrm>
            <a:off x="6616768" y="2003668"/>
            <a:ext cx="4730747" cy="461665"/>
          </a:xfrm>
          <a:prstGeom prst="rect">
            <a:avLst/>
          </a:prstGeom>
          <a:noFill/>
        </p:spPr>
        <p:txBody>
          <a:bodyPr wrap="square">
            <a:spAutoFit/>
          </a:bodyPr>
          <a:lstStyle/>
          <a:p>
            <a:pPr algn="ctr"/>
            <a:r>
              <a:rPr lang="en-US" sz="2400" b="1" dirty="0">
                <a:solidFill>
                  <a:schemeClr val="bg1"/>
                </a:solidFill>
                <a:latin typeface="Ubisoft Sans" panose="02000504030000020004" pitchFamily="2" charset="-78"/>
                <a:cs typeface="Ubisoft Sans" panose="02000504030000020004" pitchFamily="2" charset="-78"/>
              </a:rPr>
              <a:t>VECTOR FIELD</a:t>
            </a:r>
            <a:endParaRPr lang="en-US" sz="2400" b="1"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58021CB-671F-47E0-B8F7-CBB6D2F10EE1}"/>
                  </a:ext>
                </a:extLst>
              </p:cNvPr>
              <p:cNvSpPr txBox="1"/>
              <p:nvPr/>
            </p:nvSpPr>
            <p:spPr>
              <a:xfrm>
                <a:off x="6271807" y="2585986"/>
                <a:ext cx="5549384" cy="2503378"/>
              </a:xfrm>
              <a:prstGeom prst="rect">
                <a:avLst/>
              </a:prstGeom>
              <a:noFill/>
            </p:spPr>
            <p:txBody>
              <a:bodyPr wrap="square">
                <a:spAutoFit/>
              </a:bodyPr>
              <a:lstStyle/>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Assigns a vector to every point P in space</a:t>
                </a:r>
                <a:br>
                  <a:rPr lang="en-US" sz="2200" dirty="0">
                    <a:solidFill>
                      <a:schemeClr val="bg1"/>
                    </a:solidFill>
                    <a:latin typeface="Ubisoft Sans" panose="02000504030000020004" pitchFamily="2" charset="-78"/>
                    <a:cs typeface="Ubisoft Sans" panose="02000504030000020004" pitchFamily="2" charset="-78"/>
                  </a:rPr>
                </a:br>
                <a14:m>
                  <m:oMath xmlns:m="http://schemas.openxmlformats.org/officeDocument/2006/math">
                    <m:acc>
                      <m:accPr>
                        <m:chr m:val="⃗"/>
                        <m:ctrlPr>
                          <a:rPr lang="en-US" sz="2200" i="1" dirty="0">
                            <a:solidFill>
                              <a:schemeClr val="bg1"/>
                            </a:solidFill>
                            <a:latin typeface="Cambria Math" panose="02040503050406030204" pitchFamily="18" charset="0"/>
                            <a:cs typeface="Ubisoft Sans" panose="02000504030000020004" pitchFamily="2" charset="-78"/>
                          </a:rPr>
                        </m:ctrlPr>
                      </m:accPr>
                      <m:e>
                        <m:r>
                          <a:rPr lang="en-US" sz="2200" i="1" dirty="0">
                            <a:solidFill>
                              <a:schemeClr val="bg1"/>
                            </a:solidFill>
                            <a:latin typeface="Cambria Math" panose="02040503050406030204" pitchFamily="18" charset="0"/>
                            <a:cs typeface="Ubisoft Sans" panose="02000504030000020004" pitchFamily="2" charset="-78"/>
                          </a:rPr>
                          <m:t>𝑉</m:t>
                        </m:r>
                      </m:e>
                    </m:acc>
                  </m:oMath>
                </a14:m>
                <a:r>
                  <a:rPr lang="en-US" sz="2200" dirty="0">
                    <a:solidFill>
                      <a:schemeClr val="bg1"/>
                    </a:solidFill>
                    <a:latin typeface="Ubisoft Sans" panose="02000504030000020004" pitchFamily="2" charset="-78"/>
                    <a:cs typeface="Ubisoft Sans" panose="02000504030000020004" pitchFamily="2" charset="-78"/>
                  </a:rPr>
                  <a:t>  = </a:t>
                </a:r>
                <a14:m>
                  <m:oMath xmlns:m="http://schemas.openxmlformats.org/officeDocument/2006/math">
                    <m:acc>
                      <m:accPr>
                        <m:chr m:val="⃗"/>
                        <m:ctrlPr>
                          <a:rPr lang="en-US" sz="2200" i="1" dirty="0" smtClean="0">
                            <a:solidFill>
                              <a:schemeClr val="bg1"/>
                            </a:solidFill>
                            <a:latin typeface="Cambria Math" panose="02040503050406030204" pitchFamily="18" charset="0"/>
                            <a:cs typeface="Ubisoft Sans" panose="02000504030000020004" pitchFamily="2" charset="-78"/>
                          </a:rPr>
                        </m:ctrlPr>
                      </m:accPr>
                      <m:e>
                        <m:r>
                          <a:rPr lang="en-US" sz="2200" i="1" dirty="0">
                            <a:solidFill>
                              <a:schemeClr val="bg1"/>
                            </a:solidFill>
                            <a:latin typeface="Cambria Math" panose="02040503050406030204" pitchFamily="18" charset="0"/>
                            <a:cs typeface="Ubisoft Sans" panose="02000504030000020004" pitchFamily="2" charset="-78"/>
                          </a:rPr>
                          <m:t>𝑉</m:t>
                        </m:r>
                      </m:e>
                    </m:acc>
                  </m:oMath>
                </a14:m>
                <a:r>
                  <a:rPr lang="en-US" sz="2200" dirty="0">
                    <a:solidFill>
                      <a:schemeClr val="bg1"/>
                    </a:solidFill>
                    <a:latin typeface="Ubisoft Sans" panose="02000504030000020004" pitchFamily="2" charset="-78"/>
                    <a:cs typeface="Ubisoft Sans" panose="02000504030000020004" pitchFamily="2" charset="-78"/>
                  </a:rPr>
                  <a:t> (P)</a:t>
                </a:r>
              </a:p>
              <a:p>
                <a:endParaRPr lang="en-US" sz="2200" dirty="0">
                  <a:solidFill>
                    <a:schemeClr val="bg1"/>
                  </a:solidFill>
                  <a:latin typeface="Ubisoft Sans" panose="02000504030000020004" pitchFamily="2" charset="-78"/>
                  <a:cs typeface="Ubisoft Sans" panose="02000504030000020004" pitchFamily="2" charset="-78"/>
                </a:endParaRPr>
              </a:p>
              <a:p>
                <a:pPr marL="342900" indent="-342900">
                  <a:buBlip>
                    <a:blip r:embed="rId3"/>
                  </a:buBlip>
                </a:pPr>
                <a:r>
                  <a:rPr lang="en-US" sz="2200" dirty="0">
                    <a:solidFill>
                      <a:schemeClr val="bg1"/>
                    </a:solidFill>
                    <a:latin typeface="Ubisoft Sans" panose="02000504030000020004" pitchFamily="2" charset="-78"/>
                    <a:cs typeface="Ubisoft Sans" panose="02000504030000020004" pitchFamily="2" charset="-78"/>
                  </a:rPr>
                  <a:t>Gradient Field, Velocity Field, Flow Field, Magnetic Field</a:t>
                </a:r>
              </a:p>
              <a:p>
                <a:endParaRPr lang="en-US" sz="2200" dirty="0">
                  <a:solidFill>
                    <a:schemeClr val="bg1"/>
                  </a:solidFill>
                  <a:latin typeface="Ubisoft Sans" panose="02000504030000020004" pitchFamily="2" charset="-78"/>
                  <a:cs typeface="Ubisoft Sans" panose="02000504030000020004" pitchFamily="2" charset="-78"/>
                </a:endParaRPr>
              </a:p>
            </p:txBody>
          </p:sp>
        </mc:Choice>
        <mc:Fallback xmlns="">
          <p:sp>
            <p:nvSpPr>
              <p:cNvPr id="9" name="TextBox 8">
                <a:extLst>
                  <a:ext uri="{FF2B5EF4-FFF2-40B4-BE49-F238E27FC236}">
                    <a16:creationId xmlns:a16="http://schemas.microsoft.com/office/drawing/2014/main" id="{558021CB-671F-47E0-B8F7-CBB6D2F10EE1}"/>
                  </a:ext>
                </a:extLst>
              </p:cNvPr>
              <p:cNvSpPr txBox="1">
                <a:spLocks noRot="1" noChangeAspect="1" noMove="1" noResize="1" noEditPoints="1" noAdjustHandles="1" noChangeArrowheads="1" noChangeShapeType="1" noTextEdit="1"/>
              </p:cNvSpPr>
              <p:nvPr/>
            </p:nvSpPr>
            <p:spPr>
              <a:xfrm>
                <a:off x="6271807" y="2585986"/>
                <a:ext cx="5549384" cy="2503378"/>
              </a:xfrm>
              <a:prstGeom prst="rect">
                <a:avLst/>
              </a:prstGeom>
              <a:blipFill>
                <a:blip r:embed="rId4"/>
                <a:stretch>
                  <a:fillRect t="-1703" r="-186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71E859A-4CD3-CFFF-B982-F768829EA9E4}"/>
              </a:ext>
            </a:extLst>
          </p:cNvPr>
          <p:cNvSpPr>
            <a:spLocks noGrp="1"/>
          </p:cNvSpPr>
          <p:nvPr>
            <p:ph type="sldNum" sz="quarter" idx="4"/>
          </p:nvPr>
        </p:nvSpPr>
        <p:spPr/>
        <p:txBody>
          <a:bodyPr/>
          <a:lstStyle/>
          <a:p>
            <a:fld id="{5B67AF12-DD15-4D82-B236-8BD44738918E}" type="slidenum">
              <a:rPr lang="en-US" smtClean="0"/>
              <a:pPr/>
              <a:t>5</a:t>
            </a:fld>
            <a:endParaRPr lang="en-US" dirty="0"/>
          </a:p>
        </p:txBody>
      </p:sp>
      <p:pic>
        <p:nvPicPr>
          <p:cNvPr id="5" name="Picture 4">
            <a:extLst>
              <a:ext uri="{FF2B5EF4-FFF2-40B4-BE49-F238E27FC236}">
                <a16:creationId xmlns:a16="http://schemas.microsoft.com/office/drawing/2014/main" id="{8EA4840D-58FE-CA8F-1AA3-4FE3AD41C13A}"/>
              </a:ext>
            </a:extLst>
          </p:cNvPr>
          <p:cNvPicPr>
            <a:picLocks noChangeAspect="1"/>
          </p:cNvPicPr>
          <p:nvPr/>
        </p:nvPicPr>
        <p:blipFill>
          <a:blip r:embed="rId5"/>
          <a:stretch>
            <a:fillRect/>
          </a:stretch>
        </p:blipFill>
        <p:spPr>
          <a:xfrm>
            <a:off x="1881444" y="4961257"/>
            <a:ext cx="1507485" cy="1496207"/>
          </a:xfrm>
          <a:prstGeom prst="rect">
            <a:avLst/>
          </a:prstGeom>
        </p:spPr>
      </p:pic>
      <p:grpSp>
        <p:nvGrpSpPr>
          <p:cNvPr id="7" name="Group 6">
            <a:extLst>
              <a:ext uri="{FF2B5EF4-FFF2-40B4-BE49-F238E27FC236}">
                <a16:creationId xmlns:a16="http://schemas.microsoft.com/office/drawing/2014/main" id="{35BF5787-096B-BF8A-A775-A7FBB23678EF}"/>
              </a:ext>
            </a:extLst>
          </p:cNvPr>
          <p:cNvGrpSpPr/>
          <p:nvPr/>
        </p:nvGrpSpPr>
        <p:grpSpPr>
          <a:xfrm>
            <a:off x="6602690" y="4933003"/>
            <a:ext cx="1507485" cy="1507485"/>
            <a:chOff x="9610174" y="3223309"/>
            <a:chExt cx="1737341" cy="1737341"/>
          </a:xfrm>
        </p:grpSpPr>
        <p:sp>
          <p:nvSpPr>
            <p:cNvPr id="6" name="Rectangle 5">
              <a:extLst>
                <a:ext uri="{FF2B5EF4-FFF2-40B4-BE49-F238E27FC236}">
                  <a16:creationId xmlns:a16="http://schemas.microsoft.com/office/drawing/2014/main" id="{65B7D0C1-A465-E271-E98A-6D2BA2AFE6F3}"/>
                </a:ext>
              </a:extLst>
            </p:cNvPr>
            <p:cNvSpPr/>
            <p:nvPr/>
          </p:nvSpPr>
          <p:spPr>
            <a:xfrm>
              <a:off x="9610174" y="3223309"/>
              <a:ext cx="1737341" cy="17373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98FC5ABA-F8B8-250B-94ED-33A0F109D839}"/>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610174" y="3223309"/>
              <a:ext cx="1737341" cy="173734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C429F36A-51C5-F70A-C028-F5E15D411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930" y="4955618"/>
            <a:ext cx="1507485" cy="1507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254CD6C-338E-EE17-0622-D6E818A9A643}"/>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357176" y="4933003"/>
            <a:ext cx="2246052" cy="15074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36F51C-1A6D-8B13-E18F-A8AC107B6955}"/>
              </a:ext>
            </a:extLst>
          </p:cNvPr>
          <p:cNvSpPr txBox="1"/>
          <p:nvPr/>
        </p:nvSpPr>
        <p:spPr>
          <a:xfrm>
            <a:off x="8357176" y="6462757"/>
            <a:ext cx="2246052" cy="25164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[15]</a:t>
            </a:r>
          </a:p>
        </p:txBody>
      </p:sp>
      <p:sp>
        <p:nvSpPr>
          <p:cNvPr id="10" name="TextBox 9">
            <a:extLst>
              <a:ext uri="{FF2B5EF4-FFF2-40B4-BE49-F238E27FC236}">
                <a16:creationId xmlns:a16="http://schemas.microsoft.com/office/drawing/2014/main" id="{F633C9D0-F966-0604-84BD-CF916ED109DC}"/>
              </a:ext>
            </a:extLst>
          </p:cNvPr>
          <p:cNvSpPr txBox="1"/>
          <p:nvPr/>
        </p:nvSpPr>
        <p:spPr>
          <a:xfrm>
            <a:off x="6622230" y="6462757"/>
            <a:ext cx="1487945" cy="25164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[14]</a:t>
            </a:r>
          </a:p>
        </p:txBody>
      </p:sp>
      <p:sp>
        <p:nvSpPr>
          <p:cNvPr id="11" name="TextBox 10">
            <a:extLst>
              <a:ext uri="{FF2B5EF4-FFF2-40B4-BE49-F238E27FC236}">
                <a16:creationId xmlns:a16="http://schemas.microsoft.com/office/drawing/2014/main" id="{FFFF3616-257A-2FA2-A5A6-9847FB550BA2}"/>
              </a:ext>
            </a:extLst>
          </p:cNvPr>
          <p:cNvSpPr txBox="1"/>
          <p:nvPr/>
        </p:nvSpPr>
        <p:spPr>
          <a:xfrm>
            <a:off x="1881444" y="6481905"/>
            <a:ext cx="1507484" cy="251641"/>
          </a:xfrm>
          <a:prstGeom prst="rect">
            <a:avLst/>
          </a:prstGeom>
          <a:noFill/>
        </p:spPr>
        <p:txBody>
          <a:bodyPr wrap="square">
            <a:spAutoFit/>
          </a:bodyPr>
          <a:lstStyle/>
          <a:p>
            <a:pPr marL="0" indent="0" algn="ctr">
              <a:buNone/>
            </a:pPr>
            <a:r>
              <a:rPr lang="de-DE" sz="1000" dirty="0">
                <a:latin typeface="Ubisoft Sans" panose="02000504030000020004" pitchFamily="2" charset="-78"/>
                <a:cs typeface="Ubisoft Sans" panose="02000504030000020004" pitchFamily="2" charset="-78"/>
              </a:rPr>
              <a:t>[13]</a:t>
            </a:r>
          </a:p>
        </p:txBody>
      </p:sp>
    </p:spTree>
    <p:extLst>
      <p:ext uri="{BB962C8B-B14F-4D97-AF65-F5344CB8AC3E}">
        <p14:creationId xmlns:p14="http://schemas.microsoft.com/office/powerpoint/2010/main" val="25317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AB50C125-EEE6-7A92-1E80-23D135751E9C}"/>
              </a:ext>
            </a:extLst>
          </p:cNvPr>
          <p:cNvSpPr txBox="1">
            <a:spLocks/>
          </p:cNvSpPr>
          <p:nvPr/>
        </p:nvSpPr>
        <p:spPr>
          <a:xfrm>
            <a:off x="914400" y="1554480"/>
            <a:ext cx="9264303" cy="8780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Derivative quantifies the rate of change of a function</a:t>
            </a:r>
          </a:p>
          <a:p>
            <a:pPr marL="0" indent="0">
              <a:buNone/>
            </a:pPr>
            <a:r>
              <a:rPr lang="en-US" sz="2200" dirty="0">
                <a:latin typeface="Ubisoft Sans" panose="02000504030000020004" pitchFamily="2" charset="-78"/>
                <a:cs typeface="Ubisoft Sans" panose="02000504030000020004" pitchFamily="2" charset="-78"/>
              </a:rPr>
              <a:t>In other words, the slope of the local </a:t>
            </a:r>
            <a:r>
              <a:rPr lang="en-US" sz="2200" dirty="0">
                <a:solidFill>
                  <a:srgbClr val="FB0DC8"/>
                </a:solidFill>
                <a:latin typeface="Ubisoft Sans" panose="02000504030000020004" pitchFamily="2" charset="-78"/>
                <a:cs typeface="Ubisoft Sans" panose="02000504030000020004" pitchFamily="2" charset="-78"/>
              </a:rPr>
              <a:t>tangent</a:t>
            </a:r>
            <a:endParaRPr lang="en-US" sz="2200" dirty="0"/>
          </a:p>
        </p:txBody>
      </p:sp>
      <p:sp>
        <p:nvSpPr>
          <p:cNvPr id="5" name="Slide Number Placeholder 4">
            <a:extLst>
              <a:ext uri="{FF2B5EF4-FFF2-40B4-BE49-F238E27FC236}">
                <a16:creationId xmlns:a16="http://schemas.microsoft.com/office/drawing/2014/main" id="{D86F5F72-4DEF-EC93-9150-B69343846ABA}"/>
              </a:ext>
            </a:extLst>
          </p:cNvPr>
          <p:cNvSpPr>
            <a:spLocks noGrp="1"/>
          </p:cNvSpPr>
          <p:nvPr>
            <p:ph type="sldNum" sz="quarter" idx="4"/>
          </p:nvPr>
        </p:nvSpPr>
        <p:spPr>
          <a:xfrm>
            <a:off x="4116847" y="6492875"/>
            <a:ext cx="523240" cy="365125"/>
          </a:xfrm>
        </p:spPr>
        <p:txBody>
          <a:bodyPr/>
          <a:lstStyle/>
          <a:p>
            <a:fld id="{5B67AF12-DD15-4D82-B236-8BD44738918E}" type="slidenum">
              <a:rPr lang="en-US" smtClean="0"/>
              <a:pPr/>
              <a:t>6</a:t>
            </a:fld>
            <a:endParaRPr lang="en-US" dirty="0"/>
          </a:p>
        </p:txBody>
      </p:sp>
      <p:sp>
        <p:nvSpPr>
          <p:cNvPr id="6" name="Title 3">
            <a:extLst>
              <a:ext uri="{FF2B5EF4-FFF2-40B4-BE49-F238E27FC236}">
                <a16:creationId xmlns:a16="http://schemas.microsoft.com/office/drawing/2014/main" id="{7B6F4662-6F24-ED2F-E729-F7B80E92EAE9}"/>
              </a:ext>
            </a:extLst>
          </p:cNvPr>
          <p:cNvSpPr txBox="1">
            <a:spLocks/>
          </p:cNvSpPr>
          <p:nvPr/>
        </p:nvSpPr>
        <p:spPr>
          <a:xfrm>
            <a:off x="1371600" y="457200"/>
            <a:ext cx="8648573"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solidFill>
                  <a:srgbClr val="005476"/>
                </a:solidFill>
                <a:latin typeface="Ubisoft Sans" panose="02000504030000020004" pitchFamily="2" charset="-78"/>
                <a:cs typeface="Ubisoft Sans" panose="02000504030000020004" pitchFamily="2" charset="-78"/>
              </a:rPr>
              <a:t>DERIVATIVES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F5AA71A-23D9-734F-AEED-AFA8C83FF094}"/>
                  </a:ext>
                </a:extLst>
              </p:cNvPr>
              <p:cNvSpPr txBox="1"/>
              <p:nvPr/>
            </p:nvSpPr>
            <p:spPr>
              <a:xfrm>
                <a:off x="1066855" y="2788927"/>
                <a:ext cx="1358800" cy="4308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cs typeface="Ubisoft Sans" panose="02000504030000020004" pitchFamily="2" charset="-78"/>
                        </a:rPr>
                        <m:t>𝑓</m:t>
                      </m:r>
                      <m:r>
                        <a:rPr lang="en-US" sz="2200" i="1">
                          <a:latin typeface="Cambria Math" panose="02040503050406030204" pitchFamily="18" charset="0"/>
                          <a:ea typeface="Cambria Math" panose="02040503050406030204" pitchFamily="18" charset="0"/>
                          <a:cs typeface="Ubisoft Sans" panose="02000504030000020004" pitchFamily="2" charset="-78"/>
                        </a:rPr>
                        <m:t>(</m:t>
                      </m:r>
                      <m:r>
                        <a:rPr lang="en-US" sz="2200" i="1">
                          <a:latin typeface="Cambria Math" panose="02040503050406030204" pitchFamily="18" charset="0"/>
                          <a:ea typeface="Cambria Math" panose="02040503050406030204" pitchFamily="18" charset="0"/>
                          <a:cs typeface="Ubisoft Sans" panose="02000504030000020004" pitchFamily="2" charset="-78"/>
                        </a:rPr>
                        <m:t>𝑥</m:t>
                      </m:r>
                      <m:r>
                        <a:rPr lang="en-US" sz="2200" i="1">
                          <a:latin typeface="Cambria Math" panose="02040503050406030204" pitchFamily="18" charset="0"/>
                          <a:ea typeface="Cambria Math" panose="02040503050406030204" pitchFamily="18" charset="0"/>
                          <a:cs typeface="Ubisoft Sans" panose="02000504030000020004" pitchFamily="2" charset="-78"/>
                        </a:rPr>
                        <m:t>)=</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a:latin typeface="Cambria Math" panose="02040503050406030204" pitchFamily="18" charset="0"/>
                              <a:ea typeface="Cambria Math" panose="02040503050406030204" pitchFamily="18" charset="0"/>
                              <a:cs typeface="Ubisoft Sans" panose="02000504030000020004" pitchFamily="2" charset="-78"/>
                            </a:rPr>
                            <m:t>x</m:t>
                          </m:r>
                        </m:e>
                        <m:sup>
                          <m:r>
                            <a:rPr lang="de-DE" sz="2200">
                              <a:latin typeface="Cambria Math" panose="02040503050406030204" pitchFamily="18" charset="0"/>
                              <a:ea typeface="Cambria Math" panose="02040503050406030204" pitchFamily="18" charset="0"/>
                              <a:cs typeface="Ubisoft Sans" panose="02000504030000020004" pitchFamily="2" charset="-78"/>
                            </a:rPr>
                            <m:t>2</m:t>
                          </m:r>
                        </m:sup>
                      </m:sSup>
                    </m:oMath>
                  </m:oMathPara>
                </a14:m>
                <a:endParaRPr lang="en-US" sz="2200" dirty="0">
                  <a:latin typeface="Cambria Math" panose="02040503050406030204" pitchFamily="18"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5F5AA71A-23D9-734F-AEED-AFA8C83FF094}"/>
                  </a:ext>
                </a:extLst>
              </p:cNvPr>
              <p:cNvSpPr txBox="1">
                <a:spLocks noRot="1" noChangeAspect="1" noMove="1" noResize="1" noEditPoints="1" noAdjustHandles="1" noChangeArrowheads="1" noChangeShapeType="1" noTextEdit="1"/>
              </p:cNvSpPr>
              <p:nvPr/>
            </p:nvSpPr>
            <p:spPr>
              <a:xfrm>
                <a:off x="1066855" y="2788927"/>
                <a:ext cx="1358800" cy="430887"/>
              </a:xfrm>
              <a:prstGeom prst="rect">
                <a:avLst/>
              </a:prstGeom>
              <a:blipFill>
                <a:blip r:embed="rId3"/>
                <a:stretch>
                  <a:fillRect l="-2691" b="-20000"/>
                </a:stretch>
              </a:blipFill>
            </p:spPr>
            <p:txBody>
              <a:bodyPr/>
              <a:lstStyle/>
              <a:p>
                <a:r>
                  <a:rPr lang="en-US">
                    <a:noFill/>
                  </a:rPr>
                  <a:t> </a:t>
                </a:r>
              </a:p>
            </p:txBody>
          </p:sp>
        </mc:Fallback>
      </mc:AlternateContent>
      <p:grpSp>
        <p:nvGrpSpPr>
          <p:cNvPr id="1027" name="Group 1026">
            <a:extLst>
              <a:ext uri="{FF2B5EF4-FFF2-40B4-BE49-F238E27FC236}">
                <a16:creationId xmlns:a16="http://schemas.microsoft.com/office/drawing/2014/main" id="{970B1549-F906-2333-02CF-DA31A1DF5681}"/>
              </a:ext>
            </a:extLst>
          </p:cNvPr>
          <p:cNvGrpSpPr/>
          <p:nvPr/>
        </p:nvGrpSpPr>
        <p:grpSpPr>
          <a:xfrm>
            <a:off x="3537982" y="3399042"/>
            <a:ext cx="2866352" cy="2856038"/>
            <a:chOff x="5478790" y="3506185"/>
            <a:chExt cx="2971540" cy="2960848"/>
          </a:xfrm>
        </p:grpSpPr>
        <p:cxnSp>
          <p:nvCxnSpPr>
            <p:cNvPr id="48" name="Straight Connector 47">
              <a:extLst>
                <a:ext uri="{FF2B5EF4-FFF2-40B4-BE49-F238E27FC236}">
                  <a16:creationId xmlns:a16="http://schemas.microsoft.com/office/drawing/2014/main" id="{F8AEDD39-1663-0602-A6AC-90B93150BF07}"/>
                </a:ext>
              </a:extLst>
            </p:cNvPr>
            <p:cNvCxnSpPr>
              <a:cxnSpLocks/>
            </p:cNvCxnSpPr>
            <p:nvPr/>
          </p:nvCxnSpPr>
          <p:spPr>
            <a:xfrm flipV="1">
              <a:off x="6110359" y="3794756"/>
              <a:ext cx="1163585" cy="23621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6A1909-FB8A-ABF5-5376-2EF00CACFC20}"/>
                </a:ext>
              </a:extLst>
            </p:cNvPr>
            <p:cNvCxnSpPr>
              <a:cxnSpLocks/>
            </p:cNvCxnSpPr>
            <p:nvPr/>
          </p:nvCxnSpPr>
          <p:spPr>
            <a:xfrm flipV="1">
              <a:off x="6113261" y="3794756"/>
              <a:ext cx="0" cy="2555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84C8A39-C176-7C23-D6D2-F571BFEE9078}"/>
                </a:ext>
              </a:extLst>
            </p:cNvPr>
            <p:cNvSpPr txBox="1"/>
            <p:nvPr/>
          </p:nvSpPr>
          <p:spPr>
            <a:xfrm>
              <a:off x="8229065" y="6097701"/>
              <a:ext cx="221265" cy="369332"/>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EFE99A1-2E6E-EB51-8012-B9D16C470F74}"/>
                    </a:ext>
                  </a:extLst>
                </p:cNvPr>
                <p:cNvSpPr txBox="1"/>
                <p:nvPr/>
              </p:nvSpPr>
              <p:spPr>
                <a:xfrm>
                  <a:off x="5478790" y="3506185"/>
                  <a:ext cx="6132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𝑓</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dirty="0">
                    <a:solidFill>
                      <a:schemeClr val="tx1"/>
                    </a:solidFill>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EFE99A1-2E6E-EB51-8012-B9D16C470F74}"/>
                    </a:ext>
                  </a:extLst>
                </p:cNvPr>
                <p:cNvSpPr txBox="1">
                  <a:spLocks noRot="1" noChangeAspect="1" noMove="1" noResize="1" noEditPoints="1" noAdjustHandles="1" noChangeArrowheads="1" noChangeShapeType="1" noTextEdit="1"/>
                </p:cNvSpPr>
                <p:nvPr/>
              </p:nvSpPr>
              <p:spPr>
                <a:xfrm>
                  <a:off x="5478790" y="3506185"/>
                  <a:ext cx="613239" cy="369332"/>
                </a:xfrm>
                <a:prstGeom prst="rect">
                  <a:avLst/>
                </a:prstGeom>
                <a:blipFill>
                  <a:blip r:embed="rId4"/>
                  <a:stretch>
                    <a:fillRect l="-4124" r="-19588" b="-20339"/>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EE72B84E-CE27-133E-B503-4FAA64301E2C}"/>
                </a:ext>
              </a:extLst>
            </p:cNvPr>
            <p:cNvCxnSpPr>
              <a:cxnSpLocks/>
            </p:cNvCxnSpPr>
            <p:nvPr/>
          </p:nvCxnSpPr>
          <p:spPr>
            <a:xfrm>
              <a:off x="5905500" y="6174391"/>
              <a:ext cx="23850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5" name="Group 1044">
            <a:extLst>
              <a:ext uri="{FF2B5EF4-FFF2-40B4-BE49-F238E27FC236}">
                <a16:creationId xmlns:a16="http://schemas.microsoft.com/office/drawing/2014/main" id="{DE65ED1D-6F01-3752-4B14-816287D537B2}"/>
              </a:ext>
            </a:extLst>
          </p:cNvPr>
          <p:cNvGrpSpPr/>
          <p:nvPr/>
        </p:nvGrpSpPr>
        <p:grpSpPr>
          <a:xfrm>
            <a:off x="7167267" y="3399042"/>
            <a:ext cx="2866352" cy="2856038"/>
            <a:chOff x="5478790" y="3506185"/>
            <a:chExt cx="2971540" cy="2960848"/>
          </a:xfrm>
        </p:grpSpPr>
        <p:cxnSp>
          <p:nvCxnSpPr>
            <p:cNvPr id="1046" name="Straight Connector 1045">
              <a:extLst>
                <a:ext uri="{FF2B5EF4-FFF2-40B4-BE49-F238E27FC236}">
                  <a16:creationId xmlns:a16="http://schemas.microsoft.com/office/drawing/2014/main" id="{F30F63D6-5E19-A5F8-75CE-3F08DC88A44A}"/>
                </a:ext>
              </a:extLst>
            </p:cNvPr>
            <p:cNvCxnSpPr>
              <a:cxnSpLocks/>
            </p:cNvCxnSpPr>
            <p:nvPr/>
          </p:nvCxnSpPr>
          <p:spPr>
            <a:xfrm>
              <a:off x="6113261" y="4338356"/>
              <a:ext cx="217727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47" name="Straight Arrow Connector 1046">
              <a:extLst>
                <a:ext uri="{FF2B5EF4-FFF2-40B4-BE49-F238E27FC236}">
                  <a16:creationId xmlns:a16="http://schemas.microsoft.com/office/drawing/2014/main" id="{6ECCF9BA-D79B-ECB9-BC70-B503E239D5BA}"/>
                </a:ext>
              </a:extLst>
            </p:cNvPr>
            <p:cNvCxnSpPr>
              <a:cxnSpLocks/>
            </p:cNvCxnSpPr>
            <p:nvPr/>
          </p:nvCxnSpPr>
          <p:spPr>
            <a:xfrm flipV="1">
              <a:off x="6113261" y="3794756"/>
              <a:ext cx="0" cy="2555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 name="TextBox 1047">
              <a:extLst>
                <a:ext uri="{FF2B5EF4-FFF2-40B4-BE49-F238E27FC236}">
                  <a16:creationId xmlns:a16="http://schemas.microsoft.com/office/drawing/2014/main" id="{10B5FB94-0976-C247-81F5-D65D4F4A58D8}"/>
                </a:ext>
              </a:extLst>
            </p:cNvPr>
            <p:cNvSpPr txBox="1"/>
            <p:nvPr/>
          </p:nvSpPr>
          <p:spPr>
            <a:xfrm>
              <a:off x="8229065" y="6097701"/>
              <a:ext cx="221265" cy="369332"/>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x</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6E210BB9-D407-7D11-7ADA-BB5C2D800319}"/>
                    </a:ext>
                  </a:extLst>
                </p:cNvPr>
                <p:cNvSpPr txBox="1"/>
                <p:nvPr/>
              </p:nvSpPr>
              <p:spPr>
                <a:xfrm>
                  <a:off x="5478790" y="3506185"/>
                  <a:ext cx="6132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𝑓</m:t>
                        </m:r>
                        <m:r>
                          <a:rPr lang="en-US"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r>
                          <a:rPr lang="en-US"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dirty="0">
                    <a:solidFill>
                      <a:schemeClr val="tx1"/>
                    </a:solidFill>
                    <a:latin typeface="Cambria Math" panose="02040503050406030204" pitchFamily="18" charset="0"/>
                    <a:ea typeface="Cambria Math" panose="02040503050406030204" pitchFamily="18" charset="0"/>
                  </a:endParaRPr>
                </a:p>
              </p:txBody>
            </p:sp>
          </mc:Choice>
          <mc:Fallback xmlns="">
            <p:sp>
              <p:nvSpPr>
                <p:cNvPr id="1049" name="TextBox 1048">
                  <a:extLst>
                    <a:ext uri="{FF2B5EF4-FFF2-40B4-BE49-F238E27FC236}">
                      <a16:creationId xmlns:a16="http://schemas.microsoft.com/office/drawing/2014/main" id="{6E210BB9-D407-7D11-7ADA-BB5C2D800319}"/>
                    </a:ext>
                  </a:extLst>
                </p:cNvPr>
                <p:cNvSpPr txBox="1">
                  <a:spLocks noRot="1" noChangeAspect="1" noMove="1" noResize="1" noEditPoints="1" noAdjustHandles="1" noChangeArrowheads="1" noChangeShapeType="1" noTextEdit="1"/>
                </p:cNvSpPr>
                <p:nvPr/>
              </p:nvSpPr>
              <p:spPr>
                <a:xfrm>
                  <a:off x="5478790" y="3506185"/>
                  <a:ext cx="613239" cy="369332"/>
                </a:xfrm>
                <a:prstGeom prst="rect">
                  <a:avLst/>
                </a:prstGeom>
                <a:blipFill>
                  <a:blip r:embed="rId5"/>
                  <a:stretch>
                    <a:fillRect l="-4124" r="-29897" b="-20339"/>
                  </a:stretch>
                </a:blipFill>
              </p:spPr>
              <p:txBody>
                <a:bodyPr/>
                <a:lstStyle/>
                <a:p>
                  <a:r>
                    <a:rPr lang="en-US">
                      <a:noFill/>
                    </a:rPr>
                    <a:t> </a:t>
                  </a:r>
                </a:p>
              </p:txBody>
            </p:sp>
          </mc:Fallback>
        </mc:AlternateContent>
        <p:cxnSp>
          <p:nvCxnSpPr>
            <p:cNvPr id="1050" name="Straight Arrow Connector 1049">
              <a:extLst>
                <a:ext uri="{FF2B5EF4-FFF2-40B4-BE49-F238E27FC236}">
                  <a16:creationId xmlns:a16="http://schemas.microsoft.com/office/drawing/2014/main" id="{9988915D-36BF-EEFE-10B1-E79022E9C239}"/>
                </a:ext>
              </a:extLst>
            </p:cNvPr>
            <p:cNvCxnSpPr>
              <a:cxnSpLocks/>
            </p:cNvCxnSpPr>
            <p:nvPr/>
          </p:nvCxnSpPr>
          <p:spPr>
            <a:xfrm>
              <a:off x="5905500" y="6174391"/>
              <a:ext cx="23850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9" name="Group 1068">
            <a:extLst>
              <a:ext uri="{FF2B5EF4-FFF2-40B4-BE49-F238E27FC236}">
                <a16:creationId xmlns:a16="http://schemas.microsoft.com/office/drawing/2014/main" id="{0CF40C21-ACEA-E00C-06FA-9E5E098DEFC6}"/>
              </a:ext>
            </a:extLst>
          </p:cNvPr>
          <p:cNvGrpSpPr/>
          <p:nvPr/>
        </p:nvGrpSpPr>
        <p:grpSpPr>
          <a:xfrm>
            <a:off x="-1249063" y="-9960319"/>
            <a:ext cx="4360346" cy="16232448"/>
            <a:chOff x="1846150" y="-10137603"/>
            <a:chExt cx="4520360" cy="16828139"/>
          </a:xfrm>
        </p:grpSpPr>
        <p:grpSp>
          <p:nvGrpSpPr>
            <p:cNvPr id="1044" name="Group 1043">
              <a:extLst>
                <a:ext uri="{FF2B5EF4-FFF2-40B4-BE49-F238E27FC236}">
                  <a16:creationId xmlns:a16="http://schemas.microsoft.com/office/drawing/2014/main" id="{DF5F944F-DD6E-24A6-D1D8-996E05B6BE90}"/>
                </a:ext>
              </a:extLst>
            </p:cNvPr>
            <p:cNvGrpSpPr/>
            <p:nvPr/>
          </p:nvGrpSpPr>
          <p:grpSpPr>
            <a:xfrm>
              <a:off x="1846150" y="-10137603"/>
              <a:ext cx="4520360" cy="16828139"/>
              <a:chOff x="3919017" y="-10372222"/>
              <a:chExt cx="4520360" cy="16828139"/>
            </a:xfrm>
          </p:grpSpPr>
          <p:sp>
            <p:nvSpPr>
              <p:cNvPr id="1041" name="Arc 1040">
                <a:extLst>
                  <a:ext uri="{FF2B5EF4-FFF2-40B4-BE49-F238E27FC236}">
                    <a16:creationId xmlns:a16="http://schemas.microsoft.com/office/drawing/2014/main" id="{E1B121F4-8FC9-539C-0D0B-A5DFF0B31317}"/>
                  </a:ext>
                </a:extLst>
              </p:cNvPr>
              <p:cNvSpPr/>
              <p:nvPr/>
            </p:nvSpPr>
            <p:spPr>
              <a:xfrm>
                <a:off x="3919017" y="-10372222"/>
                <a:ext cx="4292407" cy="16535497"/>
              </a:xfrm>
              <a:prstGeom prst="arc">
                <a:avLst>
                  <a:gd name="adj1" fmla="val 4557114"/>
                  <a:gd name="adj2" fmla="val 5369446"/>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1" name="Straight Arrow Connector 1030">
                <a:extLst>
                  <a:ext uri="{FF2B5EF4-FFF2-40B4-BE49-F238E27FC236}">
                    <a16:creationId xmlns:a16="http://schemas.microsoft.com/office/drawing/2014/main" id="{FF3FFEE3-5C61-0165-38E2-BC17AD671B57}"/>
                  </a:ext>
                </a:extLst>
              </p:cNvPr>
              <p:cNvCxnSpPr>
                <a:cxnSpLocks/>
              </p:cNvCxnSpPr>
              <p:nvPr/>
            </p:nvCxnSpPr>
            <p:spPr>
              <a:xfrm flipV="1">
                <a:off x="6102308" y="3783640"/>
                <a:ext cx="0" cy="2555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DA1933F9-1D5F-8F8E-4B0C-A901DA73A6EC}"/>
                  </a:ext>
                </a:extLst>
              </p:cNvPr>
              <p:cNvSpPr txBox="1"/>
              <p:nvPr/>
            </p:nvSpPr>
            <p:spPr>
              <a:xfrm>
                <a:off x="8218112" y="6086585"/>
                <a:ext cx="221265" cy="369332"/>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x</a:t>
                </a:r>
              </a:p>
            </p:txBody>
          </p: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D6FF31EE-6164-F2D5-B997-255DB2C5271C}"/>
                      </a:ext>
                    </a:extLst>
                  </p:cNvPr>
                  <p:cNvSpPr txBox="1"/>
                  <p:nvPr/>
                </p:nvSpPr>
                <p:spPr>
                  <a:xfrm>
                    <a:off x="5467837" y="3495069"/>
                    <a:ext cx="6132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𝑓</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𝑥</m:t>
                          </m:r>
                          <m:r>
                            <a:rPr lang="en-US" b="0" i="1" smtClean="0">
                              <a:solidFill>
                                <a:schemeClr val="tx1"/>
                              </a:solidFill>
                              <a:latin typeface="Cambria Math" panose="02040503050406030204" pitchFamily="18" charset="0"/>
                              <a:ea typeface="Cambria Math" panose="02040503050406030204" pitchFamily="18" charset="0"/>
                              <a:cs typeface="Ubisoft Sans" panose="02000504030000020004" pitchFamily="2" charset="-78"/>
                            </a:rPr>
                            <m:t>)</m:t>
                          </m:r>
                        </m:oMath>
                      </m:oMathPara>
                    </a14:m>
                    <a:endParaRPr lang="en-US" dirty="0">
                      <a:solidFill>
                        <a:schemeClr val="tx1"/>
                      </a:solidFill>
                      <a:latin typeface="Cambria Math" panose="02040503050406030204" pitchFamily="18" charset="0"/>
                      <a:ea typeface="Cambria Math" panose="02040503050406030204" pitchFamily="18" charset="0"/>
                    </a:endParaRPr>
                  </a:p>
                </p:txBody>
              </p:sp>
            </mc:Choice>
            <mc:Fallback xmlns="">
              <p:sp>
                <p:nvSpPr>
                  <p:cNvPr id="1033" name="TextBox 1032">
                    <a:extLst>
                      <a:ext uri="{FF2B5EF4-FFF2-40B4-BE49-F238E27FC236}">
                        <a16:creationId xmlns:a16="http://schemas.microsoft.com/office/drawing/2014/main" id="{D6FF31EE-6164-F2D5-B997-255DB2C5271C}"/>
                      </a:ext>
                    </a:extLst>
                  </p:cNvPr>
                  <p:cNvSpPr txBox="1">
                    <a:spLocks noRot="1" noChangeAspect="1" noMove="1" noResize="1" noEditPoints="1" noAdjustHandles="1" noChangeArrowheads="1" noChangeShapeType="1" noTextEdit="1"/>
                  </p:cNvSpPr>
                  <p:nvPr/>
                </p:nvSpPr>
                <p:spPr>
                  <a:xfrm>
                    <a:off x="5467837" y="3495069"/>
                    <a:ext cx="613239" cy="369332"/>
                  </a:xfrm>
                  <a:prstGeom prst="rect">
                    <a:avLst/>
                  </a:prstGeom>
                  <a:blipFill>
                    <a:blip r:embed="rId6"/>
                    <a:stretch>
                      <a:fillRect l="-3061" r="-9184" b="-18966"/>
                    </a:stretch>
                  </a:blipFill>
                </p:spPr>
                <p:txBody>
                  <a:bodyPr/>
                  <a:lstStyle/>
                  <a:p>
                    <a:r>
                      <a:rPr lang="en-US">
                        <a:noFill/>
                      </a:rPr>
                      <a:t> </a:t>
                    </a:r>
                  </a:p>
                </p:txBody>
              </p:sp>
            </mc:Fallback>
          </mc:AlternateContent>
          <p:cxnSp>
            <p:nvCxnSpPr>
              <p:cNvPr id="1034" name="Straight Arrow Connector 1033">
                <a:extLst>
                  <a:ext uri="{FF2B5EF4-FFF2-40B4-BE49-F238E27FC236}">
                    <a16:creationId xmlns:a16="http://schemas.microsoft.com/office/drawing/2014/main" id="{49CEA6D6-F099-3C05-B11F-EF7D958F1F8C}"/>
                  </a:ext>
                </a:extLst>
              </p:cNvPr>
              <p:cNvCxnSpPr>
                <a:cxnSpLocks/>
              </p:cNvCxnSpPr>
              <p:nvPr/>
            </p:nvCxnSpPr>
            <p:spPr>
              <a:xfrm>
                <a:off x="5894547" y="6163275"/>
                <a:ext cx="23850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9" name="Group 1058">
              <a:extLst>
                <a:ext uri="{FF2B5EF4-FFF2-40B4-BE49-F238E27FC236}">
                  <a16:creationId xmlns:a16="http://schemas.microsoft.com/office/drawing/2014/main" id="{1D3D29A6-FDC8-2861-ECD7-4BA9667C847E}"/>
                </a:ext>
              </a:extLst>
            </p:cNvPr>
            <p:cNvGrpSpPr/>
            <p:nvPr/>
          </p:nvGrpSpPr>
          <p:grpSpPr>
            <a:xfrm>
              <a:off x="4619398" y="4926823"/>
              <a:ext cx="548634" cy="1495985"/>
              <a:chOff x="9666967" y="2612586"/>
              <a:chExt cx="548634" cy="1495985"/>
            </a:xfrm>
          </p:grpSpPr>
          <p:cxnSp>
            <p:nvCxnSpPr>
              <p:cNvPr id="1054" name="Straight Connector 1053">
                <a:extLst>
                  <a:ext uri="{FF2B5EF4-FFF2-40B4-BE49-F238E27FC236}">
                    <a16:creationId xmlns:a16="http://schemas.microsoft.com/office/drawing/2014/main" id="{65EAF2B9-9A85-C8AB-405C-6989B04B0265}"/>
                  </a:ext>
                </a:extLst>
              </p:cNvPr>
              <p:cNvCxnSpPr>
                <a:cxnSpLocks/>
              </p:cNvCxnSpPr>
              <p:nvPr/>
            </p:nvCxnSpPr>
            <p:spPr>
              <a:xfrm flipV="1">
                <a:off x="9666967" y="2878200"/>
                <a:ext cx="548634" cy="903068"/>
              </a:xfrm>
              <a:prstGeom prst="line">
                <a:avLst/>
              </a:prstGeom>
              <a:ln w="19050">
                <a:solidFill>
                  <a:srgbClr val="FB0DC8"/>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1F6C311A-D2B9-17DE-2CDE-742228E68616}"/>
                  </a:ext>
                </a:extLst>
              </p:cNvPr>
              <p:cNvCxnSpPr>
                <a:cxnSpLocks/>
              </p:cNvCxnSpPr>
              <p:nvPr/>
            </p:nvCxnSpPr>
            <p:spPr>
              <a:xfrm flipV="1">
                <a:off x="9922581" y="2612586"/>
                <a:ext cx="0" cy="1495985"/>
              </a:xfrm>
              <a:prstGeom prst="line">
                <a:avLst/>
              </a:prstGeom>
              <a:ln w="15875">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56" name="Oval 1055">
                <a:extLst>
                  <a:ext uri="{FF2B5EF4-FFF2-40B4-BE49-F238E27FC236}">
                    <a16:creationId xmlns:a16="http://schemas.microsoft.com/office/drawing/2014/main" id="{D377886A-0252-CAC0-0672-22E4ED327568}"/>
                  </a:ext>
                </a:extLst>
              </p:cNvPr>
              <p:cNvSpPr/>
              <p:nvPr/>
            </p:nvSpPr>
            <p:spPr>
              <a:xfrm>
                <a:off x="9887558" y="3319850"/>
                <a:ext cx="63781" cy="63781"/>
              </a:xfrm>
              <a:prstGeom prst="ellipse">
                <a:avLst/>
              </a:prstGeom>
              <a:solidFill>
                <a:srgbClr val="FB0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7" name="Straight Connector 1056">
                <a:extLst>
                  <a:ext uri="{FF2B5EF4-FFF2-40B4-BE49-F238E27FC236}">
                    <a16:creationId xmlns:a16="http://schemas.microsoft.com/office/drawing/2014/main" id="{3064D093-780C-57B6-3B72-562750316D40}"/>
                  </a:ext>
                </a:extLst>
              </p:cNvPr>
              <p:cNvCxnSpPr>
                <a:cxnSpLocks/>
              </p:cNvCxnSpPr>
              <p:nvPr/>
            </p:nvCxnSpPr>
            <p:spPr>
              <a:xfrm>
                <a:off x="9941284" y="3360578"/>
                <a:ext cx="249212" cy="0"/>
              </a:xfrm>
              <a:prstGeom prst="line">
                <a:avLst/>
              </a:prstGeom>
              <a:ln w="19050">
                <a:solidFill>
                  <a:srgbClr val="FB0DC8"/>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0A112124-E084-B82C-E217-462D0243D8F4}"/>
                  </a:ext>
                </a:extLst>
              </p:cNvPr>
              <p:cNvCxnSpPr>
                <a:cxnSpLocks/>
              </p:cNvCxnSpPr>
              <p:nvPr/>
            </p:nvCxnSpPr>
            <p:spPr>
              <a:xfrm>
                <a:off x="10189791" y="2955040"/>
                <a:ext cx="0" cy="405538"/>
              </a:xfrm>
              <a:prstGeom prst="line">
                <a:avLst/>
              </a:prstGeom>
              <a:ln w="19050">
                <a:solidFill>
                  <a:srgbClr val="FB0DC8"/>
                </a:solidFill>
                <a:prstDash val="sysDot"/>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73" name="TextBox 1072">
                <a:extLst>
                  <a:ext uri="{FF2B5EF4-FFF2-40B4-BE49-F238E27FC236}">
                    <a16:creationId xmlns:a16="http://schemas.microsoft.com/office/drawing/2014/main" id="{E600B704-354C-75FB-FDF7-A64EB56B3A6A}"/>
                  </a:ext>
                </a:extLst>
              </p:cNvPr>
              <p:cNvSpPr txBox="1"/>
              <p:nvPr/>
            </p:nvSpPr>
            <p:spPr>
              <a:xfrm>
                <a:off x="3352830" y="2628726"/>
                <a:ext cx="3383243" cy="644022"/>
              </a:xfrm>
              <a:prstGeom prst="rect">
                <a:avLst/>
              </a:prstGeom>
              <a:noFill/>
            </p:spPr>
            <p:txBody>
              <a:bodyPr wrap="square">
                <a:spAutoFit/>
              </a:bodyPr>
              <a:lstStyle/>
              <a:p>
                <a14:m>
                  <m:oMath xmlns:m="http://schemas.openxmlformats.org/officeDocument/2006/math">
                    <m:r>
                      <a:rPr lang="en-US" sz="2200" b="0" i="1" smtClean="0">
                        <a:latin typeface="Cambria Math" panose="02040503050406030204" pitchFamily="18" charset="0"/>
                        <a:ea typeface="Cambria Math" panose="02040503050406030204" pitchFamily="18" charset="0"/>
                        <a:cs typeface="Ubisoft Sans" panose="02000504030000020004" pitchFamily="2" charset="-78"/>
                      </a:rPr>
                      <m:t>𝑓</m:t>
                    </m:r>
                    <m:r>
                      <a:rPr lang="en-US" sz="2200" b="0" i="1" smtClean="0">
                        <a:latin typeface="Cambria Math" panose="02040503050406030204" pitchFamily="18" charset="0"/>
                        <a:ea typeface="Cambria Math" panose="02040503050406030204" pitchFamily="18" charset="0"/>
                        <a:cs typeface="Ubisoft Sans" panose="02000504030000020004" pitchFamily="2" charset="-78"/>
                      </a:rPr>
                      <m:t>′(</m:t>
                    </m:r>
                    <m:r>
                      <a:rPr lang="en-US" sz="2200" b="0" i="1" smtClean="0">
                        <a:latin typeface="Cambria Math" panose="02040503050406030204" pitchFamily="18" charset="0"/>
                        <a:ea typeface="Cambria Math" panose="02040503050406030204" pitchFamily="18" charset="0"/>
                        <a:cs typeface="Ubisoft Sans" panose="02000504030000020004" pitchFamily="2" charset="-78"/>
                      </a:rPr>
                      <m:t>𝑥</m:t>
                    </m:r>
                    <m:r>
                      <a:rPr lang="en-US" sz="2200" b="0" i="1" smtClean="0">
                        <a:latin typeface="Cambria Math" panose="02040503050406030204" pitchFamily="18" charset="0"/>
                        <a:ea typeface="Cambria Math" panose="02040503050406030204" pitchFamily="18" charset="0"/>
                        <a:cs typeface="Ubisoft Sans" panose="02000504030000020004" pitchFamily="2" charset="-78"/>
                      </a:rPr>
                      <m:t>)=</m:t>
                    </m:r>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i="1" dirty="0">
                            <a:latin typeface="Cambria Math" panose="02040503050406030204" pitchFamily="18" charset="0"/>
                            <a:ea typeface="Cambria Math" panose="02040503050406030204" pitchFamily="18" charset="0"/>
                            <a:cs typeface="Ubisoft Sans" panose="02000504030000020004" pitchFamily="2" charset="-78"/>
                          </a:rPr>
                          <m:t>𝑓</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sty m:val="p"/>
                          </m:rPr>
                          <a:rPr lang="de-DE" sz="2200">
                            <a:latin typeface="Cambria Math" panose="02040503050406030204" pitchFamily="18" charset="0"/>
                            <a:ea typeface="Cambria Math" panose="02040503050406030204" pitchFamily="18" charset="0"/>
                            <a:cs typeface="Ubisoft Sans" panose="02000504030000020004" pitchFamily="2" charset="-78"/>
                          </a:rPr>
                          <m:t>x</m:t>
                        </m:r>
                      </m:den>
                    </m:f>
                    <m:r>
                      <a:rPr lang="en-US" sz="2200" b="0" i="0" smtClean="0">
                        <a:latin typeface="Cambria Math" panose="02040503050406030204" pitchFamily="18" charset="0"/>
                        <a:ea typeface="Cambria Math" panose="02040503050406030204" pitchFamily="18" charset="0"/>
                        <a:cs typeface="Ubisoft Sans" panose="02000504030000020004" pitchFamily="2" charset="-78"/>
                      </a:rPr>
                      <m:t>=2</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b="0" i="0" smtClean="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x</m:t>
                        </m:r>
                      </m:e>
                      <m:sup>
                        <m:r>
                          <a:rPr lang="de-DE" sz="2200" i="0">
                            <a:latin typeface="Cambria Math" panose="02040503050406030204" pitchFamily="18" charset="0"/>
                            <a:ea typeface="Cambria Math" panose="02040503050406030204" pitchFamily="18" charset="0"/>
                            <a:cs typeface="Ubisoft Sans" panose="02000504030000020004" pitchFamily="2" charset="-78"/>
                          </a:rPr>
                          <m:t>2</m:t>
                        </m:r>
                        <m:r>
                          <a:rPr lang="en-US" sz="2200" b="0" i="0" smtClean="0">
                            <a:latin typeface="Cambria Math" panose="02040503050406030204" pitchFamily="18" charset="0"/>
                            <a:ea typeface="Cambria Math" panose="02040503050406030204" pitchFamily="18" charset="0"/>
                            <a:cs typeface="Ubisoft Sans" panose="02000504030000020004" pitchFamily="2" charset="-78"/>
                          </a:rPr>
                          <m:t>−1</m:t>
                        </m:r>
                      </m:sup>
                    </m:sSup>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r>
                  <a:rPr lang="en-US" sz="2200" dirty="0">
                    <a:latin typeface="Cambria Math" panose="02040503050406030204" pitchFamily="18" charset="0"/>
                    <a:ea typeface="Cambria Math" panose="02040503050406030204" pitchFamily="18" charset="0"/>
                  </a:rPr>
                  <a:t>= 2 x</a:t>
                </a:r>
              </a:p>
            </p:txBody>
          </p:sp>
        </mc:Choice>
        <mc:Fallback xmlns="">
          <p:sp>
            <p:nvSpPr>
              <p:cNvPr id="1073" name="TextBox 1072">
                <a:extLst>
                  <a:ext uri="{FF2B5EF4-FFF2-40B4-BE49-F238E27FC236}">
                    <a16:creationId xmlns:a16="http://schemas.microsoft.com/office/drawing/2014/main" id="{E600B704-354C-75FB-FDF7-A64EB56B3A6A}"/>
                  </a:ext>
                </a:extLst>
              </p:cNvPr>
              <p:cNvSpPr txBox="1">
                <a:spLocks noRot="1" noChangeAspect="1" noMove="1" noResize="1" noEditPoints="1" noAdjustHandles="1" noChangeArrowheads="1" noChangeShapeType="1" noTextEdit="1"/>
              </p:cNvSpPr>
              <p:nvPr/>
            </p:nvSpPr>
            <p:spPr>
              <a:xfrm>
                <a:off x="3352830" y="2628726"/>
                <a:ext cx="3383243" cy="644022"/>
              </a:xfrm>
              <a:prstGeom prst="rect">
                <a:avLst/>
              </a:prstGeom>
              <a:blipFill>
                <a:blip r:embed="rId7"/>
                <a:stretch>
                  <a:fillRect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5" name="TextBox 1074">
                <a:extLst>
                  <a:ext uri="{FF2B5EF4-FFF2-40B4-BE49-F238E27FC236}">
                    <a16:creationId xmlns:a16="http://schemas.microsoft.com/office/drawing/2014/main" id="{650CF473-4CA2-075A-6CC3-EEF57D36FAEB}"/>
                  </a:ext>
                </a:extLst>
              </p:cNvPr>
              <p:cNvSpPr txBox="1"/>
              <p:nvPr/>
            </p:nvSpPr>
            <p:spPr>
              <a:xfrm>
                <a:off x="7010390" y="2652920"/>
                <a:ext cx="3383242" cy="644022"/>
              </a:xfrm>
              <a:prstGeom prst="rect">
                <a:avLst/>
              </a:prstGeom>
              <a:noFill/>
            </p:spPr>
            <p:txBody>
              <a:bodyPr wrap="square">
                <a:spAutoFit/>
              </a:bodyPr>
              <a:lstStyle/>
              <a:p>
                <a14:m>
                  <m:oMath xmlns:m="http://schemas.openxmlformats.org/officeDocument/2006/math">
                    <m:sSup>
                      <m:sSupPr>
                        <m:ctrlPr>
                          <a:rPr lang="en-US" sz="2200" i="1" smtClean="0">
                            <a:latin typeface="Cambria Math" panose="02040503050406030204" pitchFamily="18" charset="0"/>
                            <a:ea typeface="Cambria Math" panose="02040503050406030204" pitchFamily="18" charset="0"/>
                            <a:cs typeface="Ubisoft Sans" panose="02000504030000020004" pitchFamily="2" charset="-78"/>
                          </a:rPr>
                        </m:ctrlPr>
                      </m:sSupPr>
                      <m:e>
                        <m:r>
                          <a:rPr lang="en-US" sz="2200" i="1">
                            <a:latin typeface="Cambria Math" panose="02040503050406030204" pitchFamily="18" charset="0"/>
                            <a:ea typeface="Cambria Math" panose="02040503050406030204" pitchFamily="18" charset="0"/>
                            <a:cs typeface="Ubisoft Sans" panose="02000504030000020004" pitchFamily="2" charset="-78"/>
                          </a:rPr>
                          <m:t>𝑓</m:t>
                        </m:r>
                        <m:r>
                          <a:rPr lang="en-US" sz="2200" b="0" i="1" smtClean="0">
                            <a:latin typeface="Cambria Math" panose="02040503050406030204" pitchFamily="18" charset="0"/>
                            <a:ea typeface="Cambria Math" panose="02040503050406030204" pitchFamily="18" charset="0"/>
                            <a:cs typeface="Ubisoft Sans" panose="02000504030000020004" pitchFamily="2" charset="-78"/>
                          </a:rPr>
                          <m:t>′</m:t>
                        </m:r>
                      </m:e>
                      <m:sup>
                        <m:r>
                          <a:rPr lang="en-US" sz="2200" i="1">
                            <a:latin typeface="Cambria Math" panose="02040503050406030204" pitchFamily="18" charset="0"/>
                            <a:ea typeface="Cambria Math" panose="02040503050406030204" pitchFamily="18" charset="0"/>
                            <a:cs typeface="Ubisoft Sans" panose="02000504030000020004" pitchFamily="2" charset="-78"/>
                          </a:rPr>
                          <m:t>′</m:t>
                        </m:r>
                      </m:sup>
                    </m:sSup>
                    <m:d>
                      <m:dPr>
                        <m:ctrlPr>
                          <a:rPr lang="en-US" sz="2200" i="1">
                            <a:latin typeface="Cambria Math" panose="02040503050406030204" pitchFamily="18" charset="0"/>
                            <a:ea typeface="Cambria Math" panose="02040503050406030204" pitchFamily="18" charset="0"/>
                            <a:cs typeface="Ubisoft Sans" panose="02000504030000020004" pitchFamily="2" charset="-78"/>
                          </a:rPr>
                        </m:ctrlPr>
                      </m:dPr>
                      <m:e>
                        <m:r>
                          <a:rPr lang="en-US" sz="2200" i="1">
                            <a:latin typeface="Cambria Math" panose="02040503050406030204" pitchFamily="18" charset="0"/>
                            <a:ea typeface="Cambria Math" panose="02040503050406030204" pitchFamily="18" charset="0"/>
                            <a:cs typeface="Ubisoft Sans" panose="02000504030000020004" pitchFamily="2" charset="-78"/>
                          </a:rPr>
                          <m:t>𝑥</m:t>
                        </m:r>
                      </m:e>
                    </m:d>
                    <m:r>
                      <a:rPr lang="en-US" sz="2200" b="0" i="1" smtClean="0">
                        <a:latin typeface="Cambria Math" panose="02040503050406030204" pitchFamily="18" charset="0"/>
                        <a:ea typeface="Cambria Math" panose="02040503050406030204" pitchFamily="18" charset="0"/>
                        <a:cs typeface="Ubisoft Sans" panose="02000504030000020004" pitchFamily="2" charset="-78"/>
                      </a:rPr>
                      <m:t>=</m:t>
                    </m:r>
                    <m:f>
                      <m:fPr>
                        <m:ctrlPr>
                          <a:rPr lang="en-US" sz="2200" i="1" smtClean="0">
                            <a:latin typeface="Cambria Math" panose="02040503050406030204" pitchFamily="18" charset="0"/>
                            <a:ea typeface="Cambria Math" panose="02040503050406030204" pitchFamily="18" charset="0"/>
                            <a:cs typeface="Ubisoft Sans" panose="02000504030000020004" pitchFamily="2" charset="-78"/>
                          </a:rPr>
                        </m:ctrlPr>
                      </m:fPr>
                      <m:num>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e>
                          <m:sup>
                            <m:r>
                              <a:rPr lang="de-DE" sz="2200">
                                <a:latin typeface="Cambria Math" panose="02040503050406030204" pitchFamily="18" charset="0"/>
                                <a:ea typeface="Cambria Math" panose="02040503050406030204" pitchFamily="18" charset="0"/>
                                <a:cs typeface="Ubisoft Sans" panose="02000504030000020004" pitchFamily="2" charset="-78"/>
                              </a:rPr>
                              <m:t>2</m:t>
                            </m:r>
                          </m:sup>
                        </m:sSup>
                        <m:r>
                          <a:rPr lang="en-US" sz="2200" i="1" dirty="0">
                            <a:latin typeface="Cambria Math" panose="02040503050406030204" pitchFamily="18" charset="0"/>
                            <a:ea typeface="Cambria Math" panose="02040503050406030204" pitchFamily="18" charset="0"/>
                            <a:cs typeface="Ubisoft Sans" panose="02000504030000020004" pitchFamily="2" charset="-78"/>
                          </a:rPr>
                          <m:t>𝑓</m:t>
                        </m:r>
                      </m:num>
                      <m:den>
                        <m:sSup>
                          <m:sSupPr>
                            <m:ctrlPr>
                              <a:rPr lang="de-DE" sz="2200" i="1" smtClean="0">
                                <a:latin typeface="Cambria Math" panose="02040503050406030204" pitchFamily="18" charset="0"/>
                                <a:ea typeface="Cambria Math" panose="02040503050406030204" pitchFamily="18" charset="0"/>
                                <a:cs typeface="Ubisoft Sans" panose="02000504030000020004" pitchFamily="2" charset="-78"/>
                              </a:rPr>
                            </m:ctrlPr>
                          </m:sSupPr>
                          <m:e>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b="0" i="1" dirty="0" smtClean="0">
                                <a:latin typeface="Cambria Math" panose="02040503050406030204" pitchFamily="18" charset="0"/>
                                <a:ea typeface="Cambria Math" panose="02040503050406030204" pitchFamily="18" charset="0"/>
                                <a:cs typeface="Ubisoft Sans" panose="02000504030000020004" pitchFamily="2" charset="-78"/>
                              </a:rPr>
                              <m:t>𝑥</m:t>
                            </m:r>
                          </m:e>
                          <m:sup>
                            <m:r>
                              <a:rPr lang="de-DE" sz="2200">
                                <a:latin typeface="Cambria Math" panose="02040503050406030204" pitchFamily="18" charset="0"/>
                                <a:ea typeface="Cambria Math" panose="02040503050406030204" pitchFamily="18" charset="0"/>
                                <a:cs typeface="Ubisoft Sans" panose="02000504030000020004" pitchFamily="2" charset="-78"/>
                              </a:rPr>
                              <m:t>2</m:t>
                            </m:r>
                          </m:sup>
                        </m:sSup>
                      </m:den>
                    </m:f>
                    <m:r>
                      <a:rPr lang="en-US" sz="2200" b="0" i="0" smtClean="0">
                        <a:latin typeface="Cambria Math" panose="02040503050406030204" pitchFamily="18" charset="0"/>
                        <a:ea typeface="Cambria Math" panose="02040503050406030204" pitchFamily="18" charset="0"/>
                        <a:cs typeface="Ubisoft Sans" panose="02000504030000020004" pitchFamily="2" charset="-78"/>
                      </a:rPr>
                      <m:t>=2</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b="0" i="0" smtClean="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x</m:t>
                        </m:r>
                      </m:e>
                      <m:sup>
                        <m:r>
                          <a:rPr lang="en-US" sz="2200" b="0" i="0" smtClean="0">
                            <a:latin typeface="Cambria Math" panose="02040503050406030204" pitchFamily="18" charset="0"/>
                            <a:ea typeface="Cambria Math" panose="02040503050406030204" pitchFamily="18" charset="0"/>
                            <a:cs typeface="Ubisoft Sans" panose="02000504030000020004" pitchFamily="2" charset="-78"/>
                          </a:rPr>
                          <m:t>1−1</m:t>
                        </m:r>
                      </m:sup>
                    </m:sSup>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r>
                  <a:rPr lang="en-US" sz="2200" dirty="0">
                    <a:latin typeface="Cambria Math" panose="02040503050406030204" pitchFamily="18" charset="0"/>
                    <a:ea typeface="Cambria Math" panose="02040503050406030204" pitchFamily="18" charset="0"/>
                  </a:rPr>
                  <a:t>= 2</a:t>
                </a:r>
              </a:p>
            </p:txBody>
          </p:sp>
        </mc:Choice>
        <mc:Fallback xmlns="">
          <p:sp>
            <p:nvSpPr>
              <p:cNvPr id="1075" name="TextBox 1074">
                <a:extLst>
                  <a:ext uri="{FF2B5EF4-FFF2-40B4-BE49-F238E27FC236}">
                    <a16:creationId xmlns:a16="http://schemas.microsoft.com/office/drawing/2014/main" id="{650CF473-4CA2-075A-6CC3-EEF57D36FAEB}"/>
                  </a:ext>
                </a:extLst>
              </p:cNvPr>
              <p:cNvSpPr txBox="1">
                <a:spLocks noRot="1" noChangeAspect="1" noMove="1" noResize="1" noEditPoints="1" noAdjustHandles="1" noChangeArrowheads="1" noChangeShapeType="1" noTextEdit="1"/>
              </p:cNvSpPr>
              <p:nvPr/>
            </p:nvSpPr>
            <p:spPr>
              <a:xfrm>
                <a:off x="7010390" y="2652920"/>
                <a:ext cx="3383242" cy="644022"/>
              </a:xfrm>
              <a:prstGeom prst="rect">
                <a:avLst/>
              </a:prstGeom>
              <a:blipFill>
                <a:blip r:embed="rId8"/>
                <a:stretch>
                  <a:fillRect b="-5660"/>
                </a:stretch>
              </a:blipFill>
            </p:spPr>
            <p:txBody>
              <a:bodyPr/>
              <a:lstStyle/>
              <a:p>
                <a:r>
                  <a:rPr lang="en-US">
                    <a:noFill/>
                  </a:rPr>
                  <a:t> </a:t>
                </a:r>
              </a:p>
            </p:txBody>
          </p:sp>
        </mc:Fallback>
      </mc:AlternateContent>
    </p:spTree>
    <p:extLst>
      <p:ext uri="{BB962C8B-B14F-4D97-AF65-F5344CB8AC3E}">
        <p14:creationId xmlns:p14="http://schemas.microsoft.com/office/powerpoint/2010/main" val="135597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73"/>
                                        </p:tgtEl>
                                        <p:attrNameLst>
                                          <p:attrName>style.visibility</p:attrName>
                                        </p:attrNameLst>
                                      </p:cBhvr>
                                      <p:to>
                                        <p:strVal val="visible"/>
                                      </p:to>
                                    </p:set>
                                    <p:animEffect transition="in" filter="fade">
                                      <p:cBhvr>
                                        <p:cTn id="18" dur="500"/>
                                        <p:tgtEl>
                                          <p:spTgt spid="10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45"/>
                                        </p:tgtEl>
                                        <p:attrNameLst>
                                          <p:attrName>style.visibility</p:attrName>
                                        </p:attrNameLst>
                                      </p:cBhvr>
                                      <p:to>
                                        <p:strVal val="visible"/>
                                      </p:to>
                                    </p:set>
                                    <p:animEffect transition="in" filter="fade">
                                      <p:cBhvr>
                                        <p:cTn id="23" dur="500"/>
                                        <p:tgtEl>
                                          <p:spTgt spid="10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75"/>
                                        </p:tgtEl>
                                        <p:attrNameLst>
                                          <p:attrName>style.visibility</p:attrName>
                                        </p:attrNameLst>
                                      </p:cBhvr>
                                      <p:to>
                                        <p:strVal val="visible"/>
                                      </p:to>
                                    </p:set>
                                    <p:animEffect transition="in" filter="fade">
                                      <p:cBhvr>
                                        <p:cTn id="26" dur="5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p:bldP spid="1073" grpId="0"/>
      <p:bldP spid="10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4">
                <a:extLst>
                  <a:ext uri="{FF2B5EF4-FFF2-40B4-BE49-F238E27FC236}">
                    <a16:creationId xmlns:a16="http://schemas.microsoft.com/office/drawing/2014/main" id="{AB50C125-EEE6-7A92-1E80-23D135751E9C}"/>
                  </a:ext>
                </a:extLst>
              </p:cNvPr>
              <p:cNvSpPr txBox="1">
                <a:spLocks/>
              </p:cNvSpPr>
              <p:nvPr/>
            </p:nvSpPr>
            <p:spPr>
              <a:xfrm>
                <a:off x="914400" y="1554480"/>
                <a:ext cx="943623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Derivative with respect to one variable of a function of several variables</a:t>
                </a:r>
              </a:p>
              <a:p>
                <a:pPr marL="0" indent="0">
                  <a:buNone/>
                </a:pPr>
                <a:r>
                  <a:rPr lang="en-US" sz="2200" dirty="0">
                    <a:latin typeface="Ubisoft Sans" panose="02000504030000020004" pitchFamily="2" charset="-78"/>
                    <a:cs typeface="Ubisoft Sans" panose="02000504030000020004" pitchFamily="2" charset="-78"/>
                  </a:rPr>
                  <a:t>All other variables are considered as constants</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14:m>
                  <m:oMath xmlns:m="http://schemas.openxmlformats.org/officeDocument/2006/math">
                    <m:r>
                      <a:rPr lang="en-US" sz="2200" i="1">
                        <a:latin typeface="Cambria Math" panose="02040503050406030204" pitchFamily="18" charset="0"/>
                        <a:ea typeface="Cambria Math" panose="02040503050406030204" pitchFamily="18" charset="0"/>
                        <a:cs typeface="Ubisoft Sans" panose="02000504030000020004" pitchFamily="2" charset="-78"/>
                      </a:rPr>
                      <m:t>𝑓</m:t>
                    </m:r>
                    <m:d>
                      <m:dPr>
                        <m:ctrlPr>
                          <a:rPr lang="en-US" sz="2200" i="1">
                            <a:latin typeface="Cambria Math" panose="02040503050406030204" pitchFamily="18" charset="0"/>
                            <a:ea typeface="Cambria Math" panose="02040503050406030204" pitchFamily="18" charset="0"/>
                            <a:cs typeface="Ubisoft Sans" panose="02000504030000020004" pitchFamily="2" charset="-78"/>
                          </a:rPr>
                        </m:ctrlPr>
                      </m:dPr>
                      <m:e>
                        <m:r>
                          <m:rPr>
                            <m:sty m:val="p"/>
                          </m:rPr>
                          <a:rPr lang="en-US" sz="2200" i="0">
                            <a:latin typeface="Cambria Math" panose="02040503050406030204" pitchFamily="18" charset="0"/>
                            <a:ea typeface="Cambria Math" panose="02040503050406030204" pitchFamily="18" charset="0"/>
                            <a:cs typeface="Ubisoft Sans" panose="02000504030000020004" pitchFamily="2" charset="-78"/>
                          </a:rPr>
                          <m:t>x</m:t>
                        </m:r>
                        <m:r>
                          <a:rPr lang="en-US" sz="2200" b="0" i="0" smtClean="0">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y</m:t>
                        </m:r>
                      </m:e>
                    </m:d>
                    <m:r>
                      <a:rPr lang="en-US" sz="2200" i="0">
                        <a:latin typeface="Cambria Math" panose="02040503050406030204" pitchFamily="18" charset="0"/>
                        <a:ea typeface="Cambria Math" panose="02040503050406030204" pitchFamily="18" charset="0"/>
                        <a:cs typeface="Ubisoft Sans" panose="02000504030000020004" pitchFamily="2" charset="-78"/>
                      </a:rPr>
                      <m:t>=</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i="0">
                            <a:latin typeface="Cambria Math" panose="02040503050406030204" pitchFamily="18" charset="0"/>
                            <a:ea typeface="Cambria Math" panose="02040503050406030204" pitchFamily="18" charset="0"/>
                            <a:cs typeface="Ubisoft Sans" panose="02000504030000020004" pitchFamily="2" charset="-78"/>
                          </a:rPr>
                          <m:t>x</m:t>
                        </m:r>
                      </m:e>
                      <m:sup>
                        <m:r>
                          <a:rPr lang="de-DE" sz="2200" i="0">
                            <a:latin typeface="Cambria Math" panose="02040503050406030204" pitchFamily="18" charset="0"/>
                            <a:ea typeface="Cambria Math" panose="02040503050406030204" pitchFamily="18" charset="0"/>
                            <a:cs typeface="Ubisoft Sans" panose="02000504030000020004" pitchFamily="2" charset="-78"/>
                          </a:rPr>
                          <m:t>2</m:t>
                        </m:r>
                      </m:sup>
                    </m:sSup>
                    <m:r>
                      <a:rPr lang="en-US" sz="2200" b="0" i="0" smtClean="0">
                        <a:latin typeface="Cambria Math" panose="02040503050406030204" pitchFamily="18" charset="0"/>
                        <a:ea typeface="Cambria Math" panose="02040503050406030204" pitchFamily="18" charset="0"/>
                        <a:cs typeface="Ubisoft Sans" panose="02000504030000020004" pitchFamily="2" charset="-78"/>
                      </a:rPr>
                      <m:t>+</m:t>
                    </m:r>
                    <m:r>
                      <a:rPr lang="de-DE" sz="2200" b="0" i="0" smtClean="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x</m:t>
                    </m:r>
                    <m:r>
                      <a:rPr lang="en-US" sz="2200" b="0" i="0" smtClean="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y</m:t>
                    </m:r>
                    <m:r>
                      <a:rPr lang="en-US" sz="2200" b="0" i="0" smtClean="0">
                        <a:latin typeface="Cambria Math" panose="02040503050406030204" pitchFamily="18" charset="0"/>
                        <a:ea typeface="Cambria Math" panose="02040503050406030204" pitchFamily="18" charset="0"/>
                        <a:cs typeface="Ubisoft Sans" panose="02000504030000020004" pitchFamily="2" charset="-78"/>
                      </a:rPr>
                      <m:t>+</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b="0" i="0" smtClean="0">
                            <a:latin typeface="Cambria Math" panose="02040503050406030204" pitchFamily="18" charset="0"/>
                            <a:ea typeface="Cambria Math" panose="02040503050406030204" pitchFamily="18" charset="0"/>
                            <a:cs typeface="Ubisoft Sans" panose="02000504030000020004" pitchFamily="2" charset="-78"/>
                          </a:rPr>
                          <m:t>y</m:t>
                        </m:r>
                      </m:e>
                      <m:sup>
                        <m:r>
                          <a:rPr lang="de-DE" sz="2200" i="0">
                            <a:latin typeface="Cambria Math" panose="02040503050406030204" pitchFamily="18" charset="0"/>
                            <a:ea typeface="Cambria Math" panose="02040503050406030204" pitchFamily="18" charset="0"/>
                            <a:cs typeface="Ubisoft Sans" panose="02000504030000020004" pitchFamily="2" charset="-78"/>
                          </a:rPr>
                          <m:t>2</m:t>
                        </m:r>
                      </m:sup>
                    </m:sSup>
                  </m:oMath>
                </a14:m>
                <a:r>
                  <a:rPr lang="en-US" sz="2200" dirty="0">
                    <a:latin typeface="Cambria Math" panose="02040503050406030204" pitchFamily="18" charset="0"/>
                    <a:ea typeface="Cambria Math" panose="02040503050406030204" pitchFamily="18" charset="0"/>
                  </a:rPr>
                  <a:t> </a:t>
                </a:r>
              </a:p>
              <a:p>
                <a:pPr marL="0" indent="0">
                  <a:buNone/>
                </a:pPr>
                <a:endParaRPr lang="en-US" sz="2200"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en-US" sz="2200" i="1" dirty="0">
                            <a:latin typeface="Cambria Math" panose="02040503050406030204" pitchFamily="18" charset="0"/>
                            <a:ea typeface="Cambria Math" panose="02040503050406030204" pitchFamily="18" charset="0"/>
                            <a:cs typeface="Ubisoft Sans" panose="02000504030000020004" pitchFamily="2" charset="-78"/>
                          </a:rPr>
                          <m:t>𝑓</m:t>
                        </m:r>
                        <m:r>
                          <a:rPr lang="en-US" sz="2200" b="0" i="0" dirty="0" smtClean="0">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dirty="0" smtClean="0">
                            <a:latin typeface="Cambria Math" panose="02040503050406030204" pitchFamily="18" charset="0"/>
                            <a:ea typeface="Cambria Math" panose="02040503050406030204" pitchFamily="18" charset="0"/>
                            <a:cs typeface="Ubisoft Sans" panose="02000504030000020004" pitchFamily="2" charset="-78"/>
                          </a:rPr>
                          <m:t>x</m:t>
                        </m:r>
                        <m:r>
                          <a:rPr lang="en-US" sz="2200" b="0" i="0" dirty="0" smtClean="0">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2200" b="0" i="0" dirty="0" smtClean="0">
                            <a:latin typeface="Cambria Math" panose="02040503050406030204" pitchFamily="18" charset="0"/>
                            <a:ea typeface="Cambria Math" panose="02040503050406030204" pitchFamily="18" charset="0"/>
                            <a:cs typeface="Ubisoft Sans" panose="02000504030000020004" pitchFamily="2" charset="-78"/>
                          </a:rPr>
                          <m:t>y</m:t>
                        </m:r>
                        <m:r>
                          <a:rPr lang="en-US" sz="2200" b="0" i="0" dirty="0" smtClean="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sty m:val="p"/>
                          </m:rPr>
                          <a:rPr lang="de-DE" sz="2200" i="0">
                            <a:latin typeface="Cambria Math" panose="02040503050406030204" pitchFamily="18" charset="0"/>
                            <a:ea typeface="Cambria Math" panose="02040503050406030204" pitchFamily="18" charset="0"/>
                            <a:cs typeface="Ubisoft Sans" panose="02000504030000020004" pitchFamily="2" charset="-78"/>
                          </a:rPr>
                          <m:t>x</m:t>
                        </m:r>
                      </m:den>
                    </m:f>
                    <m:r>
                      <a:rPr lang="en-US" sz="2200" i="0">
                        <a:latin typeface="Cambria Math" panose="02040503050406030204" pitchFamily="18" charset="0"/>
                        <a:ea typeface="Cambria Math" panose="02040503050406030204" pitchFamily="18" charset="0"/>
                        <a:cs typeface="Ubisoft Sans" panose="02000504030000020004" pitchFamily="2" charset="-78"/>
                      </a:rPr>
                      <m:t>=2</m:t>
                    </m:r>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i="0">
                            <a:latin typeface="Cambria Math" panose="02040503050406030204" pitchFamily="18" charset="0"/>
                            <a:ea typeface="Cambria Math" panose="02040503050406030204" pitchFamily="18" charset="0"/>
                            <a:cs typeface="Ubisoft Sans" panose="02000504030000020004" pitchFamily="2" charset="-78"/>
                          </a:rPr>
                          <m:t>x</m:t>
                        </m:r>
                      </m:e>
                      <m:sup>
                        <m:r>
                          <a:rPr lang="en-US" sz="2200" b="0" i="0" smtClean="0">
                            <a:latin typeface="Cambria Math" panose="02040503050406030204" pitchFamily="18" charset="0"/>
                            <a:ea typeface="Cambria Math" panose="02040503050406030204" pitchFamily="18" charset="0"/>
                            <a:cs typeface="Ubisoft Sans" panose="02000504030000020004" pitchFamily="2" charset="-78"/>
                          </a:rPr>
                          <m:t>2−1</m:t>
                        </m:r>
                      </m:sup>
                    </m:sSup>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i="0">
                            <a:latin typeface="Cambria Math" panose="02040503050406030204" pitchFamily="18" charset="0"/>
                            <a:ea typeface="Cambria Math" panose="02040503050406030204" pitchFamily="18" charset="0"/>
                            <a:cs typeface="Ubisoft Sans" panose="02000504030000020004" pitchFamily="2" charset="-78"/>
                          </a:rPr>
                          <m:t>x</m:t>
                        </m:r>
                      </m:e>
                      <m:sup>
                        <m:r>
                          <a:rPr lang="en-US" sz="2200" b="0" i="0" smtClean="0">
                            <a:latin typeface="Cambria Math" panose="02040503050406030204" pitchFamily="18" charset="0"/>
                            <a:ea typeface="Cambria Math" panose="02040503050406030204" pitchFamily="18" charset="0"/>
                            <a:cs typeface="Ubisoft Sans" panose="02000504030000020004" pitchFamily="2" charset="-78"/>
                          </a:rPr>
                          <m:t>1</m:t>
                        </m:r>
                        <m:r>
                          <a:rPr lang="en-US" sz="2200" i="0">
                            <a:latin typeface="Cambria Math" panose="02040503050406030204" pitchFamily="18" charset="0"/>
                            <a:ea typeface="Cambria Math" panose="02040503050406030204" pitchFamily="18" charset="0"/>
                            <a:cs typeface="Ubisoft Sans" panose="02000504030000020004" pitchFamily="2" charset="-78"/>
                          </a:rPr>
                          <m:t>−1</m:t>
                        </m:r>
                      </m:sup>
                    </m:sSup>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i="0">
                        <a:latin typeface="Cambria Math" panose="02040503050406030204" pitchFamily="18" charset="0"/>
                        <a:ea typeface="Cambria Math" panose="02040503050406030204" pitchFamily="18" charset="0"/>
                        <a:cs typeface="Ubisoft Sans" panose="02000504030000020004" pitchFamily="2" charset="-78"/>
                      </a:rPr>
                      <m:t>y</m:t>
                    </m:r>
                    <m:r>
                      <a:rPr lang="en-US" sz="2200" i="0">
                        <a:latin typeface="Cambria Math" panose="02040503050406030204" pitchFamily="18" charset="0"/>
                        <a:ea typeface="Cambria Math" panose="02040503050406030204" pitchFamily="18" charset="0"/>
                        <a:cs typeface="Ubisoft Sans" panose="02000504030000020004" pitchFamily="2" charset="-78"/>
                      </a:rPr>
                      <m:t>+</m:t>
                    </m:r>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sSup>
                      <m:sSupPr>
                        <m:ctrlPr>
                          <a:rPr lang="de-DE" sz="2200" i="1">
                            <a:latin typeface="Cambria Math" panose="02040503050406030204" pitchFamily="18" charset="0"/>
                            <a:ea typeface="Cambria Math" panose="02040503050406030204" pitchFamily="18" charset="0"/>
                            <a:cs typeface="Ubisoft Sans" panose="02000504030000020004" pitchFamily="2" charset="-78"/>
                          </a:rPr>
                        </m:ctrlPr>
                      </m:sSupPr>
                      <m:e>
                        <m:r>
                          <a:rPr lang="en-US" sz="2200" i="0">
                            <a:latin typeface="Cambria Math" panose="02040503050406030204" pitchFamily="18" charset="0"/>
                            <a:ea typeface="Cambria Math" panose="02040503050406030204" pitchFamily="18" charset="0"/>
                            <a:cs typeface="Ubisoft Sans" panose="02000504030000020004" pitchFamily="2" charset="-78"/>
                          </a:rPr>
                          <m:t> </m:t>
                        </m:r>
                        <m:r>
                          <m:rPr>
                            <m:sty m:val="p"/>
                          </m:rPr>
                          <a:rPr lang="en-US" sz="2200" i="0" strike="sngStrike">
                            <a:latin typeface="Cambria Math" panose="02040503050406030204" pitchFamily="18" charset="0"/>
                            <a:ea typeface="Cambria Math" panose="02040503050406030204" pitchFamily="18" charset="0"/>
                            <a:cs typeface="Ubisoft Sans" panose="02000504030000020004" pitchFamily="2" charset="-78"/>
                          </a:rPr>
                          <m:t>y</m:t>
                        </m:r>
                      </m:e>
                      <m:sup>
                        <m:r>
                          <a:rPr lang="de-DE" sz="2200" i="0">
                            <a:latin typeface="Cambria Math" panose="02040503050406030204" pitchFamily="18" charset="0"/>
                            <a:ea typeface="Cambria Math" panose="02040503050406030204" pitchFamily="18" charset="0"/>
                            <a:cs typeface="Ubisoft Sans" panose="02000504030000020004" pitchFamily="2" charset="-78"/>
                          </a:rPr>
                          <m:t>2</m:t>
                        </m:r>
                      </m:sup>
                    </m:sSup>
                    <m:r>
                      <a:rPr lang="de-DE" sz="2200" i="0">
                        <a:latin typeface="Cambria Math" panose="02040503050406030204" pitchFamily="18" charset="0"/>
                        <a:ea typeface="Cambria Math" panose="02040503050406030204" pitchFamily="18" charset="0"/>
                        <a:cs typeface="Ubisoft Sans" panose="02000504030000020004" pitchFamily="2" charset="-78"/>
                      </a:rPr>
                      <m:t> </m:t>
                    </m:r>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p>
              <a:p>
                <a:pPr marL="0" indent="0">
                  <a:buNone/>
                </a:pPr>
                <a:r>
                  <a:rPr lang="en-US" sz="2200" dirty="0">
                    <a:latin typeface="Cambria Math" panose="02040503050406030204" pitchFamily="18" charset="0"/>
                    <a:ea typeface="Cambria Math" panose="02040503050406030204" pitchFamily="18" charset="0"/>
                    <a:cs typeface="Ubisoft Sans" panose="02000504030000020004" pitchFamily="2" charset="-78"/>
                  </a:rPr>
                  <a:t>             </a:t>
                </a:r>
                <a:r>
                  <a:rPr lang="en-US" sz="2200" dirty="0">
                    <a:latin typeface="Cambria Math" panose="02040503050406030204" pitchFamily="18" charset="0"/>
                    <a:ea typeface="Cambria Math" panose="02040503050406030204" pitchFamily="18" charset="0"/>
                  </a:rPr>
                  <a:t>= 2 x + y</a:t>
                </a: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None/>
                </a:pPr>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p>
            </p:txBody>
          </p:sp>
        </mc:Choice>
        <mc:Fallback xmlns="">
          <p:sp>
            <p:nvSpPr>
              <p:cNvPr id="3" name="Content Placeholder 4">
                <a:extLst>
                  <a:ext uri="{FF2B5EF4-FFF2-40B4-BE49-F238E27FC236}">
                    <a16:creationId xmlns:a16="http://schemas.microsoft.com/office/drawing/2014/main" id="{AB50C125-EEE6-7A92-1E80-23D135751E9C}"/>
                  </a:ext>
                </a:extLst>
              </p:cNvPr>
              <p:cNvSpPr txBox="1">
                <a:spLocks noRot="1" noChangeAspect="1" noMove="1" noResize="1" noEditPoints="1" noAdjustHandles="1" noChangeArrowheads="1" noChangeShapeType="1" noTextEdit="1"/>
              </p:cNvSpPr>
              <p:nvPr/>
            </p:nvSpPr>
            <p:spPr>
              <a:xfrm>
                <a:off x="914400" y="1554480"/>
                <a:ext cx="9436233" cy="4351338"/>
              </a:xfrm>
              <a:prstGeom prst="rect">
                <a:avLst/>
              </a:prstGeom>
              <a:blipFill>
                <a:blip r:embed="rId3"/>
                <a:stretch>
                  <a:fillRect l="-840" t="-16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86F5F72-4DEF-EC93-9150-B69343846ABA}"/>
              </a:ext>
            </a:extLst>
          </p:cNvPr>
          <p:cNvSpPr>
            <a:spLocks noGrp="1"/>
          </p:cNvSpPr>
          <p:nvPr>
            <p:ph type="sldNum" sz="quarter" idx="4"/>
          </p:nvPr>
        </p:nvSpPr>
        <p:spPr/>
        <p:txBody>
          <a:bodyPr/>
          <a:lstStyle/>
          <a:p>
            <a:fld id="{5B67AF12-DD15-4D82-B236-8BD44738918E}" type="slidenum">
              <a:rPr lang="en-US" smtClean="0"/>
              <a:pPr/>
              <a:t>7</a:t>
            </a:fld>
            <a:endParaRPr lang="en-US" dirty="0"/>
          </a:p>
        </p:txBody>
      </p:sp>
      <p:pic>
        <p:nvPicPr>
          <p:cNvPr id="1026" name="Picture 2">
            <a:extLst>
              <a:ext uri="{FF2B5EF4-FFF2-40B4-BE49-F238E27FC236}">
                <a16:creationId xmlns:a16="http://schemas.microsoft.com/office/drawing/2014/main" id="{AB1797D7-77F0-1ED6-2C0B-DE5E52D08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439" y="1912703"/>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2CACD7-AD1E-98B8-E347-595F4720A26F}"/>
              </a:ext>
            </a:extLst>
          </p:cNvPr>
          <p:cNvSpPr txBox="1"/>
          <p:nvPr/>
        </p:nvSpPr>
        <p:spPr>
          <a:xfrm>
            <a:off x="9083592" y="5892488"/>
            <a:ext cx="401983" cy="246221"/>
          </a:xfrm>
          <a:prstGeom prst="rect">
            <a:avLst/>
          </a:prstGeom>
          <a:noFill/>
        </p:spPr>
        <p:txBody>
          <a:bodyPr wrap="square">
            <a:spAutoFit/>
          </a:bodyPr>
          <a:lstStyle/>
          <a:p>
            <a:r>
              <a:rPr lang="en-US" sz="1000" dirty="0"/>
              <a:t>[1]</a:t>
            </a:r>
          </a:p>
        </p:txBody>
      </p:sp>
      <p:sp>
        <p:nvSpPr>
          <p:cNvPr id="4" name="Title 3">
            <a:extLst>
              <a:ext uri="{FF2B5EF4-FFF2-40B4-BE49-F238E27FC236}">
                <a16:creationId xmlns:a16="http://schemas.microsoft.com/office/drawing/2014/main" id="{F0666216-BEC6-1DCF-7D0A-36C4AA25E366}"/>
              </a:ext>
            </a:extLst>
          </p:cNvPr>
          <p:cNvSpPr txBox="1">
            <a:spLocks/>
          </p:cNvSpPr>
          <p:nvPr/>
        </p:nvSpPr>
        <p:spPr>
          <a:xfrm>
            <a:off x="1371600" y="457200"/>
            <a:ext cx="8648573"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PARTIAL </a:t>
            </a:r>
            <a:r>
              <a:rPr lang="en-US" sz="5400" b="1" spc="300" dirty="0">
                <a:solidFill>
                  <a:srgbClr val="005476"/>
                </a:solidFill>
                <a:latin typeface="Ubisoft Sans" panose="02000504030000020004" pitchFamily="2" charset="-78"/>
                <a:cs typeface="Ubisoft Sans" panose="02000504030000020004" pitchFamily="2" charset="-78"/>
              </a:rPr>
              <a:t>DERIVATIVES</a:t>
            </a:r>
          </a:p>
        </p:txBody>
      </p:sp>
      <p:sp>
        <p:nvSpPr>
          <p:cNvPr id="9" name="Rectangle 8">
            <a:extLst>
              <a:ext uri="{FF2B5EF4-FFF2-40B4-BE49-F238E27FC236}">
                <a16:creationId xmlns:a16="http://schemas.microsoft.com/office/drawing/2014/main" id="{B7323EDA-4C70-9728-CF63-4401C6AC16FC}"/>
              </a:ext>
            </a:extLst>
          </p:cNvPr>
          <p:cNvSpPr/>
          <p:nvPr/>
        </p:nvSpPr>
        <p:spPr>
          <a:xfrm>
            <a:off x="6706000" y="3553221"/>
            <a:ext cx="395829" cy="6047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F73C14-5320-45E2-BD34-3D078D098D75}"/>
                  </a:ext>
                </a:extLst>
              </p:cNvPr>
              <p:cNvSpPr txBox="1"/>
              <p:nvPr/>
            </p:nvSpPr>
            <p:spPr>
              <a:xfrm>
                <a:off x="6248983" y="3110768"/>
                <a:ext cx="11887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Ubisoft Sans" panose="02000504030000020004" pitchFamily="2" charset="-78"/>
                        </a:rPr>
                        <m:t>𝑓</m:t>
                      </m:r>
                      <m:d>
                        <m:dPr>
                          <m:ctrlPr>
                            <a:rPr lang="en-US" sz="1800" i="1">
                              <a:latin typeface="Cambria Math" panose="02040503050406030204" pitchFamily="18" charset="0"/>
                              <a:ea typeface="Cambria Math" panose="02040503050406030204" pitchFamily="18" charset="0"/>
                              <a:cs typeface="Ubisoft Sans" panose="02000504030000020004" pitchFamily="2" charset="-78"/>
                            </a:rPr>
                          </m:ctrlPr>
                        </m:dPr>
                        <m:e>
                          <m:r>
                            <m:rPr>
                              <m:sty m:val="p"/>
                            </m:rPr>
                            <a:rPr lang="en-US" sz="1800" i="0">
                              <a:latin typeface="Cambria Math" panose="02040503050406030204" pitchFamily="18" charset="0"/>
                              <a:ea typeface="Cambria Math" panose="02040503050406030204" pitchFamily="18" charset="0"/>
                              <a:cs typeface="Ubisoft Sans" panose="02000504030000020004" pitchFamily="2" charset="-78"/>
                            </a:rPr>
                            <m:t>x</m:t>
                          </m:r>
                          <m:r>
                            <a:rPr lang="en-US" sz="1800" b="0" i="0" smtClean="0">
                              <a:latin typeface="Cambria Math" panose="02040503050406030204" pitchFamily="18" charset="0"/>
                              <a:ea typeface="Cambria Math" panose="02040503050406030204" pitchFamily="18" charset="0"/>
                              <a:cs typeface="Ubisoft Sans" panose="02000504030000020004" pitchFamily="2" charset="-78"/>
                            </a:rPr>
                            <m:t>,</m:t>
                          </m:r>
                          <m:r>
                            <m:rPr>
                              <m:sty m:val="p"/>
                            </m:rPr>
                            <a:rPr lang="en-US" sz="1800" b="0" i="0" smtClean="0">
                              <a:latin typeface="Cambria Math" panose="02040503050406030204" pitchFamily="18" charset="0"/>
                              <a:ea typeface="Cambria Math" panose="02040503050406030204" pitchFamily="18" charset="0"/>
                              <a:cs typeface="Ubisoft Sans" panose="02000504030000020004" pitchFamily="2" charset="-78"/>
                            </a:rPr>
                            <m:t>y</m:t>
                          </m:r>
                        </m:e>
                      </m:d>
                    </m:oMath>
                  </m:oMathPara>
                </a14:m>
                <a:endParaRPr lang="en-US" dirty="0"/>
              </a:p>
            </p:txBody>
          </p:sp>
        </mc:Choice>
        <mc:Fallback xmlns="">
          <p:sp>
            <p:nvSpPr>
              <p:cNvPr id="18" name="TextBox 17">
                <a:extLst>
                  <a:ext uri="{FF2B5EF4-FFF2-40B4-BE49-F238E27FC236}">
                    <a16:creationId xmlns:a16="http://schemas.microsoft.com/office/drawing/2014/main" id="{FEF73C14-5320-45E2-BD34-3D078D098D75}"/>
                  </a:ext>
                </a:extLst>
              </p:cNvPr>
              <p:cNvSpPr txBox="1">
                <a:spLocks noRot="1" noChangeAspect="1" noMove="1" noResize="1" noEditPoints="1" noAdjustHandles="1" noChangeArrowheads="1" noChangeShapeType="1" noTextEdit="1"/>
              </p:cNvSpPr>
              <p:nvPr/>
            </p:nvSpPr>
            <p:spPr>
              <a:xfrm>
                <a:off x="6248983" y="3110768"/>
                <a:ext cx="1188707" cy="369332"/>
              </a:xfrm>
              <a:prstGeom prst="rect">
                <a:avLst/>
              </a:prstGeom>
              <a:blipFill>
                <a:blip r:embed="rId5"/>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96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E588148-C194-B315-6C20-2073AF76C2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1756" y="2532718"/>
            <a:ext cx="4981314" cy="4170827"/>
          </a:xfrm>
          <a:prstGeom prst="rect">
            <a:avLst/>
          </a:prstGeom>
        </p:spPr>
      </p:pic>
      <p:sp>
        <p:nvSpPr>
          <p:cNvPr id="2" name="Arc 1">
            <a:extLst>
              <a:ext uri="{FF2B5EF4-FFF2-40B4-BE49-F238E27FC236}">
                <a16:creationId xmlns:a16="http://schemas.microsoft.com/office/drawing/2014/main" id="{2C834AB6-9686-68D7-08B8-E78779867310}"/>
              </a:ext>
            </a:extLst>
          </p:cNvPr>
          <p:cNvSpPr/>
          <p:nvPr/>
        </p:nvSpPr>
        <p:spPr>
          <a:xfrm>
            <a:off x="7928361" y="3922037"/>
            <a:ext cx="2101092" cy="942411"/>
          </a:xfrm>
          <a:prstGeom prst="arc">
            <a:avLst>
              <a:gd name="adj1" fmla="val 9409268"/>
              <a:gd name="adj2" fmla="val 1224413"/>
            </a:avLst>
          </a:prstGeom>
          <a:ln w="50800">
            <a:solidFill>
              <a:srgbClr val="2BBDF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B6F45B29-654D-1383-AF60-FAEBDC535327}"/>
              </a:ext>
            </a:extLst>
          </p:cNvPr>
          <p:cNvGrpSpPr/>
          <p:nvPr/>
        </p:nvGrpSpPr>
        <p:grpSpPr>
          <a:xfrm rot="3157657">
            <a:off x="9668421" y="4161791"/>
            <a:ext cx="723899" cy="375434"/>
            <a:chOff x="7427120" y="3836034"/>
            <a:chExt cx="723899" cy="375434"/>
          </a:xfrm>
        </p:grpSpPr>
        <p:sp>
          <p:nvSpPr>
            <p:cNvPr id="62" name="Arc 61">
              <a:extLst>
                <a:ext uri="{FF2B5EF4-FFF2-40B4-BE49-F238E27FC236}">
                  <a16:creationId xmlns:a16="http://schemas.microsoft.com/office/drawing/2014/main" id="{BE1E4210-0B83-B893-766B-FD2AC3946CE0}"/>
                </a:ext>
              </a:extLst>
            </p:cNvPr>
            <p:cNvSpPr/>
            <p:nvPr/>
          </p:nvSpPr>
          <p:spPr>
            <a:xfrm>
              <a:off x="7652614" y="3856590"/>
              <a:ext cx="275973" cy="263034"/>
            </a:xfrm>
            <a:prstGeom prst="arc">
              <a:avLst>
                <a:gd name="adj1" fmla="val 11842909"/>
                <a:gd name="adj2" fmla="val 18659989"/>
              </a:avLst>
            </a:prstGeom>
            <a:ln w="222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A9DA143B-3662-A1CF-1234-B9D6BF3CDFC7}"/>
                </a:ext>
              </a:extLst>
            </p:cNvPr>
            <p:cNvCxnSpPr>
              <a:cxnSpLocks/>
            </p:cNvCxnSpPr>
            <p:nvPr/>
          </p:nvCxnSpPr>
          <p:spPr>
            <a:xfrm>
              <a:off x="7427120" y="3836034"/>
              <a:ext cx="723899" cy="375434"/>
            </a:xfrm>
            <a:prstGeom prst="line">
              <a:avLst/>
            </a:prstGeom>
            <a:ln w="22225">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9189376" cy="30636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tx1"/>
                </a:solidFill>
                <a:latin typeface="Ubisoft Sans" panose="02000504030000020004" pitchFamily="2" charset="-78"/>
                <a:cs typeface="Ubisoft Sans" panose="02000504030000020004" pitchFamily="2" charset="-78"/>
              </a:rPr>
              <a:t>The gradient of a scalar field U assigns every point P a gradient vector</a:t>
            </a:r>
          </a:p>
          <a:p>
            <a:r>
              <a:rPr lang="en-US" sz="2200" dirty="0">
                <a:solidFill>
                  <a:schemeClr val="tx1"/>
                </a:solidFill>
                <a:latin typeface="Ubisoft Sans" panose="02000504030000020004" pitchFamily="2" charset="-78"/>
                <a:cs typeface="Ubisoft Sans" panose="02000504030000020004" pitchFamily="2" charset="-78"/>
              </a:rPr>
              <a:t>The direction of </a:t>
            </a:r>
            <a:r>
              <a:rPr lang="en-US" sz="2200" dirty="0">
                <a:solidFill>
                  <a:srgbClr val="FB0DC8"/>
                </a:solidFill>
                <a:latin typeface="Ubisoft Sans" panose="02000504030000020004" pitchFamily="2" charset="-78"/>
                <a:cs typeface="Ubisoft Sans" panose="02000504030000020004" pitchFamily="2" charset="-78"/>
              </a:rPr>
              <a:t>gradient</a:t>
            </a:r>
            <a:r>
              <a:rPr lang="en-US" sz="2200" dirty="0">
                <a:solidFill>
                  <a:schemeClr val="tx1"/>
                </a:solidFill>
                <a:latin typeface="Ubisoft Sans" panose="02000504030000020004" pitchFamily="2" charset="-78"/>
                <a:cs typeface="Ubisoft Sans" panose="02000504030000020004" pitchFamily="2" charset="-78"/>
              </a:rPr>
              <a:t> is always </a:t>
            </a:r>
            <a:r>
              <a:rPr lang="en-US" sz="2200" dirty="0">
                <a:solidFill>
                  <a:srgbClr val="7030A0"/>
                </a:solidFill>
                <a:latin typeface="Ubisoft Sans" panose="02000504030000020004" pitchFamily="2" charset="-78"/>
                <a:cs typeface="Ubisoft Sans" panose="02000504030000020004" pitchFamily="2" charset="-78"/>
              </a:rPr>
              <a:t>perpendicular</a:t>
            </a:r>
            <a:r>
              <a:rPr lang="en-US" sz="2200" dirty="0">
                <a:solidFill>
                  <a:schemeClr val="tx1"/>
                </a:solidFill>
                <a:latin typeface="Ubisoft Sans" panose="02000504030000020004" pitchFamily="2" charset="-78"/>
                <a:cs typeface="Ubisoft Sans" panose="02000504030000020004" pitchFamily="2" charset="-78"/>
              </a:rPr>
              <a:t> to the direction of the </a:t>
            </a:r>
            <a:r>
              <a:rPr lang="en-US" sz="2200" dirty="0">
                <a:solidFill>
                  <a:srgbClr val="2BBDF1"/>
                </a:solidFill>
                <a:latin typeface="Ubisoft Sans" panose="02000504030000020004" pitchFamily="2" charset="-78"/>
                <a:cs typeface="Ubisoft Sans" panose="02000504030000020004" pitchFamily="2" charset="-78"/>
              </a:rPr>
              <a:t>level surface U = const</a:t>
            </a:r>
            <a:endParaRPr lang="en-US" sz="2200" dirty="0">
              <a:solidFill>
                <a:schemeClr val="tx1"/>
              </a:solidFill>
              <a:latin typeface="Ubisoft Sans" panose="02000504030000020004" pitchFamily="2" charset="-78"/>
              <a:cs typeface="Ubisoft Sans" panose="02000504030000020004" pitchFamily="2" charset="-78"/>
            </a:endParaRPr>
          </a:p>
          <a:p>
            <a:r>
              <a:rPr lang="en-US" sz="2200" dirty="0">
                <a:latin typeface="Ubisoft Sans" panose="02000504030000020004" pitchFamily="2" charset="-78"/>
                <a:cs typeface="Ubisoft Sans" panose="02000504030000020004" pitchFamily="2" charset="-78"/>
              </a:rPr>
              <a:t>grad U points </a:t>
            </a:r>
            <a:r>
              <a:rPr lang="en-US" sz="2200" dirty="0">
                <a:solidFill>
                  <a:schemeClr val="tx1"/>
                </a:solidFill>
                <a:latin typeface="Ubisoft Sans" panose="02000504030000020004" pitchFamily="2" charset="-78"/>
                <a:cs typeface="Ubisoft Sans" panose="02000504030000020004" pitchFamily="2" charset="-78"/>
              </a:rPr>
              <a:t>always into the direction</a:t>
            </a:r>
            <a:br>
              <a:rPr lang="en-US" sz="2200" dirty="0">
                <a:latin typeface="Ubisoft Sans" panose="02000504030000020004" pitchFamily="2" charset="-78"/>
                <a:cs typeface="Ubisoft Sans" panose="02000504030000020004" pitchFamily="2" charset="-78"/>
              </a:rPr>
            </a:br>
            <a:r>
              <a:rPr lang="en-US" sz="2200" dirty="0">
                <a:solidFill>
                  <a:schemeClr val="tx1"/>
                </a:solidFill>
                <a:latin typeface="Ubisoft Sans" panose="02000504030000020004" pitchFamily="2" charset="-78"/>
                <a:cs typeface="Ubisoft Sans" panose="02000504030000020004" pitchFamily="2" charset="-78"/>
              </a:rPr>
              <a:t>in which the function U is increasing</a:t>
            </a:r>
          </a:p>
          <a:p>
            <a:r>
              <a:rPr lang="en-US" sz="2200" dirty="0">
                <a:latin typeface="Ubisoft Sans" panose="02000504030000020004" pitchFamily="2" charset="-78"/>
                <a:cs typeface="Ubisoft Sans" panose="02000504030000020004" pitchFamily="2" charset="-78"/>
              </a:rPr>
              <a:t>The magnitude of grad U is equal</a:t>
            </a: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to the directional derivative of U</a:t>
            </a:r>
            <a:br>
              <a:rPr lang="en-US" sz="2200" dirty="0">
                <a:latin typeface="Ubisoft Sans" panose="02000504030000020004" pitchFamily="2" charset="-78"/>
                <a:cs typeface="Ubisoft Sans" panose="02000504030000020004" pitchFamily="2" charset="-78"/>
              </a:rPr>
            </a:br>
            <a:r>
              <a:rPr lang="en-US" sz="2200" dirty="0">
                <a:latin typeface="Ubisoft Sans" panose="02000504030000020004" pitchFamily="2" charset="-78"/>
                <a:cs typeface="Ubisoft Sans" panose="02000504030000020004" pitchFamily="2" charset="-78"/>
              </a:rPr>
              <a:t>in the normal direction</a:t>
            </a:r>
          </a:p>
          <a:p>
            <a:endParaRPr lang="en-US" sz="2200" dirty="0">
              <a:latin typeface="Ubisoft Sans" panose="02000504030000020004" pitchFamily="2" charset="-78"/>
              <a:cs typeface="Ubisoft Sans" panose="02000504030000020004" pitchFamily="2" charset="-78"/>
            </a:endParaRPr>
          </a:p>
          <a:p>
            <a:pPr marL="0" indent="0">
              <a:buFont typeface="Arial" panose="020B0604020202020204" pitchFamily="34" charset="0"/>
              <a:buNone/>
            </a:pPr>
            <a:endParaRPr lang="en-US" sz="2200" dirty="0">
              <a:solidFill>
                <a:schemeClr val="tx1"/>
              </a:solidFill>
              <a:latin typeface="Ubisoft Sans" panose="02000504030000020004" pitchFamily="2" charset="-78"/>
              <a:cs typeface="Ubisoft Sans" panose="02000504030000020004" pitchFamily="2" charset="-78"/>
            </a:endParaRPr>
          </a:p>
        </p:txBody>
      </p:sp>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8</a:t>
            </a:fld>
            <a:endParaRPr lang="en-US" dirty="0"/>
          </a:p>
        </p:txBody>
      </p:sp>
      <p:sp>
        <p:nvSpPr>
          <p:cNvPr id="7" name="Title 3">
            <a:extLst>
              <a:ext uri="{FF2B5EF4-FFF2-40B4-BE49-F238E27FC236}">
                <a16:creationId xmlns:a16="http://schemas.microsoft.com/office/drawing/2014/main" id="{531286CE-41C0-4B5A-CAA1-BC8ACB23A669}"/>
              </a:ext>
            </a:extLst>
          </p:cNvPr>
          <p:cNvSpPr txBox="1">
            <a:spLocks/>
          </p:cNvSpPr>
          <p:nvPr/>
        </p:nvSpPr>
        <p:spPr>
          <a:xfrm>
            <a:off x="1371600" y="457200"/>
            <a:ext cx="7243145"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GRADIENT</a:t>
            </a:r>
            <a:endParaRPr lang="en-US" sz="5400" b="1" spc="300" dirty="0">
              <a:solidFill>
                <a:srgbClr val="005476"/>
              </a:solidFill>
              <a:latin typeface="Ubisoft Sans" panose="02000504030000020004" pitchFamily="2" charset="-78"/>
              <a:cs typeface="Ubisoft Sans" panose="02000504030000020004" pitchFamily="2" charset="-78"/>
            </a:endParaRPr>
          </a:p>
        </p:txBody>
      </p:sp>
      <p:sp>
        <p:nvSpPr>
          <p:cNvPr id="18" name="TextBox 17">
            <a:extLst>
              <a:ext uri="{FF2B5EF4-FFF2-40B4-BE49-F238E27FC236}">
                <a16:creationId xmlns:a16="http://schemas.microsoft.com/office/drawing/2014/main" id="{B259F6ED-3A73-9668-9E39-6726E2100B68}"/>
              </a:ext>
            </a:extLst>
          </p:cNvPr>
          <p:cNvSpPr txBox="1"/>
          <p:nvPr/>
        </p:nvSpPr>
        <p:spPr>
          <a:xfrm>
            <a:off x="8933163" y="6662436"/>
            <a:ext cx="2285975" cy="246221"/>
          </a:xfrm>
          <a:prstGeom prst="rect">
            <a:avLst/>
          </a:prstGeom>
          <a:noFill/>
        </p:spPr>
        <p:txBody>
          <a:bodyPr wrap="square">
            <a:spAutoFit/>
          </a:bodyPr>
          <a:lstStyle/>
          <a:p>
            <a:r>
              <a:rPr lang="en-US" sz="1000" dirty="0"/>
              <a:t>[2]</a:t>
            </a:r>
          </a:p>
        </p:txBody>
      </p:sp>
      <p:cxnSp>
        <p:nvCxnSpPr>
          <p:cNvPr id="13" name="Straight Arrow Connector 12">
            <a:extLst>
              <a:ext uri="{FF2B5EF4-FFF2-40B4-BE49-F238E27FC236}">
                <a16:creationId xmlns:a16="http://schemas.microsoft.com/office/drawing/2014/main" id="{E3A53AE9-EC75-256E-C0E5-C47F2C87861E}"/>
              </a:ext>
            </a:extLst>
          </p:cNvPr>
          <p:cNvCxnSpPr>
            <a:cxnSpLocks/>
          </p:cNvCxnSpPr>
          <p:nvPr/>
        </p:nvCxnSpPr>
        <p:spPr>
          <a:xfrm flipV="1">
            <a:off x="10011187" y="4250858"/>
            <a:ext cx="838307" cy="105028"/>
          </a:xfrm>
          <a:prstGeom prst="straightConnector1">
            <a:avLst/>
          </a:prstGeom>
          <a:ln w="38100">
            <a:solidFill>
              <a:srgbClr val="FB0DC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49D0F8B-E473-3E47-4E0D-A890E89A9B6D}"/>
              </a:ext>
            </a:extLst>
          </p:cNvPr>
          <p:cNvCxnSpPr>
            <a:cxnSpLocks/>
          </p:cNvCxnSpPr>
          <p:nvPr/>
        </p:nvCxnSpPr>
        <p:spPr>
          <a:xfrm flipV="1">
            <a:off x="10030370" y="4303372"/>
            <a:ext cx="427394" cy="49859"/>
          </a:xfrm>
          <a:prstGeom prst="straightConnector1">
            <a:avLst/>
          </a:prstGeom>
          <a:ln w="38100">
            <a:solidFill>
              <a:srgbClr val="FB0DC8"/>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CAAD833-54EA-23B4-4E5E-FAD8D0511124}"/>
              </a:ext>
            </a:extLst>
          </p:cNvPr>
          <p:cNvCxnSpPr>
            <a:cxnSpLocks/>
          </p:cNvCxnSpPr>
          <p:nvPr/>
        </p:nvCxnSpPr>
        <p:spPr>
          <a:xfrm flipH="1">
            <a:off x="9252469" y="4250858"/>
            <a:ext cx="1597025" cy="198437"/>
          </a:xfrm>
          <a:prstGeom prst="straightConnector1">
            <a:avLst/>
          </a:prstGeom>
          <a:ln w="38100">
            <a:solidFill>
              <a:srgbClr val="FB0DC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01AB8D3-C7A8-12CE-2EFE-1A9CC11CFFCA}"/>
              </a:ext>
            </a:extLst>
          </p:cNvPr>
          <p:cNvSpPr/>
          <p:nvPr/>
        </p:nvSpPr>
        <p:spPr>
          <a:xfrm rot="900957">
            <a:off x="9991331" y="4314430"/>
            <a:ext cx="76244" cy="76244"/>
          </a:xfrm>
          <a:prstGeom prst="ellipse">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D4F22888-876C-768A-A6C3-BAB71DD0359C}"/>
              </a:ext>
            </a:extLst>
          </p:cNvPr>
          <p:cNvSpPr txBox="1"/>
          <p:nvPr/>
        </p:nvSpPr>
        <p:spPr>
          <a:xfrm>
            <a:off x="10029453" y="2547226"/>
            <a:ext cx="2345924" cy="461665"/>
          </a:xfrm>
          <a:prstGeom prst="rect">
            <a:avLst/>
          </a:prstGeom>
          <a:noFill/>
        </p:spPr>
        <p:txBody>
          <a:bodyPr wrap="square">
            <a:spAutoFit/>
          </a:bodyPr>
          <a:lstStyle/>
          <a:p>
            <a:r>
              <a:rPr lang="en-US" sz="1200" dirty="0">
                <a:solidFill>
                  <a:schemeClr val="bg1">
                    <a:lumMod val="50000"/>
                  </a:schemeClr>
                </a:solidFill>
                <a:latin typeface="Ubisoft Sans" panose="02000504030000020004" pitchFamily="2" charset="-78"/>
                <a:cs typeface="Ubisoft Sans" panose="02000504030000020004" pitchFamily="2" charset="-78"/>
              </a:rPr>
              <a:t>2D function with a 2D gradient!</a:t>
            </a:r>
          </a:p>
          <a:p>
            <a:r>
              <a:rPr lang="en-US" sz="1200" dirty="0">
                <a:solidFill>
                  <a:schemeClr val="bg1">
                    <a:lumMod val="50000"/>
                  </a:schemeClr>
                </a:solidFill>
                <a:latin typeface="Ubisoft Sans" panose="02000504030000020004" pitchFamily="2" charset="-78"/>
                <a:cs typeface="Ubisoft Sans" panose="02000504030000020004" pitchFamily="2" charset="-78"/>
              </a:rPr>
              <a:t>Level Surface is not a circle! </a:t>
            </a:r>
            <a:endParaRPr lang="en-US" sz="1200" dirty="0">
              <a:solidFill>
                <a:schemeClr val="bg1">
                  <a:lumMod val="50000"/>
                </a:schemeClr>
              </a:solidFill>
            </a:endParaRPr>
          </a:p>
        </p:txBody>
      </p:sp>
    </p:spTree>
    <p:extLst>
      <p:ext uri="{BB962C8B-B14F-4D97-AF65-F5344CB8AC3E}">
        <p14:creationId xmlns:p14="http://schemas.microsoft.com/office/powerpoint/2010/main" val="13409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fade">
                                      <p:cBhvr>
                                        <p:cTn id="29" dur="500"/>
                                        <p:tgtEl>
                                          <p:spTgt spid="9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childTnLst>
                                </p:cTn>
                              </p:par>
                              <p:par>
                                <p:cTn id="34" presetID="10" presetClass="exit" presetSubtype="0" fill="hold" nodeType="withEffect">
                                  <p:stCondLst>
                                    <p:cond delay="0"/>
                                  </p:stCondLst>
                                  <p:childTnLst>
                                    <p:animEffect transition="out" filter="fade">
                                      <p:cBhvr>
                                        <p:cTn id="35" dur="500"/>
                                        <p:tgtEl>
                                          <p:spTgt spid="56"/>
                                        </p:tgtEl>
                                      </p:cBhvr>
                                    </p:animEffect>
                                    <p:set>
                                      <p:cBhvr>
                                        <p:cTn id="36" dur="1" fill="hold">
                                          <p:stCondLst>
                                            <p:cond delay="499"/>
                                          </p:stCondLst>
                                        </p:cTn>
                                        <p:tgtEl>
                                          <p:spTgt spid="5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xit" presetSubtype="0" fill="hold" nodeType="withEffect">
                                  <p:stCondLst>
                                    <p:cond delay="0"/>
                                  </p:stCondLst>
                                  <p:childTnLst>
                                    <p:animEffect transition="out" filter="fade">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par>
                                <p:cTn id="47" presetID="10" presetClass="exit" presetSubtype="0" fill="hold"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37" grpId="0"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B0D26AE-EC16-24AB-2A1A-E9ED1AD4E9F6}"/>
                  </a:ext>
                </a:extLst>
              </p:cNvPr>
              <p:cNvSpPr txBox="1">
                <a:spLocks/>
              </p:cNvSpPr>
              <p:nvPr/>
            </p:nvSpPr>
            <p:spPr>
              <a:xfrm>
                <a:off x="914400" y="1554480"/>
                <a:ext cx="8831482" cy="51062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Ubisoft Sans" panose="02000504030000020004" pitchFamily="2" charset="-78"/>
                    <a:cs typeface="Ubisoft Sans" panose="02000504030000020004" pitchFamily="2" charset="-78"/>
                  </a:rPr>
                  <a:t>Gradient in Cartesian coordinates</a:t>
                </a:r>
              </a:p>
              <a:p>
                <a:pPr marL="0" indent="0">
                  <a:buNone/>
                </a:pPr>
                <a:r>
                  <a:rPr lang="en-US" sz="2200" dirty="0">
                    <a:latin typeface="Cambria Math" panose="02040503050406030204" pitchFamily="18" charset="0"/>
                    <a:ea typeface="Cambria Math" panose="02040503050406030204" pitchFamily="18" charset="0"/>
                    <a:cs typeface="Ubisoft Sans" panose="02000504030000020004" pitchFamily="2" charset="-78"/>
                  </a:rPr>
                  <a:t>     grad U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a:latin typeface="Cambria Math" panose="02040503050406030204" pitchFamily="18" charset="0"/>
                            <a:ea typeface="Cambria Math" panose="02040503050406030204" pitchFamily="18" charset="0"/>
                            <a:cs typeface="Ubisoft Sans" panose="02000504030000020004" pitchFamily="2" charset="-78"/>
                          </a:rPr>
                          <m:t>𝑥</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𝑖</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𝑦</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𝑗</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𝑧</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𝑘</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r>
                  <a:rPr lang="en-US" sz="2200" dirty="0">
                    <a:latin typeface="Cambria Math" panose="02040503050406030204" pitchFamily="18" charset="0"/>
                    <a:ea typeface="Cambria Math" panose="02040503050406030204" pitchFamily="18" charset="0"/>
                  </a:rPr>
                  <a:t>= </a:t>
                </a:r>
                <a14:m>
                  <m:oMath xmlns:m="http://schemas.openxmlformats.org/officeDocument/2006/math">
                    <m:d>
                      <m:dPr>
                        <m:ctrlPr>
                          <a:rPr lang="en-US" sz="2200" i="1">
                            <a:latin typeface="Cambria Math" panose="02040503050406030204" pitchFamily="18" charset="0"/>
                            <a:ea typeface="Cambria Math" panose="02040503050406030204" pitchFamily="18" charset="0"/>
                          </a:rPr>
                        </m:ctrlPr>
                      </m:dPr>
                      <m:e>
                        <m:f>
                          <m:fPr>
                            <m:type m:val="noBar"/>
                            <m:ctrlPr>
                              <a:rPr lang="en-US" sz="2200" i="1">
                                <a:latin typeface="Cambria Math" panose="02040503050406030204" pitchFamily="18" charset="0"/>
                                <a:ea typeface="Cambria Math" panose="02040503050406030204" pitchFamily="18" charset="0"/>
                              </a:rPr>
                            </m:ctrlPr>
                          </m:fPr>
                          <m:num>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x</m:t>
                                </m:r>
                              </m:den>
                            </m:f>
                          </m:num>
                          <m:den>
                            <m:eqArr>
                              <m:eqArrPr>
                                <m:ctrlPr>
                                  <a:rPr lang="en-US" sz="2200" i="1">
                                    <a:latin typeface="Cambria Math" panose="02040503050406030204" pitchFamily="18" charset="0"/>
                                    <a:ea typeface="Cambria Math" panose="02040503050406030204" pitchFamily="18" charset="0"/>
                                  </a:rPr>
                                </m:ctrlPr>
                              </m:eqArrPr>
                              <m:e>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b="0" dirty="0" smtClean="0">
                                        <a:latin typeface="Cambria Math" panose="02040503050406030204" pitchFamily="18" charset="0"/>
                                        <a:ea typeface="Cambria Math" panose="02040503050406030204" pitchFamily="18" charset="0"/>
                                        <a:cs typeface="Ubisoft Sans" panose="02000504030000020004" pitchFamily="2" charset="-78"/>
                                      </a:rPr>
                                      <m:t>y</m:t>
                                    </m:r>
                                  </m:den>
                                </m:f>
                              </m:e>
                              <m:e>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U</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x</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y</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 </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z</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m:rPr>
                                        <m:nor/>
                                      </m:rPr>
                                      <a:rPr lang="de-DE" sz="2200" dirty="0">
                                        <a:latin typeface="Cambria Math" panose="02040503050406030204" pitchFamily="18" charset="0"/>
                                        <a:ea typeface="Cambria Math" panose="02040503050406030204" pitchFamily="18" charset="0"/>
                                        <a:cs typeface="Ubisoft Sans" panose="02000504030000020004" pitchFamily="2" charset="-78"/>
                                      </a:rPr>
                                      <m:t>z</m:t>
                                    </m:r>
                                  </m:den>
                                </m:f>
                              </m:e>
                            </m:eqArr>
                          </m:den>
                        </m:f>
                      </m:e>
                    </m:d>
                  </m:oMath>
                </a14:m>
                <a:endParaRPr lang="en-US" sz="2200" dirty="0">
                  <a:latin typeface="Cambria Math" panose="02040503050406030204" pitchFamily="18" charset="0"/>
                  <a:ea typeface="Cambria Math" panose="02040503050406030204" pitchFamily="18" charset="0"/>
                  <a:cs typeface="Ubisoft Sans" panose="02000504030000020004" pitchFamily="2" charset="-78"/>
                </a:endParaRPr>
              </a:p>
              <a:p>
                <a:pPr marL="0" indent="0">
                  <a:buNone/>
                </a:pPr>
                <a:r>
                  <a:rPr lang="en-US" sz="2200" dirty="0">
                    <a:latin typeface="Ubisoft Sans" panose="02000504030000020004" pitchFamily="2" charset="-78"/>
                    <a:cs typeface="Ubisoft Sans" panose="02000504030000020004" pitchFamily="2" charset="-78"/>
                  </a:rPr>
                  <a:t>Gradient with </a:t>
                </a:r>
                <a:r>
                  <a:rPr lang="en-US" sz="2200" dirty="0" err="1">
                    <a:latin typeface="Ubisoft Sans" panose="02000504030000020004" pitchFamily="2" charset="-78"/>
                    <a:cs typeface="Ubisoft Sans" panose="02000504030000020004" pitchFamily="2" charset="-78"/>
                  </a:rPr>
                  <a:t>Nabla</a:t>
                </a:r>
                <a:r>
                  <a:rPr lang="en-US" sz="2200" dirty="0">
                    <a:latin typeface="Ubisoft Sans" panose="02000504030000020004" pitchFamily="2" charset="-78"/>
                    <a:cs typeface="Ubisoft Sans" panose="02000504030000020004" pitchFamily="2" charset="-78"/>
                  </a:rPr>
                  <a:t> operator notation</a:t>
                </a:r>
              </a:p>
              <a:p>
                <a:pPr marL="0" indent="0">
                  <a:buNone/>
                </a:pPr>
                <a:r>
                  <a:rPr lang="en-US" sz="2200" dirty="0">
                    <a:latin typeface="Ubisoft Sans" panose="02000504030000020004" pitchFamily="2" charset="-78"/>
                    <a:cs typeface="Ubisoft Sans" panose="02000504030000020004" pitchFamily="2" charset="-78"/>
                  </a:rPr>
                  <a:t>     </a:t>
                </a:r>
                <a:r>
                  <a:rPr lang="en-US" sz="22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grad U = ∇ U</a:t>
                </a:r>
                <a:r>
                  <a:rPr lang="en-US" sz="2200" dirty="0">
                    <a:latin typeface="Cambria Math" panose="02040503050406030204" pitchFamily="18" charset="0"/>
                    <a:ea typeface="Cambria Math" panose="02040503050406030204" pitchFamily="18" charset="0"/>
                    <a:cs typeface="Ubisoft Sans" panose="02000504030000020004" pitchFamily="2" charset="-78"/>
                  </a:rPr>
                  <a:t>            ∇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a:latin typeface="Cambria Math" panose="02040503050406030204" pitchFamily="18" charset="0"/>
                            <a:ea typeface="Cambria Math" panose="02040503050406030204" pitchFamily="18" charset="0"/>
                            <a:cs typeface="Ubisoft Sans" panose="02000504030000020004" pitchFamily="2" charset="-78"/>
                          </a:rPr>
                          <m:t>𝑥</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𝑖</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𝑦</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𝑗</m:t>
                        </m:r>
                      </m:e>
                    </m:acc>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 </a:t>
                </a:r>
                <a14:m>
                  <m:oMath xmlns:m="http://schemas.openxmlformats.org/officeDocument/2006/math">
                    <m:f>
                      <m:fPr>
                        <m:ctrlPr>
                          <a:rPr lang="en-US" sz="2200" i="1">
                            <a:latin typeface="Cambria Math" panose="02040503050406030204" pitchFamily="18" charset="0"/>
                            <a:ea typeface="Cambria Math" panose="02040503050406030204" pitchFamily="18" charset="0"/>
                            <a:cs typeface="Ubisoft Sans" panose="02000504030000020004" pitchFamily="2" charset="-78"/>
                          </a:rPr>
                        </m:ctrlPr>
                      </m:fPr>
                      <m:num>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num>
                      <m:den>
                        <m:r>
                          <m:rPr>
                            <m:nor/>
                          </m:rPr>
                          <a:rPr lang="en-US" sz="2200" dirty="0">
                            <a:latin typeface="Cambria Math" panose="02040503050406030204" pitchFamily="18" charset="0"/>
                            <a:ea typeface="Cambria Math" panose="02040503050406030204" pitchFamily="18" charset="0"/>
                            <a:cs typeface="Ubisoft Sans" panose="02000504030000020004" pitchFamily="2" charset="-78"/>
                          </a:rPr>
                          <m:t>∂</m:t>
                        </m:r>
                        <m:r>
                          <a:rPr lang="de-DE" sz="2200" i="1" dirty="0">
                            <a:latin typeface="Cambria Math" panose="02040503050406030204" pitchFamily="18" charset="0"/>
                            <a:ea typeface="Cambria Math" panose="02040503050406030204" pitchFamily="18" charset="0"/>
                            <a:cs typeface="Ubisoft Sans" panose="02000504030000020004" pitchFamily="2" charset="-78"/>
                          </a:rPr>
                          <m:t>𝑧</m:t>
                        </m:r>
                      </m:den>
                    </m:f>
                  </m:oMath>
                </a14:m>
                <a:r>
                  <a:rPr lang="en-US" sz="2200" dirty="0">
                    <a:latin typeface="Cambria Math" panose="02040503050406030204" pitchFamily="18" charset="0"/>
                    <a:ea typeface="Cambria Math" panose="02040503050406030204" pitchFamily="18" charset="0"/>
                    <a:cs typeface="Ubisoft Sans" panose="02000504030000020004" pitchFamily="2" charset="-78"/>
                  </a:rPr>
                  <a:t> </a:t>
                </a:r>
                <a14:m>
                  <m:oMath xmlns:m="http://schemas.openxmlformats.org/officeDocument/2006/math">
                    <m:acc>
                      <m:accPr>
                        <m:chr m:val="⃗"/>
                        <m:ctrlPr>
                          <a:rPr lang="en-US" sz="2200" i="1" dirty="0">
                            <a:latin typeface="Cambria Math" panose="02040503050406030204" pitchFamily="18" charset="0"/>
                            <a:ea typeface="Cambria Math" panose="02040503050406030204" pitchFamily="18" charset="0"/>
                            <a:cs typeface="Ubisoft Sans" panose="02000504030000020004" pitchFamily="2" charset="-78"/>
                          </a:rPr>
                        </m:ctrlPr>
                      </m:accPr>
                      <m:e>
                        <m:r>
                          <a:rPr lang="de-DE" sz="2200" i="1" dirty="0">
                            <a:latin typeface="Cambria Math" panose="02040503050406030204" pitchFamily="18" charset="0"/>
                            <a:ea typeface="Cambria Math" panose="02040503050406030204" pitchFamily="18" charset="0"/>
                            <a:cs typeface="Ubisoft Sans" panose="02000504030000020004" pitchFamily="2" charset="-78"/>
                          </a:rPr>
                          <m:t>𝑘</m:t>
                        </m:r>
                      </m:e>
                    </m:acc>
                  </m:oMath>
                </a14:m>
                <a:r>
                  <a:rPr lang="en-US" sz="2200" dirty="0">
                    <a:solidFill>
                      <a:schemeClr val="tx1"/>
                    </a:solidFill>
                    <a:latin typeface="Cambria Math" panose="02040503050406030204" pitchFamily="18" charset="0"/>
                    <a:ea typeface="Cambria Math" panose="02040503050406030204" pitchFamily="18" charset="0"/>
                    <a:cs typeface="Ubisoft Sans" panose="02000504030000020004" pitchFamily="2" charset="-78"/>
                  </a:rPr>
                  <a:t>                  </a:t>
                </a:r>
              </a:p>
              <a:p>
                <a:pPr marL="0" indent="0">
                  <a:buFont typeface="Arial" panose="020B0604020202020204" pitchFamily="34" charset="0"/>
                  <a:buNone/>
                </a:pPr>
                <a:endParaRPr lang="en-US" sz="2200" dirty="0">
                  <a:solidFill>
                    <a:schemeClr val="tx1"/>
                  </a:solidFill>
                  <a:latin typeface="Ubisoft Sans" panose="02000504030000020004" pitchFamily="2" charset="-78"/>
                  <a:cs typeface="Ubisoft Sans" panose="02000504030000020004" pitchFamily="2" charset="-78"/>
                </a:endParaRPr>
              </a:p>
            </p:txBody>
          </p:sp>
        </mc:Choice>
        <mc:Fallback xmlns="">
          <p:sp>
            <p:nvSpPr>
              <p:cNvPr id="4" name="Content Placeholder 4">
                <a:extLst>
                  <a:ext uri="{FF2B5EF4-FFF2-40B4-BE49-F238E27FC236}">
                    <a16:creationId xmlns:a16="http://schemas.microsoft.com/office/drawing/2014/main" id="{AB0D26AE-EC16-24AB-2A1A-E9ED1AD4E9F6}"/>
                  </a:ext>
                </a:extLst>
              </p:cNvPr>
              <p:cNvSpPr txBox="1">
                <a:spLocks noRot="1" noChangeAspect="1" noMove="1" noResize="1" noEditPoints="1" noAdjustHandles="1" noChangeArrowheads="1" noChangeShapeType="1" noTextEdit="1"/>
              </p:cNvSpPr>
              <p:nvPr/>
            </p:nvSpPr>
            <p:spPr>
              <a:xfrm>
                <a:off x="914400" y="1554480"/>
                <a:ext cx="8831482" cy="5106225"/>
              </a:xfrm>
              <a:prstGeom prst="rect">
                <a:avLst/>
              </a:prstGeom>
              <a:blipFill>
                <a:blip r:embed="rId3"/>
                <a:stretch>
                  <a:fillRect l="-897" t="-143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6CC3FC0-6E4E-FAD7-D772-FC936FC04741}"/>
              </a:ext>
            </a:extLst>
          </p:cNvPr>
          <p:cNvSpPr>
            <a:spLocks noGrp="1"/>
          </p:cNvSpPr>
          <p:nvPr>
            <p:ph type="sldNum" sz="quarter" idx="4"/>
          </p:nvPr>
        </p:nvSpPr>
        <p:spPr/>
        <p:txBody>
          <a:bodyPr/>
          <a:lstStyle/>
          <a:p>
            <a:fld id="{5B67AF12-DD15-4D82-B236-8BD44738918E}" type="slidenum">
              <a:rPr lang="en-US" smtClean="0"/>
              <a:pPr/>
              <a:t>9</a:t>
            </a:fld>
            <a:endParaRPr lang="en-US" dirty="0"/>
          </a:p>
        </p:txBody>
      </p:sp>
      <p:sp>
        <p:nvSpPr>
          <p:cNvPr id="7" name="Title 3">
            <a:extLst>
              <a:ext uri="{FF2B5EF4-FFF2-40B4-BE49-F238E27FC236}">
                <a16:creationId xmlns:a16="http://schemas.microsoft.com/office/drawing/2014/main" id="{531286CE-41C0-4B5A-CAA1-BC8ACB23A669}"/>
              </a:ext>
            </a:extLst>
          </p:cNvPr>
          <p:cNvSpPr txBox="1">
            <a:spLocks/>
          </p:cNvSpPr>
          <p:nvPr/>
        </p:nvSpPr>
        <p:spPr>
          <a:xfrm>
            <a:off x="1371600" y="457200"/>
            <a:ext cx="7243145" cy="7357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spc="300" dirty="0">
                <a:latin typeface="Ubisoft Sans" panose="02000504030000020004" pitchFamily="2" charset="-78"/>
                <a:cs typeface="Ubisoft Sans" panose="02000504030000020004" pitchFamily="2" charset="-78"/>
              </a:rPr>
              <a:t>GRADIENT</a:t>
            </a:r>
            <a:endParaRPr lang="en-US" sz="5400" b="1" spc="300" dirty="0">
              <a:solidFill>
                <a:srgbClr val="005476"/>
              </a:solidFill>
              <a:latin typeface="Ubisoft Sans" panose="02000504030000020004" pitchFamily="2" charset="-78"/>
              <a:cs typeface="Ubisoft Sans" panose="02000504030000020004" pitchFamily="2" charset="-78"/>
            </a:endParaRPr>
          </a:p>
        </p:txBody>
      </p:sp>
    </p:spTree>
    <p:extLst>
      <p:ext uri="{BB962C8B-B14F-4D97-AF65-F5344CB8AC3E}">
        <p14:creationId xmlns:p14="http://schemas.microsoft.com/office/powerpoint/2010/main" val="9173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D0E76C3C8C8C418CA5936B99F86A9C" ma:contentTypeVersion="10" ma:contentTypeDescription="Create a new document." ma:contentTypeScope="" ma:versionID="923702a9fe7de26912639ad919c57ad3">
  <xsd:schema xmlns:xsd="http://www.w3.org/2001/XMLSchema" xmlns:xs="http://www.w3.org/2001/XMLSchema" xmlns:p="http://schemas.microsoft.com/office/2006/metadata/properties" xmlns:ns2="8f07f8b1-9a64-4d63-a6f7-01d32c6aa890" xmlns:ns3="afc5616d-748b-4a27-9f75-8e5673d20e89" targetNamespace="http://schemas.microsoft.com/office/2006/metadata/properties" ma:root="true" ma:fieldsID="56cc0db5c70b4526bc7d72723c4dad18" ns2:_="" ns3:_="">
    <xsd:import namespace="8f07f8b1-9a64-4d63-a6f7-01d32c6aa890"/>
    <xsd:import namespace="afc5616d-748b-4a27-9f75-8e5673d20e8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07f8b1-9a64-4d63-a6f7-01d32c6aa89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d5641b8-3e02-494f-abfa-19ef8ece0158"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c5616d-748b-4a27-9f75-8e5673d20e8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15be83d-236f-4b4e-b435-6f081f458e1a}" ma:internalName="TaxCatchAll" ma:showField="CatchAllData" ma:web="afc5616d-748b-4a27-9f75-8e5673d20e8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07f8b1-9a64-4d63-a6f7-01d32c6aa890">
      <Terms xmlns="http://schemas.microsoft.com/office/infopath/2007/PartnerControls"/>
    </lcf76f155ced4ddcb4097134ff3c332f>
    <TaxCatchAll xmlns="afc5616d-748b-4a27-9f75-8e5673d20e8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87E4A6-1C2D-4A5B-873F-CFF349E33F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07f8b1-9a64-4d63-a6f7-01d32c6aa890"/>
    <ds:schemaRef ds:uri="afc5616d-748b-4a27-9f75-8e5673d20e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87CA5E-0A29-453B-97E4-3C4F05E3CFA2}">
  <ds:schemaRefs>
    <ds:schemaRef ds:uri="http://schemas.microsoft.com/office/2006/metadata/properties"/>
    <ds:schemaRef ds:uri="http://schemas.microsoft.com/office/infopath/2007/PartnerControls"/>
    <ds:schemaRef ds:uri="8f07f8b1-9a64-4d63-a6f7-01d32c6aa890"/>
    <ds:schemaRef ds:uri="afc5616d-748b-4a27-9f75-8e5673d20e89"/>
  </ds:schemaRefs>
</ds:datastoreItem>
</file>

<file path=customXml/itemProps3.xml><?xml version="1.0" encoding="utf-8"?>
<ds:datastoreItem xmlns:ds="http://schemas.openxmlformats.org/officeDocument/2006/customXml" ds:itemID="{DE74EFC4-1EA1-4D75-8F3B-007E232C13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fluid introduction</Template>
  <TotalTime>38166</TotalTime>
  <Words>3973</Words>
  <Application>Microsoft Office PowerPoint</Application>
  <PresentationFormat>Widescreen</PresentationFormat>
  <Paragraphs>613</Paragraphs>
  <Slides>35</Slides>
  <Notes>34</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-apple-system</vt:lpstr>
      <vt:lpstr>Google Sans</vt:lpstr>
      <vt:lpstr>KaTeX_Math</vt:lpstr>
      <vt:lpstr>Nimbus Roman No9 L</vt:lpstr>
      <vt:lpstr>Söhne</vt:lpstr>
      <vt:lpstr>Arial</vt:lpstr>
      <vt:lpstr>Calibri</vt:lpstr>
      <vt:lpstr>Calibri Light</vt:lpstr>
      <vt:lpstr>Cambria</vt:lpstr>
      <vt:lpstr>Cambria Math</vt:lpstr>
      <vt:lpstr>Courier New</vt:lpstr>
      <vt:lpstr>Segoe UI</vt:lpstr>
      <vt:lpstr>Ubisoft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 Meng Nai</dc:creator>
  <cp:lastModifiedBy>Sven Janusch</cp:lastModifiedBy>
  <cp:revision>697</cp:revision>
  <dcterms:created xsi:type="dcterms:W3CDTF">2023-04-19T06:51:13Z</dcterms:created>
  <dcterms:modified xsi:type="dcterms:W3CDTF">2024-09-26T02:59:09Z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0x010100D0D0E76C3C8C8C418CA5936B99F86A9C</vt:lpwstr>
  </property>
</Properties>
</file>